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661" r:id="rId2"/>
    <p:sldId id="2652" r:id="rId3"/>
    <p:sldId id="2654" r:id="rId4"/>
    <p:sldId id="2655" r:id="rId5"/>
    <p:sldId id="2658" r:id="rId6"/>
    <p:sldId id="2679" r:id="rId7"/>
    <p:sldId id="2693" r:id="rId8"/>
    <p:sldId id="2694" r:id="rId9"/>
    <p:sldId id="2696" r:id="rId10"/>
    <p:sldId id="2715" r:id="rId11"/>
    <p:sldId id="2717" r:id="rId12"/>
    <p:sldId id="2718" r:id="rId13"/>
    <p:sldId id="2721" r:id="rId14"/>
    <p:sldId id="2724" r:id="rId15"/>
    <p:sldId id="2730" r:id="rId16"/>
    <p:sldId id="2731" r:id="rId17"/>
    <p:sldId id="2732" r:id="rId18"/>
    <p:sldId id="2733" r:id="rId19"/>
    <p:sldId id="2734" r:id="rId20"/>
    <p:sldId id="2735" r:id="rId21"/>
    <p:sldId id="2747" r:id="rId22"/>
    <p:sldId id="2736" r:id="rId23"/>
    <p:sldId id="2738" r:id="rId24"/>
    <p:sldId id="2739" r:id="rId25"/>
    <p:sldId id="2740" r:id="rId26"/>
    <p:sldId id="2748" r:id="rId27"/>
    <p:sldId id="2760" r:id="rId28"/>
    <p:sldId id="2761" r:id="rId29"/>
    <p:sldId id="2741" r:id="rId30"/>
    <p:sldId id="2762" r:id="rId31"/>
    <p:sldId id="2701" r:id="rId32"/>
    <p:sldId id="2714" r:id="rId33"/>
    <p:sldId id="2702" r:id="rId34"/>
    <p:sldId id="2749" r:id="rId35"/>
    <p:sldId id="2742" r:id="rId36"/>
    <p:sldId id="27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9E5"/>
    <a:srgbClr val="C5F4FF"/>
    <a:srgbClr val="D1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2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emf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GI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/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862933" y="-338909"/>
            <a:ext cx="13054933" cy="7802965"/>
          </a:xfrm>
          <a:prstGeom prst="rect">
            <a:avLst/>
          </a:prstGeom>
          <a:noFill/>
        </p:spPr>
      </p:pic>
      <p:pic>
        <p:nvPicPr>
          <p:cNvPr id="13" name="Picture 3" descr="Kết quả hình ảnh cho hoa để bục phát biể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008" y="3973905"/>
            <a:ext cx="12784330" cy="350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 rot="171089">
            <a:off x="1364449" y="1480331"/>
            <a:ext cx="9087265" cy="6399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thầy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vê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̀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dư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̣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giơ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̀</a:t>
            </a:r>
          </a:p>
          <a:p>
            <a:pPr algn="ctr"/>
            <a:endParaRPr lang="en-US" sz="4800" kern="10" dirty="0">
              <a:ln w="9525">
                <a:solidFill>
                  <a:srgbClr val="0000FF"/>
                </a:solidFill>
                <a:rou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389" y="2076496"/>
            <a:ext cx="66236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5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Môn:Lịch sử và địa lí</a:t>
            </a:r>
            <a:endParaRPr lang="en-US" sz="4500" b="1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44680" y="-248069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4"/>
          <p:cNvSpPr/>
          <p:nvPr/>
        </p:nvSpPr>
        <p:spPr>
          <a:xfrm>
            <a:off x="3728720" y="3973830"/>
            <a:ext cx="4070985" cy="706120"/>
          </a:xfrm>
          <a:prstGeom prst="rect">
            <a:avLst/>
          </a:prstGeom>
        </p:spPr>
        <p:txBody>
          <a:bodyPr wrap="none" lIns="91319" tIns="45657" rIns="91319" bIns="45657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GV: Đặng Thị Thúy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3700780" y="2947035"/>
            <a:ext cx="3848100" cy="4813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800" b="1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zh-CN" sz="3800" b="1" dirty="0" smtClean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4G</a:t>
            </a:r>
            <a:endParaRPr lang="zh-CN" altLang="en-US" sz="3800" b="1" cap="all" spc="234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rewrk8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3" y="3894809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33;p42"/>
          <p:cNvSpPr txBox="1"/>
          <p:nvPr/>
        </p:nvSpPr>
        <p:spPr>
          <a:xfrm>
            <a:off x="2115185" y="157607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KẾT QUẢ THẢO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ng tu di tich lam sao cho dung hinh anh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" y="1113155"/>
            <a:ext cx="10935970" cy="5744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33;p42"/>
          <p:cNvSpPr txBox="1"/>
          <p:nvPr/>
        </p:nvSpPr>
        <p:spPr>
          <a:xfrm>
            <a:off x="1653540" y="309245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TU DI SẢN THƯỜNG XUYÊN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rung tu chua cau co gi ma phai xon xao hinh anh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981075"/>
            <a:ext cx="11401425" cy="5685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26415" y="1196340"/>
            <a:ext cx="11665585" cy="5486400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1653540" y="309245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TU DI SẢN THƯỜNG XUYÊN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1653540" y="309245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DƯNG KHÔNG GIAN XANH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104900"/>
            <a:ext cx="12192000" cy="590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33;p42"/>
          <p:cNvSpPr txBox="1"/>
          <p:nvPr/>
        </p:nvSpPr>
        <p:spPr>
          <a:xfrm>
            <a:off x="0" y="-635"/>
            <a:ext cx="10809605" cy="10585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CAO Ý THỨC BẢO VỆ MÔI TRƯỜNG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945" y="901700"/>
            <a:ext cx="11807825" cy="648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33;p42"/>
          <p:cNvSpPr txBox="1"/>
          <p:nvPr/>
        </p:nvSpPr>
        <p:spPr>
          <a:xfrm>
            <a:off x="2115185" y="157607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TUYÊN, TRUYỀN QUẢNG BÁ VẺ ĐẸP CỦA PHỐ CỔ HỘI 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5" y="283845"/>
            <a:ext cx="10636885" cy="4965700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2115185" y="511429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VÍA BÀ THIÊN HẬU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" y="222250"/>
            <a:ext cx="10779125" cy="5361940"/>
          </a:xfrm>
          <a:prstGeom prst="rect">
            <a:avLst/>
          </a:prstGeom>
        </p:spPr>
      </p:pic>
      <p:sp>
        <p:nvSpPr>
          <p:cNvPr id="16" name="Google Shape;1533;p42"/>
          <p:cNvSpPr txBox="1"/>
          <p:nvPr/>
        </p:nvSpPr>
        <p:spPr>
          <a:xfrm>
            <a:off x="2115185" y="511429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BÀ THU BỒN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02920"/>
            <a:ext cx="11379200" cy="5231130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2115185" y="511429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HOA ĐĂNG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>
            <a:fillRect/>
          </a:stretch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>
            <a:fillRect/>
          </a:stretch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1" y="-1128104"/>
            <a:ext cx="7542261" cy="50281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56665" y="1846580"/>
            <a:ext cx="67659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Thử tài trí nhớ</a:t>
            </a:r>
          </a:p>
        </p:txBody>
      </p:sp>
      <p:sp>
        <p:nvSpPr>
          <p:cNvPr id="16" name="Google Shape;1533;p42"/>
          <p:cNvSpPr txBox="1"/>
          <p:nvPr/>
        </p:nvSpPr>
        <p:spPr>
          <a:xfrm>
            <a:off x="2498641" y="894908"/>
            <a:ext cx="5524563" cy="9821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923" y="1939751"/>
            <a:ext cx="684110" cy="5620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318" y="1798733"/>
            <a:ext cx="684110" cy="56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284480"/>
            <a:ext cx="11256645" cy="5078095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2115185" y="5114290"/>
            <a:ext cx="8694420" cy="21418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TẾ CÁ 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1906905" y="1085215"/>
            <a:ext cx="8902700" cy="44208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hạn chế, khó khăn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608965" y="375285"/>
            <a:ext cx="10895330" cy="5033010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2529840" y="5643880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CỘ QUÁ TẢI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437515" y="238760"/>
            <a:ext cx="11316970" cy="5344795"/>
          </a:xfrm>
          <a:prstGeom prst="rect">
            <a:avLst/>
          </a:prstGeom>
        </p:spPr>
      </p:pic>
      <p:sp>
        <p:nvSpPr>
          <p:cNvPr id="3" name="Google Shape;1533;p42"/>
          <p:cNvSpPr txBox="1"/>
          <p:nvPr/>
        </p:nvSpPr>
        <p:spPr>
          <a:xfrm>
            <a:off x="3060065" y="5898515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BÃO LŨ LỤT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3060065" y="5898515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CỘ ĐÔNG ĐÚC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" y="318770"/>
            <a:ext cx="11074400" cy="547179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2964815" y="5819140"/>
            <a:ext cx="8694420" cy="8039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 DU LỊCH QUÁ TẢI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" y="233680"/>
            <a:ext cx="11562080" cy="558546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1906905" y="1085215"/>
            <a:ext cx="8902700" cy="44208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1906905" y="1085215"/>
            <a:ext cx="8902700" cy="44208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  <a:p>
            <a:pPr algn="ctr"/>
            <a:r>
              <a:rPr lang="en-US" sz="72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06" y="839336"/>
            <a:ext cx="9364268" cy="30787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315" y="414289"/>
            <a:ext cx="1080578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sym typeface="+mn-ea"/>
              </a:rPr>
              <a:t>Câu</a:t>
            </a:r>
            <a:r>
              <a:rPr lang="en-US" sz="5000" dirty="0">
                <a:solidFill>
                  <a:prstClr val="white"/>
                </a:solidFill>
                <a:sym typeface="+mn-ea"/>
              </a:rPr>
              <a:t> 1: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Phố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cổ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Hội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An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thuộc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tỉnh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nào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?</a:t>
            </a:r>
            <a:endParaRPr lang="en-US" sz="5000" dirty="0">
              <a:solidFill>
                <a:prstClr val="white"/>
              </a:solidFill>
            </a:endParaRPr>
          </a:p>
          <a:p>
            <a:pPr algn="ctr"/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/>
          <p:cNvSpPr/>
          <p:nvPr/>
        </p:nvSpPr>
        <p:spPr>
          <a:xfrm>
            <a:off x="1029856" y="2269411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Tỉnh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uảng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Nam</a:t>
            </a:r>
          </a:p>
        </p:txBody>
      </p:sp>
      <p:sp>
        <p:nvSpPr>
          <p:cNvPr id="8" name="Ghé thăm Fb.com/nkpowerskills"/>
          <p:cNvSpPr/>
          <p:nvPr/>
        </p:nvSpPr>
        <p:spPr>
          <a:xfrm>
            <a:off x="5278952" y="3862214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 Quảng Ngãi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1100976" y="3804429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Tỉnh Quảng Trị</a:t>
            </a:r>
          </a:p>
        </p:txBody>
      </p:sp>
      <p:sp>
        <p:nvSpPr>
          <p:cNvPr id="10" name="Ghé thăm Fb.com/nkpowerskills"/>
          <p:cNvSpPr/>
          <p:nvPr/>
        </p:nvSpPr>
        <p:spPr>
          <a:xfrm>
            <a:off x="5113852" y="2244011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Tỉnh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uảng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68" y="407665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73" y="244396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40113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3;p42"/>
          <p:cNvSpPr txBox="1"/>
          <p:nvPr/>
        </p:nvSpPr>
        <p:spPr>
          <a:xfrm>
            <a:off x="119380" y="1085215"/>
            <a:ext cx="12072620" cy="57727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4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4967605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167" y="2165851"/>
            <a:ext cx="9455716" cy="30787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custDataLst>
              <p:tags r:id="rId1"/>
            </p:custDataLst>
          </p:nvPr>
        </p:nvGraphicFramePr>
        <p:xfrm>
          <a:off x="520700" y="501015"/>
          <a:ext cx="11150600" cy="5924550"/>
        </p:xfrm>
        <a:graphic>
          <a:graphicData uri="http://schemas.openxmlformats.org/drawingml/2006/table">
            <a:tbl>
              <a:tblPr/>
              <a:tblGrid>
                <a:gridCol w="3108325"/>
                <a:gridCol w="8042275"/>
              </a:tblGrid>
              <a:tr h="646430">
                <a:tc gridSpan="2">
                  <a:txBody>
                    <a:bodyPr/>
                    <a:lstStyle/>
                    <a:p>
                      <a:pPr algn="ctr" fontAlgn="ctr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CÔNG TRÌNH KIẾN TRÚC TIÊU BIỂU Ở HỘI AN</a:t>
                      </a: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47065">
                <a:tc>
                  <a:txBody>
                    <a:bodyPr/>
                    <a:lstStyle/>
                    <a:p>
                      <a:pPr algn="ctr" fontAlgn="ctr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Tên công trình</a:t>
                      </a: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Nét độc đáo về kiến trúc</a:t>
                      </a: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2515">
                <a:tc>
                  <a:txBody>
                    <a:bodyPr/>
                    <a:lstStyle/>
                    <a:p>
                      <a:pPr algn="ctr" fontAlgn="b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Nhà cổ</a:t>
                      </a:r>
                      <a:b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</a:br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Phùng Hưng</a:t>
                      </a:r>
                    </a:p>
                  </a:txBody>
                  <a:tcPr marL="9842" marR="9842" marT="9842" marB="0" anchor="b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28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5540">
                <a:tc>
                  <a:txBody>
                    <a:bodyPr/>
                    <a:lstStyle/>
                    <a:p>
                      <a:pPr algn="ctr" fontAlgn="b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Hội quán</a:t>
                      </a:r>
                      <a:b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</a:br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Phúc Kiến</a:t>
                      </a:r>
                    </a:p>
                  </a:txBody>
                  <a:tcPr marL="9842" marR="9842" marT="9842" marB="0" anchor="b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28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0255">
                <a:tc>
                  <a:txBody>
                    <a:bodyPr/>
                    <a:lstStyle/>
                    <a:p>
                      <a:pPr algn="ctr" fontAlgn="ctr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Chùa Cầu</a:t>
                      </a: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28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9842" marR="9842" marT="9842" marB="0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2745">
                <a:tc gridSpan="2">
                  <a:txBody>
                    <a:bodyPr/>
                    <a:lstStyle/>
                    <a:p>
                      <a:pPr algn="ctr" fontAlgn="t"/>
                      <a:r>
                        <a:rPr sz="2800" b="1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Biện pháp bảo tồn phát huy</a:t>
                      </a:r>
                    </a:p>
                  </a:txBody>
                  <a:tcPr marL="9842" marR="9842" marT="9842" marB="0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1014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Google Shape;1174;p24"/>
          <p:cNvSpPr/>
          <p:nvPr/>
        </p:nvSpPr>
        <p:spPr>
          <a:xfrm>
            <a:off x="221673" y="1643762"/>
            <a:ext cx="11790218" cy="4937146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Lựa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3600" b="1" kern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Sưu</a:t>
            </a:r>
            <a:r>
              <a:rPr lang="en-US" sz="3600" b="1" kern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tầm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tư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liệu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giới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thiệu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trình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kiến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trúc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nổi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An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Thiết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kế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Sổ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dẫn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du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lịch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minh ở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phố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cổ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An”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dành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lưu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ý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gìn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môi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bảo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vệ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sản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lvl="0" algn="ctr">
              <a:buClr>
                <a:srgbClr val="000000"/>
              </a:buClr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Google Shape;1174;p24"/>
          <p:cNvSpPr/>
          <p:nvPr/>
        </p:nvSpPr>
        <p:spPr>
          <a:xfrm>
            <a:off x="417886" y="1500518"/>
            <a:ext cx="11790218" cy="4937146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lvl="0" algn="ctr">
              <a:buClr>
                <a:srgbClr val="000000"/>
              </a:buClr>
              <a:defRPr/>
            </a:pP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1:</a:t>
            </a:r>
            <a:r>
              <a:rPr lang="vi-VN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Sư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u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tầm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tư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liệu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giới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thiệu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trình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kiến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trúc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nổi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tiếng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An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2: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Thiết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kế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sổ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dẫn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du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lịch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minh ở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phố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cổ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An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đó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lưu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ý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vệ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môi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gìn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sản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Google Shape;1174;p24"/>
          <p:cNvSpPr/>
          <p:nvPr/>
        </p:nvSpPr>
        <p:spPr>
          <a:xfrm>
            <a:off x="417886" y="1500518"/>
            <a:ext cx="11790218" cy="4937146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Gợi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ý</a:t>
            </a:r>
          </a:p>
          <a:p>
            <a:pPr lvl="0" algn="ctr">
              <a:buClr>
                <a:srgbClr val="000000"/>
              </a:buClr>
              <a:defRPr/>
            </a:pP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1:  		                  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2: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trình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		          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Nêu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việc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Thời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xây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dựng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		  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khi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  <a:p>
            <a:pPr>
              <a:buClr>
                <a:srgbClr val="000000"/>
              </a:buClr>
              <a:defRPr/>
            </a:pPr>
            <a:r>
              <a:rPr lang="en-US" sz="3600" b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Đặc</a:t>
            </a:r>
            <a:r>
              <a:rPr lang="en-US" sz="36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36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nổi</a:t>
            </a:r>
            <a:r>
              <a:rPr lang="en-US" sz="36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bật</a:t>
            </a:r>
            <a:r>
              <a:rPr lang="en-US" sz="36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		          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đến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cổ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An</a:t>
            </a:r>
            <a:endParaRPr lang="en-US" sz="3600" b="1" kern="0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sz="36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3600" b="1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trạng</a:t>
            </a:r>
            <a:endParaRPr kumimoji="0" lang="en-US" sz="36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lvl="0" algn="ctr">
              <a:buClr>
                <a:srgbClr val="000000"/>
              </a:buClr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16484175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81" y="337415"/>
            <a:ext cx="103632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sym typeface="+mn-ea"/>
              </a:rPr>
              <a:t>Câu</a:t>
            </a:r>
            <a:r>
              <a:rPr lang="en-US" sz="6600" dirty="0">
                <a:solidFill>
                  <a:prstClr val="white"/>
                </a:solidFill>
                <a:sym typeface="+mn-ea"/>
              </a:rPr>
              <a:t> 2: 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Công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trình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nào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thuộc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Phố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cổ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6600" dirty="0" err="1" smtClean="0">
                <a:solidFill>
                  <a:prstClr val="white"/>
                </a:solidFill>
                <a:sym typeface="+mn-ea"/>
              </a:rPr>
              <a:t>Hội</a:t>
            </a:r>
            <a:r>
              <a:rPr lang="en-US" sz="6600" dirty="0" smtClean="0">
                <a:solidFill>
                  <a:prstClr val="white"/>
                </a:solidFill>
                <a:sym typeface="+mn-ea"/>
              </a:rPr>
              <a:t> An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Đ Ghé thăm Fb.com/nkpowerskills"/>
          <p:cNvSpPr/>
          <p:nvPr/>
        </p:nvSpPr>
        <p:spPr>
          <a:xfrm>
            <a:off x="1144762" y="4714477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Nhà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cổ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Phùng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Hưng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/>
          <p:cNvSpPr/>
          <p:nvPr/>
        </p:nvSpPr>
        <p:spPr>
          <a:xfrm>
            <a:off x="5828198" y="2849028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Nhà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cổ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Lâm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Ghé thăm Fb.com/nkpowerskills"/>
          <p:cNvSpPr/>
          <p:nvPr/>
        </p:nvSpPr>
        <p:spPr>
          <a:xfrm>
            <a:off x="1144762" y="3007143"/>
            <a:ext cx="3494681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Cầu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+mn-ea"/>
              </a:rPr>
              <a:t>R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ồng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5828198" y="4441427"/>
            <a:ext cx="3519807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Cầu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Tràng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Tiền</a:t>
            </a:r>
            <a:endParaRPr lang="en-US" sz="3200" dirty="0">
              <a:solidFill>
                <a:srgbClr val="0000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34" y="30075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99" y="4638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52" y="32350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Đ Ghé thăm Fb.com/nkpowerskills"/>
          <p:cNvSpPr/>
          <p:nvPr/>
        </p:nvSpPr>
        <p:spPr>
          <a:xfrm>
            <a:off x="6334895" y="2314227"/>
            <a:ext cx="4069665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Chùa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Cầu</a:t>
            </a:r>
            <a:endParaRPr lang="en-US" sz="3200" dirty="0">
              <a:solidFill>
                <a:srgbClr val="0000FF"/>
              </a:solidFill>
            </a:endParaRPr>
          </a:p>
          <a:p>
            <a:pPr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1214640" y="2313800"/>
            <a:ext cx="4098925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Nhà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cổ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Tân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Ký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/>
          <p:cNvSpPr/>
          <p:nvPr/>
        </p:nvSpPr>
        <p:spPr>
          <a:xfrm>
            <a:off x="6335046" y="3931237"/>
            <a:ext cx="4069665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Nhà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cổ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Phùng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Hưng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/>
          <p:cNvSpPr/>
          <p:nvPr/>
        </p:nvSpPr>
        <p:spPr>
          <a:xfrm>
            <a:off x="1310990" y="4107394"/>
            <a:ext cx="4098925" cy="11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Hội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quán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Phúc</a:t>
            </a:r>
            <a:r>
              <a:rPr lang="en-US" sz="3200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sym typeface="+mn-ea"/>
              </a:rPr>
              <a:t>Kiến</a:t>
            </a:r>
            <a:endParaRPr lang="en-US" sz="3200" dirty="0">
              <a:solidFill>
                <a:srgbClr val="0000FF"/>
              </a:solidFill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24" y="24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92" y="431429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71" y="4106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6851" y="396139"/>
            <a:ext cx="103632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000" dirty="0" err="1">
                <a:solidFill>
                  <a:prstClr val="white"/>
                </a:solidFill>
                <a:sym typeface="+mn-ea"/>
              </a:rPr>
              <a:t>Câu</a:t>
            </a:r>
            <a:r>
              <a:rPr lang="en-US" sz="5000" dirty="0">
                <a:solidFill>
                  <a:prstClr val="white"/>
                </a:solidFill>
                <a:sym typeface="+mn-ea"/>
              </a:rPr>
              <a:t> 3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: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Biểu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tưởng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của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Thành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phố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Hội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 An </a:t>
            </a:r>
            <a:r>
              <a:rPr lang="en-US" sz="5000" dirty="0" err="1" smtClean="0">
                <a:solidFill>
                  <a:prstClr val="white"/>
                </a:solidFill>
                <a:sym typeface="+mn-ea"/>
              </a:rPr>
              <a:t>là</a:t>
            </a:r>
            <a:r>
              <a:rPr lang="en-US" sz="5000" dirty="0" smtClean="0">
                <a:solidFill>
                  <a:prstClr val="white"/>
                </a:solidFill>
                <a:sym typeface="+mn-ea"/>
              </a:rPr>
              <a:t>: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007" y="1177033"/>
            <a:ext cx="9339881" cy="30787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1057" y="2420707"/>
            <a:ext cx="8853378" cy="3356638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MỘT SỐ BIỆN PHÁP BẢO TỒN VÀ PHÁT HUY GIÁ TRỊ PHỐ CỔ HỘ AN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1057" y="2420707"/>
            <a:ext cx="8853378" cy="3356638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 LUẬN NHÓM ĐÔI(5p)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933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435" flipH="1">
            <a:off x="9975773" y="2877305"/>
            <a:ext cx="717325" cy="636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5" y="1689735"/>
            <a:ext cx="12191365" cy="5061585"/>
          </a:xfrm>
          <a:prstGeom prst="round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46000">
                <a:schemeClr val="accent5">
                  <a:satMod val="110000"/>
                  <a:lumMod val="100000"/>
                  <a:shade val="100000"/>
                  <a:alpha val="86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dirty="0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THẢO LUẬN:</a:t>
            </a:r>
          </a:p>
          <a:p>
            <a:pPr lvl="0" algn="ctr"/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78*466"/>
  <p:tag name="TABLE_ENDDRAG_RECT" val="41*39*878*466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Custom</PresentationFormat>
  <Paragraphs>87</Paragraphs>
  <Slides>36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181</cp:revision>
  <dcterms:created xsi:type="dcterms:W3CDTF">2022-06-30T08:03:00Z</dcterms:created>
  <dcterms:modified xsi:type="dcterms:W3CDTF">2025-03-12T01:06:03Z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D7DF94DDBEAD4CE99E3C20F7AD3B2602_12</vt:lpwstr>
  </property>
  <property fmtid="{D5CDD505-2E9C-101B-9397-08002B2CF9AE}" pid="3" name="KSOProductBuildVer">
    <vt:lpwstr>1033-12.2.0.20326</vt:lpwstr>
  </property>
</Properties>
</file>