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584" r:id="rId2"/>
    <p:sldId id="370" r:id="rId3"/>
    <p:sldId id="469" r:id="rId4"/>
    <p:sldId id="562" r:id="rId5"/>
    <p:sldId id="563" r:id="rId6"/>
    <p:sldId id="548" r:id="rId7"/>
    <p:sldId id="565" r:id="rId8"/>
    <p:sldId id="564" r:id="rId9"/>
    <p:sldId id="493" r:id="rId10"/>
    <p:sldId id="468" r:id="rId11"/>
    <p:sldId id="549" r:id="rId12"/>
    <p:sldId id="454" r:id="rId13"/>
    <p:sldId id="537" r:id="rId14"/>
    <p:sldId id="538" r:id="rId15"/>
    <p:sldId id="455" r:id="rId16"/>
    <p:sldId id="580" r:id="rId17"/>
    <p:sldId id="287" r:id="rId18"/>
    <p:sldId id="445" r:id="rId19"/>
    <p:sldId id="446" r:id="rId20"/>
  </p:sldIdLst>
  <p:sldSz cx="12192000" cy="6858000"/>
  <p:notesSz cx="6858000" cy="9144000"/>
  <p:custDataLst>
    <p:tags r:id="rId2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00FF"/>
    <a:srgbClr val="CE229D"/>
    <a:srgbClr val="BEF488"/>
    <a:srgbClr val="FF99CC"/>
    <a:srgbClr val="CBF9C5"/>
    <a:srgbClr val="DAE917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4" autoAdjust="0"/>
    <p:restoredTop sz="85063" autoAdjust="0"/>
  </p:normalViewPr>
  <p:slideViewPr>
    <p:cSldViewPr showGuides="1">
      <p:cViewPr varScale="1">
        <p:scale>
          <a:sx n="78" d="100"/>
          <a:sy n="78" d="100"/>
        </p:scale>
        <p:origin x="-804" y="-84"/>
      </p:cViewPr>
      <p:guideLst>
        <p:guide orient="horz" pos="2160"/>
        <p:guide pos="381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2067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4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 panose="020B0604020202020204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8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8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3" y="151782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2"/>
            <a:ext cx="215884" cy="194555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wmf"/><Relationship Id="rId7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wmf"/><Relationship Id="rId7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wmf"/><Relationship Id="rId7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 floral border with red flowers Royalty Free Vector Image"/>
          <p:cNvPicPr>
            <a:picLocks noChangeAspect="1" noChangeArrowheads="1"/>
          </p:cNvPicPr>
          <p:nvPr/>
        </p:nvPicPr>
        <p:blipFill>
          <a:blip r:embed="rId3"/>
          <a:srcRect b="8157"/>
          <a:stretch>
            <a:fillRect/>
          </a:stretch>
        </p:blipFill>
        <p:spPr bwMode="auto">
          <a:xfrm>
            <a:off x="-862933" y="-338909"/>
            <a:ext cx="13054933" cy="7802965"/>
          </a:xfrm>
          <a:prstGeom prst="rect">
            <a:avLst/>
          </a:prstGeom>
          <a:noFill/>
        </p:spPr>
      </p:pic>
      <p:pic>
        <p:nvPicPr>
          <p:cNvPr id="13" name="Picture 3" descr="Kết quả hình ảnh cho hoa để bục phát biể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008" y="3973905"/>
            <a:ext cx="12784330" cy="350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271905" y="1484630"/>
            <a:ext cx="9148445" cy="666496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Nhiệt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liệt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4800" kern="10" dirty="0" smtClean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quý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thầy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cô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vê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̀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dư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̣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giơ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̀</a:t>
            </a:r>
          </a:p>
          <a:p>
            <a:pPr algn="ctr"/>
            <a:endParaRPr lang="en-US" sz="4800" kern="10" dirty="0">
              <a:ln w="9525">
                <a:solidFill>
                  <a:srgbClr val="0000FF"/>
                </a:solidFill>
                <a:round/>
              </a:ln>
              <a:gradFill rotWithShape="1">
                <a:gsLst>
                  <a:gs pos="0">
                    <a:srgbClr val="3366FF"/>
                  </a:gs>
                  <a:gs pos="100000">
                    <a:srgbClr val="CC66FF"/>
                  </a:gs>
                </a:gsLst>
                <a:lin ang="5400000" scaled="1"/>
              </a:gra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32175" y="1563370"/>
            <a:ext cx="4733925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500" b="1" u="sng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Môn:Tiếng Việt</a:t>
            </a:r>
            <a:endParaRPr lang="en-US" sz="4500" b="1" u="sng" kern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7" name="Picture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680" y="-248069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14"/>
          <p:cNvSpPr/>
          <p:nvPr/>
        </p:nvSpPr>
        <p:spPr>
          <a:xfrm>
            <a:off x="3513400" y="3788886"/>
            <a:ext cx="4070985" cy="643890"/>
          </a:xfrm>
          <a:prstGeom prst="rect">
            <a:avLst/>
          </a:prstGeom>
        </p:spPr>
        <p:txBody>
          <a:bodyPr wrap="none" lIns="91319" tIns="45657" rIns="91319" bIns="45657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GV: Đặng Thị Thúy</a:t>
            </a:r>
            <a:endParaRPr lang="zh-CN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3876629" y="2469431"/>
            <a:ext cx="3671945" cy="5842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3800" b="1" dirty="0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4G</a:t>
            </a:r>
            <a:endParaRPr lang="zh-CN" altLang="en-US" sz="3800" b="1" cap="all" spc="234" dirty="0">
              <a:solidFill>
                <a:srgbClr val="FF0000"/>
              </a:solidFill>
              <a:latin typeface="Times New Roman" panose="02020603050405020304" pitchFamily="18" charset="0"/>
              <a:ea typeface="站酷快乐体2016修订版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 descr="Firewrk8"/>
          <p:cNvPicPr>
            <a:picLocks noChangeAspect="1" noChangeArrowheads="1"/>
          </p:cNvPicPr>
          <p:nvPr/>
        </p:nvPicPr>
        <p:blipFill>
          <a:blip r:embed="rId6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7" y="3670776"/>
            <a:ext cx="1604957" cy="100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Firewrk8"/>
          <p:cNvPicPr>
            <a:picLocks noChangeAspect="1" noChangeArrowheads="1"/>
          </p:cNvPicPr>
          <p:nvPr/>
        </p:nvPicPr>
        <p:blipFill>
          <a:blip r:embed="rId6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03" y="3894809"/>
            <a:ext cx="1604957" cy="100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2045478"/>
            <a:ext cx="4899565" cy="4178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783632" y="1029815"/>
            <a:ext cx="7344816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E6FFFD"/>
              </a:buClr>
            </a:pP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Times New Roman" panose="02020603050405020304" pitchFamily="18" charset="0"/>
              </a:rPr>
              <a:t>NGHE KỂ CHUYỆN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4020298625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93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2264" y="4365104"/>
            <a:ext cx="2667317" cy="173126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19565" y="1059567"/>
            <a:ext cx="11152870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 algn="ctr">
              <a:lnSpc>
                <a:spcPct val="150000"/>
              </a:lnSpc>
            </a:pPr>
            <a:r>
              <a:rPr lang="vi-VN" alt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NHÓM:</a:t>
            </a:r>
            <a:r>
              <a:rPr lang="vi-VN" alt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3P</a:t>
            </a:r>
            <a:r>
              <a:rPr lang="en-US" altLang="vi-VN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hút)</a:t>
            </a:r>
            <a:endParaRPr lang="en-US" sz="4400" b="1" dirty="0" err="1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Yêu cầu: Mỗi nhóm thảo luận 2 bức tranh</a:t>
            </a:r>
            <a:endParaRPr lang="en-US" sz="4400" b="1" dirty="0">
              <a:solidFill>
                <a:srgbClr val="7030A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66;p6"/>
          <p:cNvPicPr preferRelativeResize="0"/>
          <p:nvPr/>
        </p:nvPicPr>
        <p:blipFill rotWithShape="1">
          <a:blip r:embed="rId2"/>
          <a:srcRect t="10794" b="61058"/>
          <a:stretch>
            <a:fillRect/>
          </a:stretch>
        </p:blipFill>
        <p:spPr>
          <a:xfrm>
            <a:off x="59690" y="1039495"/>
            <a:ext cx="11854180" cy="581914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986;p6"/>
          <p:cNvSpPr/>
          <p:nvPr/>
        </p:nvSpPr>
        <p:spPr>
          <a:xfrm>
            <a:off x="2604445" y="1513571"/>
            <a:ext cx="6983109" cy="61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vi-VN" sz="3200" b="1" kern="0" dirty="0">
                <a:solidFill>
                  <a:srgbClr val="530E0E"/>
                </a:solidFill>
                <a:cs typeface="Arial" panose="020B0604020202020204"/>
                <a:sym typeface="Arial" panose="020B0604020202020204"/>
              </a:rPr>
              <a:t> </a:t>
            </a:r>
            <a:endParaRPr lang="vi-VN" sz="1600" kern="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986;p6"/>
          <p:cNvSpPr/>
          <p:nvPr/>
        </p:nvSpPr>
        <p:spPr>
          <a:xfrm>
            <a:off x="5624830" y="476885"/>
            <a:ext cx="39624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vi-VN" sz="3200" b="1" kern="0" dirty="0">
                <a:solidFill>
                  <a:srgbClr val="530E0E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vi-VN" sz="3200" b="1" kern="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vi-VN" sz="3200" b="1" kern="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/>
              </a:rPr>
              <a:t>Nhóm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991;p7"/>
          <p:cNvPicPr preferRelativeResize="0"/>
          <p:nvPr/>
        </p:nvPicPr>
        <p:blipFill rotWithShape="1">
          <a:blip r:embed="rId2"/>
          <a:srcRect l="3807" t="38377" r="1660" b="34788"/>
          <a:stretch>
            <a:fillRect/>
          </a:stretch>
        </p:blipFill>
        <p:spPr>
          <a:xfrm>
            <a:off x="-635" y="1002665"/>
            <a:ext cx="12111990" cy="58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86;p6"/>
          <p:cNvSpPr/>
          <p:nvPr/>
        </p:nvSpPr>
        <p:spPr>
          <a:xfrm>
            <a:off x="5624830" y="476885"/>
            <a:ext cx="39624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vi-VN" sz="3200" b="1" kern="0" dirty="0">
                <a:solidFill>
                  <a:srgbClr val="530E0E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vi-VN" sz="3200" b="1" kern="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vi-VN" sz="3200" b="1" kern="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/>
              </a:rPr>
              <a:t>Nhóm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93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65" y="988695"/>
            <a:ext cx="12265660" cy="6303010"/>
          </a:xfrm>
          <a:prstGeom prst="rect">
            <a:avLst/>
          </a:prstGeom>
        </p:spPr>
      </p:pic>
      <p:sp>
        <p:nvSpPr>
          <p:cNvPr id="23" name="Google Shape;986;p6"/>
          <p:cNvSpPr/>
          <p:nvPr/>
        </p:nvSpPr>
        <p:spPr>
          <a:xfrm>
            <a:off x="5624830" y="333375"/>
            <a:ext cx="3962400" cy="56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vi-VN" sz="3200" b="1" kern="0" dirty="0">
                <a:solidFill>
                  <a:srgbClr val="530E0E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vi-VN" sz="3200" b="1" kern="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vi-VN" sz="3200" b="1" kern="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/>
              </a:rPr>
              <a:t>Nhóm 3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66;p6"/>
          <p:cNvPicPr preferRelativeResize="0"/>
          <p:nvPr/>
        </p:nvPicPr>
        <p:blipFill rotWithShape="1">
          <a:blip r:embed="rId2"/>
          <a:srcRect t="10794" b="61058"/>
          <a:stretch>
            <a:fillRect/>
          </a:stretch>
        </p:blipFill>
        <p:spPr>
          <a:xfrm>
            <a:off x="-24765" y="-22860"/>
            <a:ext cx="5928995" cy="386016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986;p6"/>
          <p:cNvSpPr/>
          <p:nvPr/>
        </p:nvSpPr>
        <p:spPr>
          <a:xfrm>
            <a:off x="2604445" y="1513571"/>
            <a:ext cx="6983109" cy="61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vi-VN" sz="3200" b="1" kern="0" dirty="0">
                <a:solidFill>
                  <a:srgbClr val="530E0E"/>
                </a:solidFill>
                <a:cs typeface="Arial" panose="020B0604020202020204"/>
                <a:sym typeface="Arial" panose="020B0604020202020204"/>
              </a:rPr>
              <a:t> </a:t>
            </a:r>
            <a:endParaRPr lang="vi-VN" sz="1600" kern="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Google Shape;991;p7"/>
          <p:cNvPicPr preferRelativeResize="0"/>
          <p:nvPr/>
        </p:nvPicPr>
        <p:blipFill rotWithShape="1">
          <a:blip r:embed="rId2"/>
          <a:srcRect l="3807" t="38377" r="1660" b="34788"/>
          <a:stretch>
            <a:fillRect/>
          </a:stretch>
        </p:blipFill>
        <p:spPr>
          <a:xfrm>
            <a:off x="6021705" y="34925"/>
            <a:ext cx="6182360" cy="3691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" y="3789045"/>
            <a:ext cx="12033885" cy="3182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9800" y="739622"/>
            <a:ext cx="1130525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cs typeface="Times New Roman" panose="02020603050405020304" pitchFamily="18" charset="0"/>
              </a:rPr>
              <a:t>TRAO ĐỔI VỀ NỘI DUNG CÂU CHUYỆN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87745" y="2893444"/>
            <a:ext cx="4680520" cy="3548035"/>
            <a:chOff x="8604068" y="6331731"/>
            <a:chExt cx="3235139" cy="23599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>
              <a:fillRect/>
            </a:stretch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52606" y="1700808"/>
            <a:ext cx="33441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695270" y="4033148"/>
            <a:ext cx="10945216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000" kern="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kern="1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 kể tên danh y mà em biết.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9456" y="2875001"/>
            <a:ext cx="10065026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cs typeface="Times New Roman" panose="02020603050405020304" pitchFamily="18" charset="0"/>
              </a:rPr>
              <a:t>Chúc các em học tốt!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46" y="-29767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25" y="4581994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60772" y="2912852"/>
            <a:ext cx="9080189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46" y="-29767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25" y="4581994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60772" y="2912852"/>
            <a:ext cx="9080189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Picture 1" descr="Mắt người: Cấu tạo, chức năng và các biện pháp bảo v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08" y="908368"/>
            <a:ext cx="4803775" cy="417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Ý nghĩa của màu đỏ trong đời sống vào thiết kế - In ấn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1400" y="980440"/>
            <a:ext cx="6245225" cy="417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46" y="-29767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25" y="4581994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60772" y="2912852"/>
            <a:ext cx="9080189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6" name="Picture 3" descr="Nhận biết và khắc phục các cơn ho kh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40982" y="1412558"/>
            <a:ext cx="4280535" cy="380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Gà trong y dược họ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6370" y="872490"/>
            <a:ext cx="8164830" cy="44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951" y="-27227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25" y="4581994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647" y="-73002"/>
            <a:ext cx="4208780" cy="1571625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Sự thật về máy lọc nước tạo &quot;nước sống&quot; Kangaroo ⋆ Kangaroo Gro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8910" y="620395"/>
            <a:ext cx="496062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9" descr="Tổng Hợp Chi Tiết Các Loại Các Loại Đậu Và Hạt Thường Dùng - iWATER, ĐẠI LÝ  GIAO NƯỚC UỐNG TP.HCM (028) 7309 979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5055" y="1049020"/>
            <a:ext cx="7306945" cy="4759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46" y="-29767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25" y="4581994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647" y="-73002"/>
            <a:ext cx="4208780" cy="1571625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Bệnh tay chân miệng: Nguyên nhân dấu hiệu nhận biết và cách điều tr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9730" y="992505"/>
            <a:ext cx="8892540" cy="487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46" y="-29767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25" y="4581994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647" y="-73002"/>
            <a:ext cx="4208780" cy="1571625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4" t="17589" r="6123" b="17739"/>
          <a:stretch>
            <a:fillRect/>
          </a:stretch>
        </p:blipFill>
        <p:spPr>
          <a:xfrm>
            <a:off x="1660772" y="1421231"/>
            <a:ext cx="9314532" cy="34155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60772" y="2912852"/>
            <a:ext cx="9080189" cy="1433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46" y="-29767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25" y="4581994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647" y="-73002"/>
            <a:ext cx="4208780" cy="1571625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4" t="17589" r="6123" b="17739"/>
          <a:stretch>
            <a:fillRect/>
          </a:stretch>
        </p:blipFill>
        <p:spPr>
          <a:xfrm>
            <a:off x="1660772" y="1421231"/>
            <a:ext cx="9314532" cy="34155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60772" y="2912852"/>
            <a:ext cx="9080189" cy="1618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Cứu người trước đã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</Words>
  <Application>Microsoft Office PowerPoint</Application>
  <PresentationFormat>Custom</PresentationFormat>
  <Paragraphs>22</Paragraphs>
  <Slides>19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XP-PRO-2011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 de GDNSTLVM</dc:title>
  <dc:creator>quyennt0412</dc:creator>
  <cp:lastModifiedBy>Windows User</cp:lastModifiedBy>
  <cp:revision>262</cp:revision>
  <dcterms:created xsi:type="dcterms:W3CDTF">2013-10-28T09:13:00Z</dcterms:created>
  <dcterms:modified xsi:type="dcterms:W3CDTF">2025-03-12T01:07:45Z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565CB06AFF3D4ADF9E5707FD8C3289CA_12</vt:lpwstr>
  </property>
  <property fmtid="{D5CDD505-2E9C-101B-9397-08002B2CF9AE}" pid="4" name="KSOProductBuildVer">
    <vt:lpwstr>1033-12.2.0.19307</vt:lpwstr>
  </property>
</Properties>
</file>