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2" r:id="rId9"/>
  </p:sldMasterIdLst>
  <p:notesMasterIdLst>
    <p:notesMasterId r:id="rId46"/>
  </p:notesMasterIdLst>
  <p:sldIdLst>
    <p:sldId id="11088643" r:id="rId10"/>
    <p:sldId id="260" r:id="rId11"/>
    <p:sldId id="291" r:id="rId12"/>
    <p:sldId id="300" r:id="rId13"/>
    <p:sldId id="11088641" r:id="rId14"/>
    <p:sldId id="288" r:id="rId15"/>
    <p:sldId id="303" r:id="rId16"/>
    <p:sldId id="263" r:id="rId17"/>
    <p:sldId id="304" r:id="rId18"/>
    <p:sldId id="305" r:id="rId19"/>
    <p:sldId id="306" r:id="rId20"/>
    <p:sldId id="11088453" r:id="rId21"/>
    <p:sldId id="773" r:id="rId22"/>
    <p:sldId id="11088454" r:id="rId23"/>
    <p:sldId id="11088455" r:id="rId24"/>
    <p:sldId id="11088456" r:id="rId25"/>
    <p:sldId id="11088457" r:id="rId26"/>
    <p:sldId id="11088458" r:id="rId27"/>
    <p:sldId id="11088436" r:id="rId28"/>
    <p:sldId id="11088642" r:id="rId29"/>
    <p:sldId id="301" r:id="rId30"/>
    <p:sldId id="323" r:id="rId31"/>
    <p:sldId id="340" r:id="rId32"/>
    <p:sldId id="335" r:id="rId33"/>
    <p:sldId id="336" r:id="rId34"/>
    <p:sldId id="341" r:id="rId35"/>
    <p:sldId id="342" r:id="rId36"/>
    <p:sldId id="343" r:id="rId37"/>
    <p:sldId id="344" r:id="rId38"/>
    <p:sldId id="345" r:id="rId39"/>
    <p:sldId id="11088636" r:id="rId40"/>
    <p:sldId id="11088637" r:id="rId41"/>
    <p:sldId id="11088639" r:id="rId42"/>
    <p:sldId id="11088638" r:id="rId43"/>
    <p:sldId id="11088640" r:id="rId44"/>
    <p:sldId id="27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A9274-5020-4250-AC1F-0BD3D37F6D63}"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9F9C9-3426-400A-A2E5-2A8F95126095}" type="slidenum">
              <a:rPr lang="en-US" smtClean="0"/>
              <a:t>‹#›</a:t>
            </a:fld>
            <a:endParaRPr lang="en-US"/>
          </a:p>
        </p:txBody>
      </p:sp>
    </p:spTree>
    <p:extLst>
      <p:ext uri="{BB962C8B-B14F-4D97-AF65-F5344CB8AC3E}">
        <p14:creationId xmlns:p14="http://schemas.microsoft.com/office/powerpoint/2010/main" val="420476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4F9F34-E8EB-4022-92FC-9D85651C51A9}"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55878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Calibri" panose="020F0502020204030204" pitchFamily="34" charset="0"/>
              </a:defRPr>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Calibri" panose="020F0502020204030204" pitchFamily="34" charset="0"/>
            </a:endParaRPr>
          </a:p>
        </p:txBody>
      </p:sp>
      <p:sp>
        <p:nvSpPr>
          <p:cNvPr id="9" name="Slide Number Placeholder 4"/>
          <p:cNvSpPr txBox="1"/>
          <p:nvPr userDrawn="1"/>
        </p:nvSpPr>
        <p:spPr>
          <a:xfrm>
            <a:off x="11667901" y="6337836"/>
            <a:ext cx="610241" cy="366183"/>
          </a:xfrm>
          <a:prstGeom prst="rect">
            <a:avLst/>
          </a:prstGeom>
        </p:spPr>
        <p:txBody>
          <a:bodyPr anchor="ctr"/>
          <a:lstStyle>
            <a:defPPr>
              <a:defRPr lang="en-US"/>
            </a:defPPr>
            <a:lvl1pPr marL="0" algn="ctr" defTabSz="1375410" rtl="0" eaLnBrk="1" latinLnBrk="0" hangingPunct="1">
              <a:defRPr sz="1600" b="0" kern="1200">
                <a:solidFill>
                  <a:schemeClr val="tx1">
                    <a:lumMod val="75000"/>
                    <a:lumOff val="25000"/>
                  </a:schemeClr>
                </a:solidFill>
                <a:latin typeface="+mn-lt"/>
                <a:ea typeface="+mn-ea"/>
                <a:cs typeface="+mn-cs"/>
              </a:defRPr>
            </a:lvl1pPr>
            <a:lvl2pPr marL="687705" algn="l" defTabSz="1375410" rtl="0" eaLnBrk="1" latinLnBrk="0" hangingPunct="1">
              <a:defRPr sz="2665" kern="1200">
                <a:solidFill>
                  <a:schemeClr val="tx1"/>
                </a:solidFill>
                <a:latin typeface="+mn-lt"/>
                <a:ea typeface="+mn-ea"/>
                <a:cs typeface="+mn-cs"/>
              </a:defRPr>
            </a:lvl2pPr>
            <a:lvl3pPr marL="1375410" algn="l" defTabSz="1375410" rtl="0" eaLnBrk="1" latinLnBrk="0" hangingPunct="1">
              <a:defRPr sz="2665" kern="1200">
                <a:solidFill>
                  <a:schemeClr val="tx1"/>
                </a:solidFill>
                <a:latin typeface="+mn-lt"/>
                <a:ea typeface="+mn-ea"/>
                <a:cs typeface="+mn-cs"/>
              </a:defRPr>
            </a:lvl3pPr>
            <a:lvl4pPr marL="2063115" algn="l" defTabSz="1375410" rtl="0" eaLnBrk="1" latinLnBrk="0" hangingPunct="1">
              <a:defRPr sz="2665" kern="1200">
                <a:solidFill>
                  <a:schemeClr val="tx1"/>
                </a:solidFill>
                <a:latin typeface="+mn-lt"/>
                <a:ea typeface="+mn-ea"/>
                <a:cs typeface="+mn-cs"/>
              </a:defRPr>
            </a:lvl4pPr>
            <a:lvl5pPr marL="2750820" algn="l" defTabSz="1375410" rtl="0" eaLnBrk="1" latinLnBrk="0" hangingPunct="1">
              <a:defRPr sz="2665" kern="1200">
                <a:solidFill>
                  <a:schemeClr val="tx1"/>
                </a:solidFill>
                <a:latin typeface="+mn-lt"/>
                <a:ea typeface="+mn-ea"/>
                <a:cs typeface="+mn-cs"/>
              </a:defRPr>
            </a:lvl5pPr>
            <a:lvl6pPr marL="3437890" algn="l" defTabSz="1375410" rtl="0" eaLnBrk="1" latinLnBrk="0" hangingPunct="1">
              <a:defRPr sz="2665" kern="1200">
                <a:solidFill>
                  <a:schemeClr val="tx1"/>
                </a:solidFill>
                <a:latin typeface="+mn-lt"/>
                <a:ea typeface="+mn-ea"/>
                <a:cs typeface="+mn-cs"/>
              </a:defRPr>
            </a:lvl6pPr>
            <a:lvl7pPr marL="4125595" algn="l" defTabSz="1375410" rtl="0" eaLnBrk="1" latinLnBrk="0" hangingPunct="1">
              <a:defRPr sz="2665" kern="1200">
                <a:solidFill>
                  <a:schemeClr val="tx1"/>
                </a:solidFill>
                <a:latin typeface="+mn-lt"/>
                <a:ea typeface="+mn-ea"/>
                <a:cs typeface="+mn-cs"/>
              </a:defRPr>
            </a:lvl7pPr>
            <a:lvl8pPr marL="4813300" algn="l" defTabSz="1375410" rtl="0" eaLnBrk="1" latinLnBrk="0" hangingPunct="1">
              <a:defRPr sz="2665" kern="1200">
                <a:solidFill>
                  <a:schemeClr val="tx1"/>
                </a:solidFill>
                <a:latin typeface="+mn-lt"/>
                <a:ea typeface="+mn-ea"/>
                <a:cs typeface="+mn-cs"/>
              </a:defRPr>
            </a:lvl8pPr>
            <a:lvl9pPr marL="5501005" algn="l" defTabSz="1375410" rtl="0" eaLnBrk="1" latinLnBrk="0" hangingPunct="1">
              <a:defRPr sz="2665"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t>‹#›</a:t>
            </a:fld>
            <a:endParaRPr lang="en-US" sz="1600" dirty="0">
              <a:latin typeface="Calibri" panose="020F0502020204030204" pitchFamily="34" charset="0"/>
            </a:endParaRPr>
          </a:p>
        </p:txBody>
      </p:sp>
    </p:spTree>
    <p:extLst>
      <p:ext uri="{BB962C8B-B14F-4D97-AF65-F5344CB8AC3E}">
        <p14:creationId xmlns:p14="http://schemas.microsoft.com/office/powerpoint/2010/main" val="17984413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Slide Number Placeholder 5"/>
          <p:cNvSpPr txBox="1"/>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a:prstGeom prst="rect">
            <a:avLst/>
          </a:prstGeo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1887893604"/>
      </p:ext>
    </p:extLst>
  </p:cSld>
  <p:clrMapOvr>
    <a:masterClrMapping/>
  </p:clrMapOvr>
  <p:transition spd="slow">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591553"/>
      </p:ext>
    </p:extLst>
  </p:cSld>
  <p:clrMapOvr>
    <a:masterClrMapping/>
  </p:clrMapOvr>
  <p:transition spd="slow">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263923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28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911628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38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4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DE7D3017-C9EE-40A3-919E-E766EDC3D7CB}" type="datetimeFigureOut">
              <a:rPr lang="en-US" smtClean="0"/>
              <a:t>11/03/2025</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DE7D3017-C9EE-40A3-919E-E766EDC3D7CB}" type="datetimeFigureOut">
              <a:rPr lang="en-US" smtClean="0"/>
              <a:t>11/03/2025</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DE7D3017-C9EE-40A3-919E-E766EDC3D7CB}" type="datetimeFigureOut">
              <a:rPr lang="en-US" smtClean="0"/>
              <a:t>11/03/2025</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AF87879-4987-438A-A9F9-B166DA53498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素材下载：</a:t>
            </a:r>
            <a:r>
              <a:rPr lang="en-US" altLang="zh-CN" sz="100" dirty="0">
                <a:solidFill>
                  <a:prstClr val="white"/>
                </a:solidFill>
                <a:latin typeface="Calibri" panose="020F0502020204030204"/>
                <a:ea typeface="SimSun" panose="02010600030101010101" pitchFamily="2" charset="-122"/>
              </a:rPr>
              <a:t>www.1ppt.com/sucai/</a:t>
            </a: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图表下载：</a:t>
            </a:r>
            <a:r>
              <a:rPr lang="en-US" altLang="zh-CN" sz="100" dirty="0">
                <a:solidFill>
                  <a:prstClr val="white"/>
                </a:solidFill>
                <a:latin typeface="Calibri" panose="020F0502020204030204"/>
                <a:ea typeface="SimSun" panose="02010600030101010101" pitchFamily="2" charset="-122"/>
              </a:rPr>
              <a:t>www.1ppt.com/tubiao/      </a:t>
            </a:r>
          </a:p>
          <a:p>
            <a:r>
              <a:rPr lang="zh-CN" altLang="en-US" sz="100" dirty="0">
                <a:solidFill>
                  <a:prstClr val="white"/>
                </a:solidFill>
                <a:latin typeface="Calibri" panose="020F0502020204030204"/>
                <a:ea typeface="SimSun" panose="02010600030101010101" pitchFamily="2" charset="-122"/>
              </a:rPr>
              <a:t>优秀</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p>
          <a:p>
            <a:r>
              <a:rPr lang="en-US" altLang="zh-CN" sz="100" dirty="0">
                <a:solidFill>
                  <a:prstClr val="white"/>
                </a:solidFill>
                <a:latin typeface="Calibri" panose="020F0502020204030204"/>
                <a:ea typeface="SimSun" panose="02010600030101010101" pitchFamily="2" charset="-122"/>
              </a:rPr>
              <a:t>Word</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www.1ppt.com/word/              Excel</a:t>
            </a:r>
            <a:r>
              <a:rPr lang="zh-CN" altLang="en-US" sz="100" dirty="0">
                <a:solidFill>
                  <a:prstClr val="white"/>
                </a:solidFill>
                <a:latin typeface="Calibri" panose="020F0502020204030204"/>
                <a:ea typeface="SimSun" panose="02010600030101010101" pitchFamily="2" charset="-122"/>
              </a:rPr>
              <a:t>教程：</a:t>
            </a:r>
            <a:r>
              <a:rPr lang="en-US" altLang="zh-CN" sz="100" dirty="0">
                <a:solidFill>
                  <a:prstClr val="white"/>
                </a:solidFill>
                <a:latin typeface="Calibri" panose="020F0502020204030204"/>
                <a:ea typeface="SimSun" panose="02010600030101010101" pitchFamily="2" charset="-122"/>
              </a:rPr>
              <a:t>www.1ppt.com/excel/  </a:t>
            </a:r>
          </a:p>
          <a:p>
            <a:r>
              <a:rPr lang="zh-CN" altLang="en-US" sz="100" dirty="0">
                <a:solidFill>
                  <a:prstClr val="white"/>
                </a:solidFill>
                <a:latin typeface="Calibri" panose="020F0502020204030204"/>
                <a:ea typeface="SimSun" panose="02010600030101010101" pitchFamily="2" charset="-122"/>
              </a:rPr>
              <a:t>资料下载：</a:t>
            </a:r>
            <a:r>
              <a:rPr lang="en-US" altLang="zh-CN" sz="100" dirty="0">
                <a:solidFill>
                  <a:prstClr val="white"/>
                </a:solidFill>
                <a:latin typeface="Calibri" panose="020F0502020204030204"/>
                <a:ea typeface="SimSun" panose="02010600030101010101" pitchFamily="2" charset="-122"/>
              </a:rPr>
              <a:t>www.1ppt.com/ziliao/                PPT</a:t>
            </a:r>
            <a:r>
              <a:rPr lang="zh-CN" altLang="en-US" sz="100" dirty="0">
                <a:solidFill>
                  <a:prstClr val="white"/>
                </a:solidFill>
                <a:latin typeface="Calibri" panose="020F0502020204030204"/>
                <a:ea typeface="SimSun" panose="02010600030101010101" pitchFamily="2" charset="-122"/>
              </a:rPr>
              <a:t>课件下载：</a:t>
            </a:r>
            <a:r>
              <a:rPr lang="en-US" altLang="zh-CN" sz="100" dirty="0">
                <a:solidFill>
                  <a:prstClr val="white"/>
                </a:solidFill>
                <a:latin typeface="Calibri" panose="020F0502020204030204"/>
                <a:ea typeface="SimSun" panose="02010600030101010101" pitchFamily="2" charset="-122"/>
              </a:rPr>
              <a:t>www.1ppt.com/kejian/ </a:t>
            </a:r>
          </a:p>
          <a:p>
            <a:r>
              <a:rPr lang="zh-CN" altLang="en-US" sz="100" dirty="0">
                <a:solidFill>
                  <a:prstClr val="white"/>
                </a:solidFill>
                <a:latin typeface="Calibri" panose="020F0502020204030204"/>
                <a:ea typeface="SimSun" panose="02010600030101010101" pitchFamily="2" charset="-122"/>
              </a:rPr>
              <a:t>范文下载：</a:t>
            </a:r>
            <a:r>
              <a:rPr lang="en-US" altLang="zh-CN" sz="100" dirty="0">
                <a:solidFill>
                  <a:prstClr val="white"/>
                </a:solidFill>
                <a:latin typeface="Calibri" panose="020F0502020204030204"/>
                <a:ea typeface="SimSun" panose="02010600030101010101" pitchFamily="2" charset="-122"/>
              </a:rPr>
              <a:t>www.1ppt.com/fanwen/             </a:t>
            </a:r>
            <a:r>
              <a:rPr lang="zh-CN" altLang="en-US" sz="100" dirty="0">
                <a:solidFill>
                  <a:prstClr val="white"/>
                </a:solidFill>
                <a:latin typeface="Calibri" panose="020F0502020204030204"/>
                <a:ea typeface="SimSun" panose="02010600030101010101" pitchFamily="2" charset="-122"/>
              </a:rPr>
              <a:t>试卷下载：</a:t>
            </a:r>
            <a:r>
              <a:rPr lang="en-US" altLang="zh-CN" sz="100" dirty="0">
                <a:solidFill>
                  <a:prstClr val="white"/>
                </a:solidFill>
                <a:latin typeface="Calibri" panose="020F0502020204030204"/>
                <a:ea typeface="SimSun" panose="02010600030101010101" pitchFamily="2" charset="-122"/>
              </a:rPr>
              <a:t>www.1ppt.com/shiti/  </a:t>
            </a:r>
          </a:p>
          <a:p>
            <a:r>
              <a:rPr lang="zh-CN" altLang="en-US" sz="100" dirty="0">
                <a:solidFill>
                  <a:prstClr val="white"/>
                </a:solidFill>
                <a:latin typeface="Calibri" panose="020F0502020204030204"/>
                <a:ea typeface="SimSun" panose="02010600030101010101" pitchFamily="2" charset="-122"/>
              </a:rPr>
              <a:t>教案下载：</a:t>
            </a:r>
            <a:r>
              <a:rPr lang="en-US" altLang="zh-CN" sz="100" dirty="0">
                <a:solidFill>
                  <a:prstClr val="white"/>
                </a:solidFill>
                <a:latin typeface="Calibri" panose="020F0502020204030204"/>
                <a:ea typeface="SimSun" panose="02010600030101010101" pitchFamily="2" charset="-122"/>
              </a:rPr>
              <a:t>www.1ppt.com/jiaoan/        </a:t>
            </a:r>
          </a:p>
          <a:p>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p>
          <a:p>
            <a:r>
              <a:rPr lang="en-US" altLang="zh-CN" sz="100" dirty="0">
                <a:solidFill>
                  <a:prstClr val="white"/>
                </a:solidFill>
                <a:latin typeface="Calibri" panose="020F0502020204030204"/>
                <a:ea typeface="SimSun" panose="02010600030101010101" pitchFamily="2" charset="-122"/>
              </a:rPr>
              <a:t> </a:t>
            </a:r>
            <a:endParaRPr lang="zh-CN" altLang="en-US" sz="100" dirty="0">
              <a:solidFill>
                <a:prstClr val="white"/>
              </a:solidFill>
              <a:latin typeface="Calibri" panose="020F0502020204030204"/>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11/03/2025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452492560"/>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133944624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11/03/2025</a:t>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547846024"/>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065539922"/>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951271257"/>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Tree>
    <p:extLst>
      <p:ext uri="{BB962C8B-B14F-4D97-AF65-F5344CB8AC3E}">
        <p14:creationId xmlns:p14="http://schemas.microsoft.com/office/powerpoint/2010/main" val="3942626957"/>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61434"/>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865288210"/>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031747190"/>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3380748278"/>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extLst>
      <p:ext uri="{BB962C8B-B14F-4D97-AF65-F5344CB8AC3E}">
        <p14:creationId xmlns:p14="http://schemas.microsoft.com/office/powerpoint/2010/main" val="2873961036"/>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Calibri" panose="020F0502020204030204" pitchFamily="34" charset="0"/>
            </a:endParaRPr>
          </a:p>
        </p:txBody>
      </p:sp>
      <p:sp>
        <p:nvSpPr>
          <p:cNvPr id="9" name="Slide Number Placeholder 4"/>
          <p:cNvSpPr txBox="1"/>
          <p:nvPr userDrawn="1"/>
        </p:nvSpPr>
        <p:spPr>
          <a:xfrm>
            <a:off x="11636729" y="6340868"/>
            <a:ext cx="610241" cy="366183"/>
          </a:xfrm>
          <a:prstGeom prst="rect">
            <a:avLst/>
          </a:prstGeom>
        </p:spPr>
        <p:txBody>
          <a:bodyPr anchor="ctr"/>
          <a:lstStyle>
            <a:defPPr>
              <a:defRPr lang="en-US"/>
            </a:defPPr>
            <a:lvl1pPr marL="0" algn="ctr" defTabSz="1375410" rtl="0" eaLnBrk="1" latinLnBrk="0" hangingPunct="1">
              <a:defRPr sz="1600" b="0" kern="1200">
                <a:solidFill>
                  <a:schemeClr val="tx1">
                    <a:lumMod val="50000"/>
                    <a:lumOff val="50000"/>
                  </a:schemeClr>
                </a:solidFill>
                <a:latin typeface="+mn-lt"/>
                <a:ea typeface="+mn-ea"/>
                <a:cs typeface="+mn-cs"/>
              </a:defRPr>
            </a:lvl1pPr>
            <a:lvl2pPr marL="687705" algn="l" defTabSz="1375410" rtl="0" eaLnBrk="1" latinLnBrk="0" hangingPunct="1">
              <a:defRPr sz="2665" kern="1200">
                <a:solidFill>
                  <a:schemeClr val="tx1"/>
                </a:solidFill>
                <a:latin typeface="+mn-lt"/>
                <a:ea typeface="+mn-ea"/>
                <a:cs typeface="+mn-cs"/>
              </a:defRPr>
            </a:lvl2pPr>
            <a:lvl3pPr marL="1375410" algn="l" defTabSz="1375410" rtl="0" eaLnBrk="1" latinLnBrk="0" hangingPunct="1">
              <a:defRPr sz="2665" kern="1200">
                <a:solidFill>
                  <a:schemeClr val="tx1"/>
                </a:solidFill>
                <a:latin typeface="+mn-lt"/>
                <a:ea typeface="+mn-ea"/>
                <a:cs typeface="+mn-cs"/>
              </a:defRPr>
            </a:lvl3pPr>
            <a:lvl4pPr marL="2063115" algn="l" defTabSz="1375410" rtl="0" eaLnBrk="1" latinLnBrk="0" hangingPunct="1">
              <a:defRPr sz="2665" kern="1200">
                <a:solidFill>
                  <a:schemeClr val="tx1"/>
                </a:solidFill>
                <a:latin typeface="+mn-lt"/>
                <a:ea typeface="+mn-ea"/>
                <a:cs typeface="+mn-cs"/>
              </a:defRPr>
            </a:lvl4pPr>
            <a:lvl5pPr marL="2750820" algn="l" defTabSz="1375410" rtl="0" eaLnBrk="1" latinLnBrk="0" hangingPunct="1">
              <a:defRPr sz="2665" kern="1200">
                <a:solidFill>
                  <a:schemeClr val="tx1"/>
                </a:solidFill>
                <a:latin typeface="+mn-lt"/>
                <a:ea typeface="+mn-ea"/>
                <a:cs typeface="+mn-cs"/>
              </a:defRPr>
            </a:lvl5pPr>
            <a:lvl6pPr marL="3437890" algn="l" defTabSz="1375410" rtl="0" eaLnBrk="1" latinLnBrk="0" hangingPunct="1">
              <a:defRPr sz="2665" kern="1200">
                <a:solidFill>
                  <a:schemeClr val="tx1"/>
                </a:solidFill>
                <a:latin typeface="+mn-lt"/>
                <a:ea typeface="+mn-ea"/>
                <a:cs typeface="+mn-cs"/>
              </a:defRPr>
            </a:lvl6pPr>
            <a:lvl7pPr marL="4125595" algn="l" defTabSz="1375410" rtl="0" eaLnBrk="1" latinLnBrk="0" hangingPunct="1">
              <a:defRPr sz="2665" kern="1200">
                <a:solidFill>
                  <a:schemeClr val="tx1"/>
                </a:solidFill>
                <a:latin typeface="+mn-lt"/>
                <a:ea typeface="+mn-ea"/>
                <a:cs typeface="+mn-cs"/>
              </a:defRPr>
            </a:lvl7pPr>
            <a:lvl8pPr marL="4813300" algn="l" defTabSz="1375410" rtl="0" eaLnBrk="1" latinLnBrk="0" hangingPunct="1">
              <a:defRPr sz="2665" kern="1200">
                <a:solidFill>
                  <a:schemeClr val="tx1"/>
                </a:solidFill>
                <a:latin typeface="+mn-lt"/>
                <a:ea typeface="+mn-ea"/>
                <a:cs typeface="+mn-cs"/>
              </a:defRPr>
            </a:lvl8pPr>
            <a:lvl9pPr marL="5501005" algn="l" defTabSz="1375410" rtl="0" eaLnBrk="1" latinLnBrk="0" hangingPunct="1">
              <a:defRPr sz="2665"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t>‹#›</a:t>
            </a:fld>
            <a:endParaRPr lang="en-US" sz="1600" dirty="0">
              <a:latin typeface="Calibri" panose="020F0502020204030204" pitchFamily="34" charset="0"/>
            </a:endParaRPr>
          </a:p>
        </p:txBody>
      </p:sp>
    </p:spTree>
    <p:extLst>
      <p:ext uri="{BB962C8B-B14F-4D97-AF65-F5344CB8AC3E}">
        <p14:creationId xmlns:p14="http://schemas.microsoft.com/office/powerpoint/2010/main" val="1472697154"/>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6.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theme" Target="../theme/theme9.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B5E7E4B-13BE-A8FD-15EF-4CD57A0501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white circle with leaves and blue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62100" y="190500"/>
            <a:ext cx="1333500" cy="133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1" r:id="rId12"/>
    <p:sldLayoutId id="21474837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3F6B51-8B12-10B5-F2BD-31AD99D36A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11/03/2025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5F4C7AEB-8560-956D-188A-284FEF60FC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11328DE-B734-492E-82DE-361302EEF0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34900" y="-112295"/>
            <a:ext cx="1569619" cy="1569619"/>
          </a:xfrm>
          <a:prstGeom prst="rect">
            <a:avLst/>
          </a:prstGeom>
        </p:spPr>
      </p:pic>
      <p:pic>
        <p:nvPicPr>
          <p:cNvPr id="9" name="Picture 8"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7216" y="7493668"/>
            <a:ext cx="1343025" cy="1343025"/>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78E35F48-C299-B0E5-85A6-179B7AE53C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D04C81E-38A0-7F2F-2ADF-392F07E1AC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1A785B88-4156-11AC-F68E-82E83F4E98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7398ACAB-852C-0BAB-E256-C74E5FA9C2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2134526-E17F-4760-FDDC-69E8C429AF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590562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7.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15.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39.svg"/><Relationship Id="rId5" Type="http://schemas.openxmlformats.org/officeDocument/2006/relationships/image" Target="../media/image46.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94.xml"/><Relationship Id="rId6" Type="http://schemas.openxmlformats.org/officeDocument/2006/relationships/image" Target="../media/image51.png"/><Relationship Id="rId5" Type="http://schemas.microsoft.com/office/2007/relationships/hdphoto" Target="../media/hdphoto16.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5.png"/><Relationship Id="rId5" Type="http://schemas.microsoft.com/office/2007/relationships/hdphoto" Target="../media/hdphoto17.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2.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5.xml"/><Relationship Id="rId6" Type="http://schemas.openxmlformats.org/officeDocument/2006/relationships/image" Target="../media/image60.svg"/><Relationship Id="rId11" Type="http://schemas.microsoft.com/office/2007/relationships/hdphoto" Target="../media/hdphoto18.wdp"/><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58.svg"/><Relationship Id="rId9"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66.png"/><Relationship Id="rId2" Type="http://schemas.openxmlformats.org/officeDocument/2006/relationships/image" Target="../media/image60.jpeg"/><Relationship Id="rId1" Type="http://schemas.openxmlformats.org/officeDocument/2006/relationships/slideLayout" Target="../slideLayouts/slideLayout31.xml"/><Relationship Id="rId6" Type="http://schemas.openxmlformats.org/officeDocument/2006/relationships/image" Target="../media/image60.svg"/><Relationship Id="rId11" Type="http://schemas.microsoft.com/office/2007/relationships/hdphoto" Target="../media/hdphoto18.wdp"/><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58.svg"/><Relationship Id="rId9" Type="http://schemas.microsoft.com/office/2007/relationships/hdphoto" Target="../media/hdphoto13.wdp"/></Relationships>
</file>

<file path=ppt/slides/_rels/slide2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0.jpeg"/><Relationship Id="rId1" Type="http://schemas.openxmlformats.org/officeDocument/2006/relationships/slideLayout" Target="../slideLayouts/slideLayout31.xml"/><Relationship Id="rId6" Type="http://schemas.openxmlformats.org/officeDocument/2006/relationships/image" Target="../media/image68.svg"/><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0.png"/><Relationship Id="rId14" Type="http://schemas.microsoft.com/office/2007/relationships/hdphoto" Target="../media/hdphoto19.wdp"/></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74.png"/><Relationship Id="rId2" Type="http://schemas.openxmlformats.org/officeDocument/2006/relationships/image" Target="../media/image60.jpeg"/><Relationship Id="rId1" Type="http://schemas.openxmlformats.org/officeDocument/2006/relationships/slideLayout" Target="../slideLayouts/slideLayout31.xml"/><Relationship Id="rId6" Type="http://schemas.openxmlformats.org/officeDocument/2006/relationships/image" Target="../media/image60.svg"/><Relationship Id="rId11" Type="http://schemas.microsoft.com/office/2007/relationships/hdphoto" Target="../media/hdphoto18.wdp"/><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58.svg"/><Relationship Id="rId9" Type="http://schemas.microsoft.com/office/2007/relationships/hdphoto" Target="../media/hdphoto13.wdp"/></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74.png"/><Relationship Id="rId2" Type="http://schemas.openxmlformats.org/officeDocument/2006/relationships/image" Target="../media/image60.jpeg"/><Relationship Id="rId1" Type="http://schemas.openxmlformats.org/officeDocument/2006/relationships/slideLayout" Target="../slideLayouts/slideLayout31.xml"/><Relationship Id="rId6" Type="http://schemas.openxmlformats.org/officeDocument/2006/relationships/image" Target="../media/image60.svg"/><Relationship Id="rId11" Type="http://schemas.microsoft.com/office/2007/relationships/hdphoto" Target="../media/hdphoto18.wdp"/><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58.svg"/><Relationship Id="rId9" Type="http://schemas.microsoft.com/office/2007/relationships/hdphoto" Target="../media/hdphoto13.wdp"/></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image" Target="../media/image60.jpeg"/><Relationship Id="rId1" Type="http://schemas.openxmlformats.org/officeDocument/2006/relationships/slideLayout" Target="../slideLayouts/slideLayout31.xml"/><Relationship Id="rId6" Type="http://schemas.openxmlformats.org/officeDocument/2006/relationships/image" Target="../media/image68.svg"/><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0.png"/><Relationship Id="rId14" Type="http://schemas.microsoft.com/office/2007/relationships/hdphoto" Target="../media/hdphoto19.wdp"/></Relationships>
</file>

<file path=ppt/slides/_rels/slide2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5.png"/><Relationship Id="rId1" Type="http://schemas.openxmlformats.org/officeDocument/2006/relationships/slideLayout" Target="../slideLayouts/slideLayout26.xml"/><Relationship Id="rId5" Type="http://schemas.openxmlformats.org/officeDocument/2006/relationships/image" Target="../media/image81.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microsoft.com/office/2007/relationships/hdphoto" Target="../media/hdphoto20.wdp"/><Relationship Id="rId7" Type="http://schemas.openxmlformats.org/officeDocument/2006/relationships/image" Target="../media/image86.svg"/><Relationship Id="rId2" Type="http://schemas.openxmlformats.org/officeDocument/2006/relationships/image" Target="../media/image77.png"/><Relationship Id="rId1" Type="http://schemas.openxmlformats.org/officeDocument/2006/relationships/slideLayout" Target="../slideLayouts/slideLayout26.xml"/><Relationship Id="rId6" Type="http://schemas.openxmlformats.org/officeDocument/2006/relationships/image" Target="../media/image79.png"/><Relationship Id="rId5" Type="http://schemas.openxmlformats.org/officeDocument/2006/relationships/image" Target="../media/image84.sv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microsoft.com/office/2007/relationships/hdphoto" Target="../media/hdphoto15.wdp"/><Relationship Id="rId5" Type="http://schemas.openxmlformats.org/officeDocument/2006/relationships/image" Target="../media/image43.png"/><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2.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3.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Layout" Target="../slideLayouts/slideLayout15.xml"/><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
            <a:ext cx="12192000" cy="6852647"/>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2595135"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spcBef>
                <a:spcPct val="50000"/>
              </a:spcBef>
            </a:pPr>
            <a:r>
              <a:rPr lang="en-US" altLang="en-US" sz="2133" b="1" dirty="0" smtClean="0">
                <a:solidFill>
                  <a:srgbClr val="FF0066"/>
                </a:solidFill>
                <a:latin typeface="Times New Roman" pitchFamily="18" charset="0"/>
              </a:rPr>
              <a:t>UBND </a:t>
            </a:r>
            <a:r>
              <a:rPr lang="vi-VN" altLang="en-US" sz="2133" b="1" dirty="0" smtClean="0">
                <a:solidFill>
                  <a:srgbClr val="FF0066"/>
                </a:solidFill>
                <a:latin typeface="Times New Roman" pitchFamily="18" charset="0"/>
              </a:rPr>
              <a:t>THÀNH </a:t>
            </a:r>
            <a:r>
              <a:rPr lang="vi-VN" altLang="en-US" sz="2133" b="1" dirty="0">
                <a:solidFill>
                  <a:srgbClr val="FF0066"/>
                </a:solidFill>
                <a:latin typeface="Times New Roman" pitchFamily="18" charset="0"/>
              </a:rPr>
              <a:t>PHỐ QUY NHƠN</a:t>
            </a:r>
            <a:br>
              <a:rPr lang="vi-VN" altLang="en-US" sz="2133" b="1" dirty="0">
                <a:solidFill>
                  <a:srgbClr val="FF0066"/>
                </a:solidFill>
                <a:latin typeface="Times New Roman" pitchFamily="18" charset="0"/>
              </a:rPr>
            </a:br>
            <a:r>
              <a:rPr lang="en-US" altLang="en-US" sz="2133"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2386759" y="4200436"/>
            <a:ext cx="8575408"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227751" y="2982432"/>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8"/>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4581127"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09" y="4899355"/>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429001" y="4764451"/>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605271"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3701868" y="5372729"/>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2" tIns="45365" rIns="90732" bIns="4536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816069"/>
            <a:r>
              <a:rPr lang="en-US" altLang="en-US" sz="3000" b="1" i="1" dirty="0">
                <a:solidFill>
                  <a:srgbClr val="FF0066"/>
                </a:solidFill>
                <a:latin typeface="Times New Roman" pitchFamily="18" charset="0"/>
              </a:rPr>
              <a:t>G</a:t>
            </a:r>
            <a:r>
              <a:rPr lang="vi-VN" altLang="en-US" sz="3000" b="1" i="1" dirty="0" smtClean="0">
                <a:solidFill>
                  <a:srgbClr val="FF0066"/>
                </a:solidFill>
                <a:latin typeface="Times New Roman" pitchFamily="18" charset="0"/>
              </a:rPr>
              <a:t>V</a:t>
            </a:r>
            <a:r>
              <a:rPr lang="en-US" altLang="en-US" sz="3000" b="1" i="1" dirty="0" smtClean="0">
                <a:solidFill>
                  <a:srgbClr val="FF0066"/>
                </a:solidFill>
                <a:latin typeface="Times New Roman" pitchFamily="18" charset="0"/>
              </a:rPr>
              <a:t>GD:</a:t>
            </a:r>
            <a:r>
              <a:rPr lang="vi-VN" altLang="en-US" sz="3000" b="1" i="1" dirty="0" smtClean="0">
                <a:solidFill>
                  <a:srgbClr val="FF0066"/>
                </a:solidFill>
                <a:latin typeface="Times New Roman" pitchFamily="18" charset="0"/>
              </a:rPr>
              <a:t> </a:t>
            </a:r>
            <a:r>
              <a:rPr lang="en-US" altLang="en-US" sz="3000" b="1" i="1" dirty="0">
                <a:solidFill>
                  <a:srgbClr val="FF0066"/>
                </a:solidFill>
                <a:latin typeface="Times New Roman" pitchFamily="18" charset="0"/>
              </a:rPr>
              <a:t>Lê </a:t>
            </a:r>
            <a:r>
              <a:rPr lang="en-US" altLang="en-US" sz="3000" b="1" i="1" dirty="0" err="1">
                <a:solidFill>
                  <a:srgbClr val="FF0066"/>
                </a:solidFill>
                <a:latin typeface="Times New Roman" pitchFamily="18" charset="0"/>
              </a:rPr>
              <a:t>Thị</a:t>
            </a:r>
            <a:r>
              <a:rPr lang="en-US" altLang="en-US" sz="3000" b="1" i="1" dirty="0">
                <a:solidFill>
                  <a:srgbClr val="FF0066"/>
                </a:solidFill>
                <a:latin typeface="Times New Roman" pitchFamily="18" charset="0"/>
              </a:rPr>
              <a:t> Kim Dung</a:t>
            </a:r>
            <a:endParaRPr lang="vi-VN" altLang="en-US" sz="3000" b="1" i="1" dirty="0">
              <a:solidFill>
                <a:srgbClr val="FF0066"/>
              </a:solidFill>
              <a:latin typeface="Times New Roman" pitchFamily="18" charset="0"/>
            </a:endParaRPr>
          </a:p>
          <a:p>
            <a:pPr defTabSz="816069"/>
            <a:r>
              <a:rPr lang="en-US" altLang="en-US" sz="3000" b="1" i="1" dirty="0" smtClean="0">
                <a:solidFill>
                  <a:srgbClr val="FF0066"/>
                </a:solidFill>
                <a:latin typeface="Times New Roman" pitchFamily="18" charset="0"/>
              </a:rPr>
              <a:t>Năm học 2024-2025</a:t>
            </a:r>
            <a:endParaRPr lang="en-US" altLang="en-US" sz="30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2286000" y="2418902"/>
            <a:ext cx="4572000" cy="307777"/>
          </a:xfrm>
          <a:prstGeom prst="rect">
            <a:avLst/>
          </a:prstGeom>
          <a:noFill/>
        </p:spPr>
        <p:txBody>
          <a:bodyPr wrap="square">
            <a:spAutoFit/>
          </a:bodyPr>
          <a:lstStyle/>
          <a:p>
            <a:r>
              <a:rPr lang="en-US" sz="1400" dirty="0"/>
              <a:t> </a:t>
            </a:r>
          </a:p>
        </p:txBody>
      </p:sp>
    </p:spTree>
    <p:extLst>
      <p:ext uri="{BB962C8B-B14F-4D97-AF65-F5344CB8AC3E}">
        <p14:creationId xmlns:p14="http://schemas.microsoft.com/office/powerpoint/2010/main" val="36897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3" name="Hưởng ứng hoạt động _đổi rác lấy quà_ _ VTV24">
            <a:hlinkClick r:id="" action="ppaction://media"/>
            <a:extLst>
              <a:ext uri="{FF2B5EF4-FFF2-40B4-BE49-F238E27FC236}">
                <a16:creationId xmlns:a16="http://schemas.microsoft.com/office/drawing/2014/main" xmlns="" id="{8DF065E8-6E93-A8A5-5813-0F9F8269BE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238" y="209549"/>
            <a:ext cx="11007524" cy="6191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p:cNvGrpSpPr/>
          <p:nvPr/>
        </p:nvGrpSpPr>
        <p:grpSpPr>
          <a:xfrm>
            <a:off x="444218" y="3132187"/>
            <a:ext cx="4544063" cy="3413728"/>
            <a:chOff x="664935" y="3237290"/>
            <a:chExt cx="4544063" cy="3413728"/>
          </a:xfrm>
        </p:grpSpPr>
        <p:pic>
          <p:nvPicPr>
            <p:cNvPr id="4" name="Picture 14"/>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9" name="Group 8"/>
          <p:cNvGrpSpPr/>
          <p:nvPr/>
        </p:nvGrpSpPr>
        <p:grpSpPr>
          <a:xfrm>
            <a:off x="485776" y="91149"/>
            <a:ext cx="11218808" cy="1394751"/>
            <a:chOff x="304800" y="2057400"/>
            <a:chExt cx="8452053" cy="2062165"/>
          </a:xfrm>
        </p:grpSpPr>
        <p:pic>
          <p:nvPicPr>
            <p:cNvPr id="10"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2057400"/>
              <a:ext cx="8452053" cy="2062165"/>
            </a:xfrm>
            <a:prstGeom prst="rect">
              <a:avLst/>
            </a:prstGeom>
          </p:spPr>
        </p:pic>
        <p:sp>
          <p:nvSpPr>
            <p:cNvPr id="11" name="TextBox 10"/>
            <p:cNvSpPr txBox="1"/>
            <p:nvPr/>
          </p:nvSpPr>
          <p:spPr>
            <a:xfrm>
              <a:off x="906836" y="2287400"/>
              <a:ext cx="7381222" cy="1288438"/>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C</a:t>
              </a:r>
              <a:r>
                <a:rPr lang="vi-VN"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hia sẻ về những hoạt động kết nối cộng đồng ở địa phương mà em biết. Theo một số gợi 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12" name="Speech Bubble: Rectangle with Corners Rounded 11"/>
          <p:cNvSpPr/>
          <p:nvPr/>
        </p:nvSpPr>
        <p:spPr>
          <a:xfrm>
            <a:off x="3476624" y="1685925"/>
            <a:ext cx="6238875" cy="752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đó</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sp>
        <p:nvSpPr>
          <p:cNvPr id="13" name="Speech Bubble: Rectangle with Corners Rounded 12"/>
          <p:cNvSpPr/>
          <p:nvPr/>
        </p:nvSpPr>
        <p:spPr>
          <a:xfrm>
            <a:off x="5038725" y="2657476"/>
            <a:ext cx="69627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được tổ chức ở đâu?</a:t>
            </a:r>
            <a:r>
              <a:rPr lang="en-US" sz="3200" dirty="0">
                <a:solidFill>
                  <a:srgbClr val="FF0000"/>
                </a:solidFill>
                <a:latin typeface="Calibri" panose="020F0502020204030204" pitchFamily="34" charset="0"/>
                <a:cs typeface="Calibri" panose="020F0502020204030204" pitchFamily="34" charset="0"/>
              </a:rPr>
              <a:t> </a:t>
            </a:r>
          </a:p>
          <a:p>
            <a:pPr algn="ctr"/>
            <a:r>
              <a:rPr lang="en-US" sz="3200" dirty="0" err="1">
                <a:solidFill>
                  <a:srgbClr val="FF0000"/>
                </a:solidFill>
                <a:latin typeface="Calibri" panose="020F0502020204030204" pitchFamily="34" charset="0"/>
                <a:cs typeface="Calibri" panose="020F0502020204030204" pitchFamily="34" charset="0"/>
              </a:rPr>
              <a:t>Có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những</a:t>
            </a:r>
            <a:r>
              <a:rPr lang="en-US" sz="3200" dirty="0">
                <a:solidFill>
                  <a:srgbClr val="FF0000"/>
                </a:solidFill>
                <a:latin typeface="Calibri" panose="020F0502020204030204" pitchFamily="34" charset="0"/>
                <a:cs typeface="Calibri" panose="020F0502020204030204" pitchFamily="34" charset="0"/>
              </a:rPr>
              <a:t> ai </a:t>
            </a:r>
            <a:r>
              <a:rPr lang="en-US" sz="3200" dirty="0" err="1">
                <a:solidFill>
                  <a:srgbClr val="FF0000"/>
                </a:solidFill>
                <a:latin typeface="Calibri" panose="020F0502020204030204" pitchFamily="34" charset="0"/>
                <a:cs typeface="Calibri" panose="020F0502020204030204" pitchFamily="34" charset="0"/>
              </a:rPr>
              <a:t>tham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gia</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Speech Bubble: Rectangle with Corners Rounded 13"/>
          <p:cNvSpPr/>
          <p:nvPr/>
        </p:nvSpPr>
        <p:spPr>
          <a:xfrm>
            <a:off x="5210175" y="4057650"/>
            <a:ext cx="6419850" cy="847726"/>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tổ chức nhằm</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 mục đích gì?</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Speech Bubble: Rectangle with Corners Rounded 14"/>
          <p:cNvSpPr/>
          <p:nvPr/>
        </p:nvSpPr>
        <p:spPr>
          <a:xfrm>
            <a:off x="5495925" y="5429250"/>
            <a:ext cx="6115050" cy="933451"/>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rgbClr val="FF0000"/>
                </a:solidFill>
                <a:latin typeface="Calibri" panose="020F0502020204030204" pitchFamily="34" charset="0"/>
                <a:cs typeface="Calibri" panose="020F0502020204030204" pitchFamily="34" charset="0"/>
              </a:rPr>
              <a:t>Thái độ (tinh thần) của mọi người như thế nào khi tham gia hoạt động đó?....</a:t>
            </a:r>
            <a:endParaRPr lang="en-US" sz="2800"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06388" y="1325366"/>
            <a:ext cx="3252178" cy="5637780"/>
          </a:xfrm>
          <a:prstGeom prst="rect">
            <a:avLst/>
          </a:prstGeom>
        </p:spPr>
      </p:pic>
      <p:grpSp>
        <p:nvGrpSpPr>
          <p:cNvPr id="4" name="Group 3"/>
          <p:cNvGrpSpPr/>
          <p:nvPr/>
        </p:nvGrpSpPr>
        <p:grpSpPr>
          <a:xfrm>
            <a:off x="2914553" y="779300"/>
            <a:ext cx="8825502" cy="5430999"/>
            <a:chOff x="4683760" y="1909493"/>
            <a:chExt cx="6903972" cy="3109767"/>
          </a:xfrm>
        </p:grpSpPr>
        <p:sp>
          <p:nvSpPr>
            <p:cNvPr id="5" name="Rectangle: Rounded Corners 4"/>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p:cNvSpPr txBox="1"/>
            <p:nvPr/>
          </p:nvSpPr>
          <p:spPr>
            <a:xfrm>
              <a:off x="4875471" y="1972316"/>
              <a:ext cx="6537095" cy="26963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000" b="1">
                  <a:solidFill>
                    <a:srgbClr val="FF0000"/>
                  </a:solidFill>
                  <a:latin typeface="Calibri" panose="020F0502020204030204" pitchFamily="34" charset="0"/>
                  <a:cs typeface="Calibri" panose="020F0502020204030204" pitchFamily="34" charset="0"/>
                </a:rPr>
                <a:t>PHIẾU THẢO LUẬN</a:t>
              </a:r>
              <a:endPar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động</a:t>
              </a:r>
              <a:r>
                <a:rPr lang="en-US" sz="3000" b="1">
                  <a:solidFill>
                    <a:srgbClr val="222222"/>
                  </a:solidFill>
                  <a:latin typeface="Calibri" panose="020F0502020204030204" pitchFamily="34" charset="0"/>
                  <a:cs typeface="Calibri" panose="020F0502020204030204" pitchFamily="34" charset="0"/>
                </a:rPr>
                <a:t>: </a:t>
              </a:r>
              <a:endParaRPr kumimoji="0" lang="en-US" sz="300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Được tổ chức tại</a:t>
              </a:r>
              <a:r>
                <a:rPr kumimoji="0" lang="en-US"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a:t>
              </a:r>
              <a:r>
                <a:rPr kumimoji="0" lang="vi-VN"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 </a:t>
              </a:r>
              <a:endParaRPr kumimoji="0" lang="en-US" sz="300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000" b="1"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rPr>
                <a:t>- </a:t>
              </a:r>
              <a:r>
                <a:rPr lang="en-US" sz="3000" b="1" dirty="0">
                  <a:solidFill>
                    <a:srgbClr val="222222"/>
                  </a:solidFill>
                  <a:latin typeface="Calibri" panose="020F0502020204030204" pitchFamily="34" charset="0"/>
                  <a:cs typeface="Calibri" panose="020F0502020204030204" pitchFamily="34" charset="0"/>
                </a:rPr>
                <a:t>Thành </a:t>
              </a:r>
              <a:r>
                <a:rPr lang="en-US" sz="3000" b="1" dirty="0" err="1">
                  <a:solidFill>
                    <a:srgbClr val="222222"/>
                  </a:solidFill>
                  <a:latin typeface="Calibri" panose="020F0502020204030204" pitchFamily="34" charset="0"/>
                  <a:cs typeface="Calibri" panose="020F0502020204030204" pitchFamily="34" charset="0"/>
                </a:rPr>
                <a:t>phần</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tham</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gia</a:t>
              </a:r>
              <a:r>
                <a:rPr lang="en-US" sz="3000" b="1">
                  <a:solidFill>
                    <a:srgbClr val="222222"/>
                  </a:solidFill>
                  <a:latin typeface="Calibri" panose="020F0502020204030204" pitchFamily="34" charset="0"/>
                  <a:cs typeface="Calibri" panose="020F0502020204030204" pitchFamily="34" charset="0"/>
                </a:rPr>
                <a:t>: </a:t>
              </a:r>
              <a:endParaRPr kumimoji="0" lang="en-US" sz="3000" i="0" u="none" strike="noStrike" kern="1200" cap="none" spc="0" normalizeH="0" baseline="0" noProof="0">
                <a:ln>
                  <a:noFill/>
                </a:ln>
                <a:solidFill>
                  <a:srgbClr val="222222"/>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defRPr/>
              </a:pPr>
              <a:r>
                <a:rPr lang="en-US" sz="3000" b="1" dirty="0" err="1">
                  <a:solidFill>
                    <a:srgbClr val="222222"/>
                  </a:solidFill>
                  <a:latin typeface="Calibri" panose="020F0502020204030204" pitchFamily="34" charset="0"/>
                  <a:cs typeface="Calibri" panose="020F0502020204030204" pitchFamily="34" charset="0"/>
                </a:rPr>
                <a:t>Mục</a:t>
              </a:r>
              <a:r>
                <a:rPr lang="en-US" sz="3000" b="1" dirty="0">
                  <a:solidFill>
                    <a:srgbClr val="222222"/>
                  </a:solidFill>
                  <a:latin typeface="Calibri" panose="020F0502020204030204" pitchFamily="34" charset="0"/>
                  <a:cs typeface="Calibri" panose="020F0502020204030204" pitchFamily="34" charset="0"/>
                </a:rPr>
                <a:t> </a:t>
              </a:r>
              <a:r>
                <a:rPr lang="en-US" sz="3000" b="1" err="1">
                  <a:solidFill>
                    <a:srgbClr val="222222"/>
                  </a:solidFill>
                  <a:latin typeface="Calibri" panose="020F0502020204030204" pitchFamily="34" charset="0"/>
                  <a:cs typeface="Calibri" panose="020F0502020204030204" pitchFamily="34" charset="0"/>
                </a:rPr>
                <a:t>đích</a:t>
              </a:r>
              <a:r>
                <a:rPr lang="en-US" sz="3000" b="1">
                  <a:solidFill>
                    <a:srgbClr val="222222"/>
                  </a:solidFill>
                  <a:latin typeface="Calibri" panose="020F0502020204030204" pitchFamily="34" charset="0"/>
                  <a:cs typeface="Calibri" panose="020F0502020204030204" pitchFamily="34" charset="0"/>
                </a:rPr>
                <a:t>:</a:t>
              </a:r>
            </a:p>
            <a:p>
              <a:pPr marR="0" lvl="0" defTabSz="914400" rtl="0" eaLnBrk="1" fontAlgn="auto" latinLnBrk="0" hangingPunct="1">
                <a:lnSpc>
                  <a:spcPct val="100000"/>
                </a:lnSpc>
                <a:spcBef>
                  <a:spcPts val="0"/>
                </a:spcBef>
                <a:spcAft>
                  <a:spcPts val="0"/>
                </a:spcAft>
                <a:buClrTx/>
                <a:buSzTx/>
                <a:defRPr/>
              </a:pPr>
              <a:endParaRPr kumimoji="0" lang="en-US"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457200" marR="0" lvl="0" indent="-457200" defTabSz="914400" rtl="0" eaLnBrk="1" fontAlgn="auto" latinLnBrk="0" hangingPunct="1">
                <a:lnSpc>
                  <a:spcPct val="100000"/>
                </a:lnSpc>
                <a:spcBef>
                  <a:spcPts val="0"/>
                </a:spcBef>
                <a:spcAft>
                  <a:spcPts val="0"/>
                </a:spcAft>
                <a:buClrTx/>
                <a:buSzTx/>
                <a:buFontTx/>
                <a:buChar char="-"/>
                <a:defRPr/>
              </a:pPr>
              <a:r>
                <a:rPr lang="en-US" sz="3000" b="1" dirty="0">
                  <a:solidFill>
                    <a:srgbClr val="222222"/>
                  </a:solidFill>
                  <a:latin typeface="Calibri" panose="020F0502020204030204" pitchFamily="34" charset="0"/>
                  <a:cs typeface="Calibri" panose="020F0502020204030204" pitchFamily="34" charset="0"/>
                </a:rPr>
                <a:t>Thái </a:t>
              </a:r>
              <a:r>
                <a:rPr lang="en-US" sz="3000" b="1" dirty="0" err="1">
                  <a:solidFill>
                    <a:srgbClr val="222222"/>
                  </a:solidFill>
                  <a:latin typeface="Calibri" panose="020F0502020204030204" pitchFamily="34" charset="0"/>
                  <a:cs typeface="Calibri" panose="020F0502020204030204" pitchFamily="34" charset="0"/>
                </a:rPr>
                <a:t>độ</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của</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mọi</a:t>
              </a:r>
              <a:r>
                <a:rPr lang="en-US" sz="3000" b="1" dirty="0">
                  <a:solidFill>
                    <a:srgbClr val="222222"/>
                  </a:solidFill>
                  <a:latin typeface="Calibri" panose="020F0502020204030204" pitchFamily="34" charset="0"/>
                  <a:cs typeface="Calibri" panose="020F0502020204030204" pitchFamily="34" charset="0"/>
                </a:rPr>
                <a:t> </a:t>
              </a:r>
              <a:r>
                <a:rPr lang="en-US" sz="3000" b="1" err="1">
                  <a:solidFill>
                    <a:srgbClr val="222222"/>
                  </a:solidFill>
                  <a:latin typeface="Calibri" panose="020F0502020204030204" pitchFamily="34" charset="0"/>
                  <a:cs typeface="Calibri" panose="020F0502020204030204" pitchFamily="34" charset="0"/>
                </a:rPr>
                <a:t>người</a:t>
              </a:r>
              <a:r>
                <a:rPr lang="en-US" sz="3000" b="1">
                  <a:solidFill>
                    <a:srgbClr val="222222"/>
                  </a:solidFill>
                  <a:latin typeface="Calibri" panose="020F0502020204030204" pitchFamily="34" charset="0"/>
                  <a:cs typeface="Calibri" panose="020F0502020204030204" pitchFamily="34" charset="0"/>
                </a:rPr>
                <a:t>:</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9763" y="915607"/>
            <a:ext cx="8952474" cy="3170099"/>
          </a:xfrm>
          <a:prstGeom prst="rect">
            <a:avLst/>
          </a:prstGeom>
          <a:noFill/>
        </p:spPr>
        <p:txBody>
          <a:bodyPr wrap="square">
            <a:spAutoFit/>
          </a:bodyPr>
          <a:lstStyle/>
          <a:p>
            <a:pPr lvl="0" algn="ctr" defTabSz="911860">
              <a:defRPr/>
            </a:pPr>
            <a:r>
              <a:rPr lang="vi-VN" sz="40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Mỗi 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kumimoji="0" lang="vi-VN" sz="40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61E3C149-3F0C-2D8E-A588-6F60C6AE5ABB}"/>
              </a:ext>
            </a:extLst>
          </p:cNvPr>
          <p:cNvSpPr txBox="1"/>
          <p:nvPr/>
        </p:nvSpPr>
        <p:spPr>
          <a:xfrm>
            <a:off x="4784583" y="269276"/>
            <a:ext cx="2622834" cy="646331"/>
          </a:xfrm>
          <a:prstGeom prst="rect">
            <a:avLst/>
          </a:prstGeom>
          <a:noFill/>
        </p:spPr>
        <p:txBody>
          <a:bodyPr wrap="none" rtlCol="0">
            <a:spAutoFit/>
          </a:bodyPr>
          <a:lstStyle/>
          <a:p>
            <a:r>
              <a:rPr lang="en-US" sz="3600">
                <a:latin typeface="#9Slide01 Tieu de ngan" panose="00000800000000000000" pitchFamily="2" charset="0"/>
              </a:rPr>
              <a:t>KẾT LUẬN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1504" y="-15592"/>
            <a:ext cx="12191980" cy="6856718"/>
          </a:xfrm>
          <a:prstGeom prst="rect">
            <a:avLst/>
          </a:prstGeom>
        </p:spPr>
      </p:pic>
      <p:grpSp>
        <p:nvGrpSpPr>
          <p:cNvPr id="2" name="Nhóm 24"/>
          <p:cNvGrpSpPr/>
          <p:nvPr/>
        </p:nvGrpSpPr>
        <p:grpSpPr>
          <a:xfrm>
            <a:off x="1454491" y="1804062"/>
            <a:ext cx="9489539" cy="1484789"/>
            <a:chOff x="608777" y="407466"/>
            <a:chExt cx="11232107" cy="1842221"/>
          </a:xfrm>
        </p:grpSpPr>
        <p:sp>
          <p:nvSpPr>
            <p:cNvPr id="3" name="Hình chữ nhật: Góc Tròn 23"/>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1" fmla="*/ 0 w 11232107"/>
                <a:gd name="connsiteY0-2" fmla="*/ 303495 h 1820947"/>
                <a:gd name="connsiteX1-3" fmla="*/ 303495 w 11232107"/>
                <a:gd name="connsiteY1-4" fmla="*/ 0 h 1820947"/>
                <a:gd name="connsiteX2-5" fmla="*/ 10928609 w 11232107"/>
                <a:gd name="connsiteY2-6" fmla="*/ 0 h 1820947"/>
                <a:gd name="connsiteX3-7" fmla="*/ 11232106 w 11232107"/>
                <a:gd name="connsiteY3-8" fmla="*/ 303495 h 1820947"/>
                <a:gd name="connsiteX4-9" fmla="*/ 11232106 w 11232107"/>
                <a:gd name="connsiteY4-10" fmla="*/ 1517449 h 1820947"/>
                <a:gd name="connsiteX5-11" fmla="*/ 10928609 w 11232107"/>
                <a:gd name="connsiteY5-12" fmla="*/ 1820947 h 1820947"/>
                <a:gd name="connsiteX6-13" fmla="*/ 303495 w 11232107"/>
                <a:gd name="connsiteY6-14" fmla="*/ 1820947 h 1820947"/>
                <a:gd name="connsiteX7-15" fmla="*/ 0 w 11232107"/>
                <a:gd name="connsiteY7-16" fmla="*/ 1517449 h 1820947"/>
                <a:gd name="connsiteX8-17" fmla="*/ 0 w 11232107"/>
                <a:gd name="connsiteY8-18" fmla="*/ 303495 h 1820947"/>
                <a:gd name="connsiteX0-19" fmla="*/ 0 w 11232107"/>
                <a:gd name="connsiteY0-20" fmla="*/ 303495 h 1820947"/>
                <a:gd name="connsiteX1-21" fmla="*/ 303495 w 11232107"/>
                <a:gd name="connsiteY1-22" fmla="*/ 0 h 1820947"/>
                <a:gd name="connsiteX2-23" fmla="*/ 10928609 w 11232107"/>
                <a:gd name="connsiteY2-24" fmla="*/ 0 h 1820947"/>
                <a:gd name="connsiteX3-25" fmla="*/ 11232106 w 11232107"/>
                <a:gd name="connsiteY3-26" fmla="*/ 303495 h 1820947"/>
                <a:gd name="connsiteX4-27" fmla="*/ 11232106 w 11232107"/>
                <a:gd name="connsiteY4-28" fmla="*/ 1517449 h 1820947"/>
                <a:gd name="connsiteX5-29" fmla="*/ 10928609 w 11232107"/>
                <a:gd name="connsiteY5-30" fmla="*/ 1820947 h 1820947"/>
                <a:gd name="connsiteX6-31" fmla="*/ 303495 w 11232107"/>
                <a:gd name="connsiteY6-32" fmla="*/ 1820947 h 1820947"/>
                <a:gd name="connsiteX7-33" fmla="*/ 0 w 11232107"/>
                <a:gd name="connsiteY7-34" fmla="*/ 1517449 h 1820947"/>
                <a:gd name="connsiteX8-35" fmla="*/ 0 w 11232107"/>
                <a:gd name="connsiteY8-36" fmla="*/ 303495 h 1820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p:cNvSpPr txBox="1"/>
            <p:nvPr/>
          </p:nvSpPr>
          <p:spPr>
            <a:xfrm>
              <a:off x="1191238" y="454911"/>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2: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Đề</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xuất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nối</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đồng</a:t>
              </a: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pic>
        <p:nvPicPr>
          <p:cNvPr id="5" name="Picture 2" descr="Free Vector | Group of young children cartoon character on white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p:cNvSpPr txBox="1"/>
          <p:nvPr/>
        </p:nvSpPr>
        <p:spPr>
          <a:xfrm>
            <a:off x="1076325" y="409575"/>
            <a:ext cx="1016317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thể</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thực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hiện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err="1">
                <a:ln>
                  <a:noFill/>
                </a:ln>
                <a:solidFill>
                  <a:srgbClr val="002060"/>
                </a:solidFill>
                <a:effectLst/>
                <a:uLnTx/>
                <a:uFillTx/>
                <a:latin typeface="Calibri" panose="020F0502020204030204"/>
                <a:ea typeface="+mn-ea"/>
                <a:cs typeface="Times New Roman" panose="02020603050405020304" pitchFamily="18" charset="0"/>
              </a:rPr>
              <a:t>người</a:t>
            </a:r>
            <a:r>
              <a:rPr kumimoji="0" lang="en-US" sz="3200" b="1" i="0" u="none" strike="noStrike" kern="1200" cap="none" spc="0" normalizeH="0" noProof="0">
                <a:ln>
                  <a:noFill/>
                </a:ln>
                <a:solidFill>
                  <a:srgbClr val="002060"/>
                </a:solidFill>
                <a:effectLst/>
                <a:uLnTx/>
                <a:uFillTx/>
                <a:latin typeface="Calibri" panose="020F0502020204030204"/>
                <a:ea typeface="+mn-ea"/>
                <a:cs typeface="Times New Roman" panose="02020603050405020304" pitchFamily="18" charset="0"/>
              </a:rPr>
              <a:t> sống xung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quanh</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3" name="Oval 2"/>
          <p:cNvSpPr/>
          <p:nvPr/>
        </p:nvSpPr>
        <p:spPr>
          <a:xfrm>
            <a:off x="676275" y="2209800"/>
            <a:ext cx="320040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Góp</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tủ</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cộng</a:t>
            </a:r>
            <a:r>
              <a:rPr lang="en-US" sz="3200" b="1" dirty="0">
                <a:solidFill>
                  <a:srgbClr val="002060"/>
                </a:solidFill>
              </a:rPr>
              <a:t> </a:t>
            </a:r>
            <a:r>
              <a:rPr lang="en-US" sz="3200" b="1" dirty="0" err="1">
                <a:solidFill>
                  <a:srgbClr val="002060"/>
                </a:solidFill>
              </a:rPr>
              <a:t>đồng</a:t>
            </a:r>
            <a:endParaRPr lang="en-US" sz="3200" b="1" dirty="0">
              <a:solidFill>
                <a:srgbClr val="002060"/>
              </a:solidFill>
            </a:endParaRPr>
          </a:p>
        </p:txBody>
      </p:sp>
      <p:sp>
        <p:nvSpPr>
          <p:cNvPr id="6" name="Oval 5"/>
          <p:cNvSpPr/>
          <p:nvPr/>
        </p:nvSpPr>
        <p:spPr>
          <a:xfrm>
            <a:off x="4743450" y="2143125"/>
            <a:ext cx="432435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2060"/>
                </a:solidFill>
              </a:rPr>
              <a:t>Thu gom rác vệ sinh môi trường nơi sinh sống.</a:t>
            </a:r>
            <a:endParaRPr lang="en-US" sz="3200" b="1" dirty="0">
              <a:solidFill>
                <a:srgbClr val="002060"/>
              </a:solidFill>
            </a:endParaRPr>
          </a:p>
        </p:txBody>
      </p:sp>
      <p:sp>
        <p:nvSpPr>
          <p:cNvPr id="10" name="Oval 9"/>
          <p:cNvSpPr/>
          <p:nvPr/>
        </p:nvSpPr>
        <p:spPr>
          <a:xfrm>
            <a:off x="9639299" y="2419350"/>
            <a:ext cx="2105025" cy="1924050"/>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a:t>
            </a:r>
          </a:p>
        </p:txBody>
      </p:sp>
      <p:sp>
        <p:nvSpPr>
          <p:cNvPr id="11" name="TextBox 10"/>
          <p:cNvSpPr txBox="1"/>
          <p:nvPr/>
        </p:nvSpPr>
        <p:spPr>
          <a:xfrm>
            <a:off x="457200" y="1552575"/>
            <a:ext cx="1866900" cy="646331"/>
          </a:xfrm>
          <a:prstGeom prst="rect">
            <a:avLst/>
          </a:prstGeom>
          <a:noFill/>
        </p:spPr>
        <p:txBody>
          <a:bodyPr wrap="square" rtlCol="0">
            <a:spAutoFit/>
          </a:bodyPr>
          <a:lstStyle/>
          <a:p>
            <a:r>
              <a:rPr lang="en-US" sz="3600" b="1" i="1" dirty="0" err="1"/>
              <a:t>Gợi</a:t>
            </a:r>
            <a:r>
              <a:rPr lang="en-US" sz="3600" b="1" i="1" dirty="0"/>
              <a:t> ý:</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p:cNvGrpSpPr/>
          <p:nvPr/>
        </p:nvGrpSpPr>
        <p:grpSpPr>
          <a:xfrm>
            <a:off x="444218" y="3132187"/>
            <a:ext cx="4544063" cy="3413728"/>
            <a:chOff x="664935" y="3237290"/>
            <a:chExt cx="4544063" cy="3413728"/>
          </a:xfrm>
        </p:grpSpPr>
        <p:pic>
          <p:nvPicPr>
            <p:cNvPr id="4" name="Picture 14"/>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tổ</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6" name="Group 5"/>
          <p:cNvGrpSpPr/>
          <p:nvPr/>
        </p:nvGrpSpPr>
        <p:grpSpPr>
          <a:xfrm>
            <a:off x="5057678" y="1017426"/>
            <a:ext cx="5029297" cy="630400"/>
            <a:chOff x="4683760" y="1909493"/>
            <a:chExt cx="6903972" cy="3109767"/>
          </a:xfrm>
        </p:grpSpPr>
        <p:sp>
          <p:nvSpPr>
            <p:cNvPr id="8" name="Rectangle: Rounded Corners 7"/>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p:cNvSpPr txBox="1"/>
            <p:nvPr/>
          </p:nvSpPr>
          <p:spPr>
            <a:xfrm>
              <a:off x="4875471" y="1972316"/>
              <a:ext cx="6537095" cy="317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Tên ý tưởng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17" name="Group 16"/>
          <p:cNvGrpSpPr/>
          <p:nvPr/>
        </p:nvGrpSpPr>
        <p:grpSpPr>
          <a:xfrm>
            <a:off x="5067203" y="2046126"/>
            <a:ext cx="6353272" cy="1035541"/>
            <a:chOff x="4683760" y="1909493"/>
            <a:chExt cx="6903972" cy="3272669"/>
          </a:xfrm>
        </p:grpSpPr>
        <p:sp>
          <p:nvSpPr>
            <p:cNvPr id="18" name="Rectangle: Rounded Corners 17"/>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4875472" y="1972314"/>
              <a:ext cx="6537095" cy="32098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Nội dung của hoạt động: Mục đích, ý nghĩa của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0" name="Group 19"/>
          <p:cNvGrpSpPr/>
          <p:nvPr/>
        </p:nvGrpSpPr>
        <p:grpSpPr>
          <a:xfrm>
            <a:off x="5200553" y="3408202"/>
            <a:ext cx="5534122" cy="620874"/>
            <a:chOff x="4683760" y="1909493"/>
            <a:chExt cx="6903972" cy="3109767"/>
          </a:xfrm>
        </p:grpSpPr>
        <p:sp>
          <p:nvSpPr>
            <p:cNvPr id="21" name="Rectangle: Rounded Corners 20"/>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p:cNvSpPr txBox="1"/>
            <p:nvPr/>
          </p:nvSpPr>
          <p:spPr>
            <a:xfrm>
              <a:off x="4875472" y="1972314"/>
              <a:ext cx="6537095" cy="17508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Đối tượng tham gia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4" name="Group 23"/>
          <p:cNvGrpSpPr/>
          <p:nvPr/>
        </p:nvGrpSpPr>
        <p:grpSpPr>
          <a:xfrm>
            <a:off x="5238652" y="4379752"/>
            <a:ext cx="6315173" cy="1028205"/>
            <a:chOff x="4683760" y="1909493"/>
            <a:chExt cx="6903972" cy="5149963"/>
          </a:xfrm>
        </p:grpSpPr>
        <p:sp>
          <p:nvSpPr>
            <p:cNvPr id="25" name="Rectangle: Rounded Corners 24"/>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TextBox 25"/>
            <p:cNvSpPr txBox="1"/>
            <p:nvPr/>
          </p:nvSpPr>
          <p:spPr>
            <a:xfrm>
              <a:off x="4875473" y="1972312"/>
              <a:ext cx="6537095" cy="50871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Phương tiện, chuẩn bị để thực hiện.</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7" name="Group 26"/>
          <p:cNvGrpSpPr/>
          <p:nvPr/>
        </p:nvGrpSpPr>
        <p:grpSpPr>
          <a:xfrm>
            <a:off x="5276753" y="5294152"/>
            <a:ext cx="5829398" cy="620874"/>
            <a:chOff x="4683760" y="1909493"/>
            <a:chExt cx="6903972" cy="3109767"/>
          </a:xfrm>
        </p:grpSpPr>
        <p:sp>
          <p:nvSpPr>
            <p:cNvPr id="28" name="Rectangle: Rounded Corners 27"/>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p:cNvSpPr txBox="1"/>
            <p:nvPr/>
          </p:nvSpPr>
          <p:spPr>
            <a:xfrm>
              <a:off x="4875473" y="1972312"/>
              <a:ext cx="6537095" cy="27748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Cách thức thực hiện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6316" y="1089227"/>
            <a:ext cx="9436991" cy="2862322"/>
          </a:xfrm>
          <a:prstGeom prst="rect">
            <a:avLst/>
          </a:prstGeom>
          <a:noFill/>
        </p:spPr>
        <p:txBody>
          <a:bodyPr wrap="square">
            <a:spAutoFit/>
          </a:bodyPr>
          <a:lstStyle/>
          <a:p>
            <a:pPr lvl="0" algn="ctr" defTabSz="911860">
              <a:defRPr/>
            </a:pPr>
            <a:r>
              <a:rPr lang="vi-VN" sz="36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Khi đã có ý tưởng, kế hoạch hoạt động cụ thể chúng ta có thể bắt tay vào kêu gọi cộng đồng: đặc biệt lưu ý tìm sự cổ vũ, hỗ trợ của người thân, các cá nhân có uy tín trong cộng đồng để thực hiện ý tưởng đạt được hiệu quả.</a:t>
            </a:r>
            <a:endParaRPr lang="vi-VN" sz="36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5909C1D-EAE3-0A4F-B148-E7E20A50A664}"/>
              </a:ext>
            </a:extLst>
          </p:cNvPr>
          <p:cNvSpPr txBox="1"/>
          <p:nvPr/>
        </p:nvSpPr>
        <p:spPr>
          <a:xfrm>
            <a:off x="4784583" y="269276"/>
            <a:ext cx="2622834" cy="646331"/>
          </a:xfrm>
          <a:prstGeom prst="rect">
            <a:avLst/>
          </a:prstGeom>
          <a:noFill/>
        </p:spPr>
        <p:txBody>
          <a:bodyPr wrap="none" rtlCol="0">
            <a:spAutoFit/>
          </a:bodyPr>
          <a:lstStyle/>
          <a:p>
            <a:r>
              <a:rPr lang="en-US" sz="3600">
                <a:latin typeface="#9Slide01 Tieu de ngan" panose="00000800000000000000" pitchFamily="2" charset="0"/>
              </a:rPr>
              <a:t>KẾT LUẬN</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0" y="1282"/>
            <a:ext cx="12191980" cy="6856718"/>
            <a:chOff x="20" y="1282"/>
            <a:chExt cx="12191980" cy="6856718"/>
          </a:xfrm>
        </p:grpSpPr>
        <p:sp>
          <p:nvSpPr>
            <p:cNvPr id="2" name="TextBox 6"/>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Phương Dung</a:t>
              </a:r>
              <a:endParaRPr kumimoji="0" lang="en-US"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9" name="Hình ảnh 8" descr="Ảnh có chứa thiên nhiên&#10;&#10;Mô tả được tạo tự động"/>
            <p:cNvPicPr>
              <a:picLocks noChangeAspect="1"/>
            </p:cNvPicPr>
            <p:nvPr/>
          </p:nvPicPr>
          <p:blipFill rotWithShape="1">
            <a:blip r:embed="rId3" cstate="print">
              <a:extLst>
                <a:ext uri="{28A0092B-C50C-407E-A947-70E740481C1C}">
                  <a14:useLocalDpi xmlns:a14="http://schemas.microsoft.com/office/drawing/2010/main" val="0"/>
                </a:ext>
              </a:extLst>
            </a:blip>
            <a:srcRect r="7093" b="-1"/>
            <a:stretch>
              <a:fillRect/>
            </a:stretch>
          </p:blipFill>
          <p:spPr>
            <a:xfrm>
              <a:off x="20" y="1282"/>
              <a:ext cx="12191980" cy="6856718"/>
            </a:xfrm>
            <a:prstGeom prst="rect">
              <a:avLst/>
            </a:prstGeom>
          </p:spPr>
        </p:pic>
      </p:grpSp>
      <p:pic>
        <p:nvPicPr>
          <p:cNvPr id="1026" name="Picture 2" descr="Có thể là tranh biếm họa về một hoặc nhiều ngườ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a:fillRect/>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3289342" y="570647"/>
            <a:ext cx="4889416" cy="209720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1354262" y="182123"/>
            <a:ext cx="10169330" cy="1341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prstClr val="black"/>
                </a:solidFill>
                <a:latin typeface="Cambria" panose="02040503050406030204" pitchFamily="18" charset="0"/>
                <a:ea typeface="Cambria" panose="02040503050406030204" pitchFamily="18" charset="0"/>
                <a:cs typeface="Arial" panose="020B0604020202020204" pitchFamily="34" charset="0"/>
              </a:rPr>
              <a:t>Chia sẻ với những người sống xung quanh về ý tưởng kết nối cộng đồng của em.</a:t>
            </a:r>
            <a:endParaRPr kumimoji="0" lang="vi-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926" y="6656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1438274" y="2205037"/>
            <a:ext cx="9922605" cy="360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0" y="1282"/>
            <a:ext cx="12191980" cy="6856718"/>
            <a:chOff x="20" y="1282"/>
            <a:chExt cx="12191980" cy="6856718"/>
          </a:xfrm>
        </p:grpSpPr>
        <p:sp>
          <p:nvSpPr>
            <p:cNvPr id="2" name="TextBox 6"/>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Phương Dung</a:t>
              </a:r>
              <a:endParaRPr kumimoji="0" lang="en-US"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9" name="Hình ảnh 8" descr="Ảnh có chứa thiên nhiên&#10;&#10;Mô tả được tạo tự động"/>
            <p:cNvPicPr>
              <a:picLocks noChangeAspect="1"/>
            </p:cNvPicPr>
            <p:nvPr/>
          </p:nvPicPr>
          <p:blipFill rotWithShape="1">
            <a:blip r:embed="rId3" cstate="print">
              <a:extLst>
                <a:ext uri="{28A0092B-C50C-407E-A947-70E740481C1C}">
                  <a14:useLocalDpi xmlns:a14="http://schemas.microsoft.com/office/drawing/2010/main" val="0"/>
                </a:ext>
              </a:extLst>
            </a:blip>
            <a:srcRect r="7093" b="-1"/>
            <a:stretch>
              <a:fillRect/>
            </a:stretch>
          </p:blipFill>
          <p:spPr>
            <a:xfrm>
              <a:off x="20" y="1282"/>
              <a:ext cx="12191980" cy="6856718"/>
            </a:xfrm>
            <a:prstGeom prst="rect">
              <a:avLst/>
            </a:prstGeom>
          </p:spPr>
        </p:pic>
      </p:grpSp>
      <p:pic>
        <p:nvPicPr>
          <p:cNvPr id="1026" name="Picture 2" descr="Có thể là tranh biếm họa về một hoặc nhiều ngườ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a:fillRect/>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3528981" y="308883"/>
            <a:ext cx="5114987" cy="248738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a:fillRect/>
          </a:stretch>
        </p:blipFill>
        <p:spPr>
          <a:xfrm rot="464951">
            <a:off x="9683708" y="20129"/>
            <a:ext cx="1572484" cy="1832679"/>
          </a:xfrm>
          <a:prstGeom prst="rect">
            <a:avLst/>
          </a:prstGeom>
        </p:spPr>
      </p:pic>
      <p:pic>
        <p:nvPicPr>
          <p:cNvPr id="4"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7"/>
          <a:stretch>
            <a:fillRect/>
          </a:stretch>
        </p:blipFill>
        <p:spPr>
          <a:xfrm>
            <a:off x="1911769" y="1530981"/>
            <a:ext cx="7901101" cy="302387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khu nghỉ mát&#10;&#10;Mô tả được tạo tự động"/>
          <p:cNvPicPr>
            <a:picLocks noChangeAspect="1"/>
          </p:cNvPicPr>
          <p:nvPr/>
        </p:nvPicPr>
        <p:blipFill rotWithShape="1">
          <a:blip r:embed="rId3">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sp>
        <p:nvSpPr>
          <p:cNvPr id="8" name="Bong bóng Ý nghĩ: Hình đám mây 7"/>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1" fmla="*/ 7857462 w 8893391"/>
              <a:gd name="connsiteY0-2" fmla="*/ 5889722 h 5291326"/>
              <a:gd name="connsiteX1-3" fmla="*/ 7710481 w 8893391"/>
              <a:gd name="connsiteY1-4" fmla="*/ 6036703 h 5291326"/>
              <a:gd name="connsiteX2-5" fmla="*/ 7563500 w 8893391"/>
              <a:gd name="connsiteY2-6" fmla="*/ 5889722 h 5291326"/>
              <a:gd name="connsiteX3-7" fmla="*/ 7710481 w 8893391"/>
              <a:gd name="connsiteY3-8" fmla="*/ 5742741 h 5291326"/>
              <a:gd name="connsiteX4-9" fmla="*/ 7857462 w 8893391"/>
              <a:gd name="connsiteY4-10" fmla="*/ 5889722 h 5291326"/>
              <a:gd name="connsiteX0-11" fmla="*/ 7747296 w 8893391"/>
              <a:gd name="connsiteY0-12" fmla="*/ 5634129 h 5291326"/>
              <a:gd name="connsiteX1-13" fmla="*/ 7453333 w 8893391"/>
              <a:gd name="connsiteY1-14" fmla="*/ 5928092 h 5291326"/>
              <a:gd name="connsiteX2-15" fmla="*/ 7159370 w 8893391"/>
              <a:gd name="connsiteY2-16" fmla="*/ 5634129 h 5291326"/>
              <a:gd name="connsiteX3-17" fmla="*/ 7453333 w 8893391"/>
              <a:gd name="connsiteY3-18" fmla="*/ 5340166 h 5291326"/>
              <a:gd name="connsiteX4-19" fmla="*/ 7747296 w 8893391"/>
              <a:gd name="connsiteY4-20" fmla="*/ 5634129 h 5291326"/>
              <a:gd name="connsiteX0-21" fmla="*/ 7428638 w 8893391"/>
              <a:gd name="connsiteY0-22" fmla="*/ 5171304 h 5291326"/>
              <a:gd name="connsiteX1-23" fmla="*/ 6987694 w 8893391"/>
              <a:gd name="connsiteY1-24" fmla="*/ 5612248 h 5291326"/>
              <a:gd name="connsiteX2-25" fmla="*/ 6546750 w 8893391"/>
              <a:gd name="connsiteY2-26" fmla="*/ 5171304 h 5291326"/>
              <a:gd name="connsiteX3-27" fmla="*/ 6987694 w 8893391"/>
              <a:gd name="connsiteY3-28" fmla="*/ 4730360 h 5291326"/>
              <a:gd name="connsiteX4-29" fmla="*/ 7428638 w 8893391"/>
              <a:gd name="connsiteY4-30" fmla="*/ 5171304 h 5291326"/>
              <a:gd name="connsiteX0-31" fmla="*/ 966126 w 8893391"/>
              <a:gd name="connsiteY0-32" fmla="*/ 3206274 h 5291326"/>
              <a:gd name="connsiteX1-33" fmla="*/ 444669 w 8893391"/>
              <a:gd name="connsiteY1-34" fmla="*/ 3108654 h 5291326"/>
              <a:gd name="connsiteX2-35" fmla="*/ 1426236 w 8893391"/>
              <a:gd name="connsiteY2-36" fmla="*/ 4274583 h 5291326"/>
              <a:gd name="connsiteX3-37" fmla="*/ 1198137 w 8893391"/>
              <a:gd name="connsiteY3-38" fmla="*/ 4321249 h 5291326"/>
              <a:gd name="connsiteX4-39" fmla="*/ 3392252 w 8893391"/>
              <a:gd name="connsiteY4-40" fmla="*/ 4787915 h 5291326"/>
              <a:gd name="connsiteX5-41" fmla="*/ 3254734 w 8893391"/>
              <a:gd name="connsiteY5-42" fmla="*/ 4574792 h 5291326"/>
              <a:gd name="connsiteX6-43" fmla="*/ 5934485 w 8893391"/>
              <a:gd name="connsiteY6-44" fmla="*/ 4256455 h 5291326"/>
              <a:gd name="connsiteX7-45" fmla="*/ 5879519 w 8893391"/>
              <a:gd name="connsiteY7-46" fmla="*/ 4490278 h 5291326"/>
              <a:gd name="connsiteX8-47" fmla="*/ 7025984 w 8893391"/>
              <a:gd name="connsiteY8-48" fmla="*/ 2811506 h 5291326"/>
              <a:gd name="connsiteX9-49" fmla="*/ 7695253 w 8893391"/>
              <a:gd name="connsiteY9-50" fmla="*/ 3685555 h 5291326"/>
              <a:gd name="connsiteX10-51" fmla="*/ 8604767 w 8893391"/>
              <a:gd name="connsiteY10-52" fmla="*/ 1880625 h 5291326"/>
              <a:gd name="connsiteX11-53" fmla="*/ 8306674 w 8893391"/>
              <a:gd name="connsiteY11-54" fmla="*/ 2208393 h 5291326"/>
              <a:gd name="connsiteX12-55" fmla="*/ 7889590 w 8893391"/>
              <a:gd name="connsiteY12-56" fmla="*/ 664600 h 5291326"/>
              <a:gd name="connsiteX13-57" fmla="*/ 7905236 w 8893391"/>
              <a:gd name="connsiteY13-58" fmla="*/ 819420 h 5291326"/>
              <a:gd name="connsiteX14-59" fmla="*/ 5986157 w 8893391"/>
              <a:gd name="connsiteY14-60" fmla="*/ 484058 h 5291326"/>
              <a:gd name="connsiteX15-61" fmla="*/ 6138910 w 8893391"/>
              <a:gd name="connsiteY15-62" fmla="*/ 286613 h 5291326"/>
              <a:gd name="connsiteX16-63" fmla="*/ 4558068 w 8893391"/>
              <a:gd name="connsiteY16-64" fmla="*/ 578126 h 5291326"/>
              <a:gd name="connsiteX17-65" fmla="*/ 4631974 w 8893391"/>
              <a:gd name="connsiteY17-66" fmla="*/ 407873 h 5291326"/>
              <a:gd name="connsiteX18-67" fmla="*/ 2882117 w 8893391"/>
              <a:gd name="connsiteY18-68" fmla="*/ 635938 h 5291326"/>
              <a:gd name="connsiteX19-69" fmla="*/ 3149742 w 8893391"/>
              <a:gd name="connsiteY19-70" fmla="*/ 801047 h 5291326"/>
              <a:gd name="connsiteX20-71" fmla="*/ 849607 w 8893391"/>
              <a:gd name="connsiteY20-72" fmla="*/ 1933906 h 5291326"/>
              <a:gd name="connsiteX21-73" fmla="*/ 802875 w 8893391"/>
              <a:gd name="connsiteY21-74" fmla="*/ 1760100 h 52913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a:fillRect/>
          </a:stretch>
        </p:blipFill>
        <p:spPr>
          <a:xfrm flipH="1">
            <a:off x="7203754" y="2709896"/>
            <a:ext cx="5376372" cy="5294499"/>
          </a:xfrm>
          <a:prstGeom prst="rect">
            <a:avLst/>
          </a:prstGeom>
        </p:spPr>
      </p:pic>
      <p:pic>
        <p:nvPicPr>
          <p:cNvPr id="2" name="Picture 1"/>
          <p:cNvPicPr>
            <a:picLocks noChangeAspect="1"/>
          </p:cNvPicPr>
          <p:nvPr/>
        </p:nvPicPr>
        <p:blipFill>
          <a:blip r:embed="rId6"/>
          <a:stretch>
            <a:fillRect/>
          </a:stretch>
        </p:blipFill>
        <p:spPr>
          <a:xfrm>
            <a:off x="1282569" y="1058677"/>
            <a:ext cx="5950212" cy="28165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8174" y="5719297"/>
            <a:ext cx="15011914" cy="7533251"/>
          </a:xfrm>
          <a:prstGeom prst="rect">
            <a:avLst/>
          </a:prstGeom>
        </p:spPr>
      </p:pic>
      <p:pic>
        <p:nvPicPr>
          <p:cNvPr id="4"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09649"/>
            <a:ext cx="3664581" cy="3506547"/>
          </a:xfrm>
          <a:prstGeom prst="rect">
            <a:avLst/>
          </a:prstGeom>
        </p:spPr>
      </p:pic>
      <p:pic>
        <p:nvPicPr>
          <p:cNvPr id="5"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27421" y="3553379"/>
            <a:ext cx="3317061" cy="3304621"/>
          </a:xfrm>
          <a:prstGeom prst="rect">
            <a:avLst/>
          </a:prstGeom>
        </p:spPr>
      </p:pic>
      <p:pic>
        <p:nvPicPr>
          <p:cNvPr id="6" name="Picture 5"/>
          <p:cNvPicPr>
            <a:picLocks noChangeAspect="1"/>
          </p:cNvPicPr>
          <p:nvPr/>
        </p:nvPicPr>
        <p:blipFill>
          <a:blip r:embed="rId8"/>
          <a:stretch>
            <a:fillRect/>
          </a:stretch>
        </p:blipFill>
        <p:spPr>
          <a:xfrm>
            <a:off x="2267372" y="1441641"/>
            <a:ext cx="7840136" cy="14509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pic>
        <p:nvPicPr>
          <p:cNvPr id="2" name="Picture 1"/>
          <p:cNvPicPr>
            <a:picLocks noChangeAspect="1"/>
          </p:cNvPicPr>
          <p:nvPr/>
        </p:nvPicPr>
        <p:blipFill>
          <a:blip r:embed="rId12"/>
          <a:stretch>
            <a:fillRect/>
          </a:stretch>
        </p:blipFill>
        <p:spPr>
          <a:xfrm>
            <a:off x="2620080" y="1014954"/>
            <a:ext cx="7157324" cy="2280102"/>
          </a:xfrm>
          <a:prstGeom prst="rect">
            <a:avLst/>
          </a:prstGeom>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pic>
        <p:nvPicPr>
          <p:cNvPr id="2" name="Picture 1"/>
          <p:cNvPicPr>
            <a:picLocks noChangeAspect="1"/>
          </p:cNvPicPr>
          <p:nvPr/>
        </p:nvPicPr>
        <p:blipFill>
          <a:blip r:embed="rId12"/>
          <a:stretch>
            <a:fillRect/>
          </a:stretch>
        </p:blipFill>
        <p:spPr>
          <a:xfrm>
            <a:off x="2802975" y="646443"/>
            <a:ext cx="6791533" cy="2523963"/>
          </a:xfrm>
          <a:prstGeom prst="rect">
            <a:avLst/>
          </a:prstGeom>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gr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076811" y="2561465"/>
            <a:ext cx="1423035" cy="2743200"/>
          </a:xfrm>
          <a:prstGeom prst="rect">
            <a:avLst/>
          </a:prstGeom>
        </p:spPr>
      </p:pic>
      <p:sp>
        <p:nvSpPr>
          <p:cNvPr id="25" name="TextBox 24"/>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a:cs typeface="+mn-cs"/>
            </a:endParaRPr>
          </a:p>
        </p:txBody>
      </p:sp>
      <p:sp>
        <p:nvSpPr>
          <p:cNvPr id="30" name="TextBox 29"/>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a:fillRect/>
          </a:stretch>
        </p:blipFill>
        <p:spPr>
          <a:xfrm>
            <a:off x="1355668" y="1586848"/>
            <a:ext cx="3003870" cy="5346657"/>
          </a:xfrm>
          <a:prstGeom prst="rect">
            <a:avLst/>
          </a:prstGeom>
        </p:spPr>
      </p:pic>
      <p:pic>
        <p:nvPicPr>
          <p:cNvPr id="33" name="Picture 32"/>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a:fillRect/>
          </a:stretch>
        </p:blipFill>
        <p:spPr>
          <a:xfrm>
            <a:off x="8390312" y="1454636"/>
            <a:ext cx="2964268" cy="58101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sp>
        <p:nvSpPr>
          <p:cNvPr id="12" name="TextBox 11"/>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p:cNvPicPr>
            <a:picLocks noChangeAspect="1"/>
          </p:cNvPicPr>
          <p:nvPr/>
        </p:nvPicPr>
        <p:blipFill>
          <a:blip r:embed="rId12"/>
          <a:stretch>
            <a:fillRect/>
          </a:stretch>
        </p:blipFill>
        <p:spPr>
          <a:xfrm>
            <a:off x="2838655" y="437221"/>
            <a:ext cx="6925656" cy="1853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sp>
        <p:nvSpPr>
          <p:cNvPr id="12" name="TextBox 11"/>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12"/>
          <a:stretch>
            <a:fillRect/>
          </a:stretch>
        </p:blipFill>
        <p:spPr>
          <a:xfrm>
            <a:off x="2602351" y="498867"/>
            <a:ext cx="6925656" cy="1853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076811" y="2561465"/>
            <a:ext cx="1423035" cy="2743200"/>
          </a:xfrm>
          <a:prstGeom prst="rect">
            <a:avLst/>
          </a:prstGeom>
        </p:spPr>
      </p:pic>
      <p:sp>
        <p:nvSpPr>
          <p:cNvPr id="25" name="TextBox 24"/>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a:fillRect/>
          </a:stretch>
        </p:blipFill>
        <p:spPr>
          <a:xfrm>
            <a:off x="-325755" y="1511343"/>
            <a:ext cx="3003870" cy="5346657"/>
          </a:xfrm>
          <a:prstGeom prst="rect">
            <a:avLst/>
          </a:prstGeom>
        </p:spPr>
      </p:pic>
      <p:pic>
        <p:nvPicPr>
          <p:cNvPr id="33" name="Picture 32"/>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a:fillRect/>
          </a:stretch>
        </p:blipFill>
        <p:spPr>
          <a:xfrm>
            <a:off x="9684174" y="1040032"/>
            <a:ext cx="2964268" cy="5810197"/>
          </a:xfrm>
          <a:prstGeom prst="rect">
            <a:avLst/>
          </a:prstGeom>
        </p:spPr>
      </p:pic>
      <p:sp>
        <p:nvSpPr>
          <p:cNvPr id="9" name="Oval 8"/>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a:ea typeface="字魂107号-萌趣欢乐体"/>
              <a:cs typeface="+mn-cs"/>
            </a:endParaRPr>
          </a:p>
        </p:txBody>
      </p:sp>
      <p:sp>
        <p:nvSpPr>
          <p:cNvPr id="4" name="TextBox 3"/>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142" y="3910286"/>
            <a:ext cx="2356083" cy="313006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1689" y="4215233"/>
            <a:ext cx="3800403" cy="274320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ệt Nam Ơi  Full HD Official MV_720p">
            <a:hlinkClick r:id="" action="ppaction://media"/>
          </p:cNvPr>
          <p:cNvPicPr>
            <a:picLocks noChangeAspect="1"/>
          </p:cNvPicPr>
          <p:nvPr>
            <a:videoFile r:link="rId1"/>
            <p:extLst>
              <p:ext uri="{DAA4B4D4-6D71-4841-9C94-3DE7FCFB9230}">
                <p14:media xmlns:p14="http://schemas.microsoft.com/office/powerpoint/2010/main" r:embed="rId2">
                  <p14:trim end="119638.9036"/>
                </p14:media>
              </p:ext>
            </p:extLst>
          </p:nvPr>
        </p:nvPicPr>
        <p:blipFill>
          <a:blip r:embed="rId4"/>
          <a:stretch>
            <a:fillRect/>
          </a:stretch>
        </p:blipFill>
        <p:spPr>
          <a:xfrm>
            <a:off x="0" y="0"/>
            <a:ext cx="12192000" cy="68580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a:fillRect/>
          </a:stretch>
        </p:blipFill>
        <p:spPr>
          <a:xfrm>
            <a:off x="0" y="496948"/>
            <a:ext cx="12094958" cy="6361052"/>
          </a:xfrm>
          <a:prstGeom prst="rect">
            <a:avLst/>
          </a:prstGeom>
        </p:spPr>
      </p:pic>
      <p:sp>
        <p:nvSpPr>
          <p:cNvPr id="4" name="TextBox 3"/>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0"/>
            <a:ext cx="2748176" cy="1199204"/>
          </a:xfrm>
          <a:prstGeom prst="rect">
            <a:avLst/>
          </a:prstGeom>
        </p:spPr>
      </p:pic>
      <p:pic>
        <p:nvPicPr>
          <p:cNvPr id="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748176" y="0"/>
            <a:ext cx="2748176" cy="1199204"/>
          </a:xfrm>
          <a:prstGeom prst="rect">
            <a:avLst/>
          </a:prstGeom>
        </p:spPr>
      </p:pic>
      <p:pic>
        <p:nvPicPr>
          <p:cNvPr id="7"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504084" y="0"/>
            <a:ext cx="2748176" cy="119920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69736" y="0"/>
            <a:ext cx="2748176" cy="1199204"/>
          </a:xfrm>
          <a:prstGeom prst="rect">
            <a:avLst/>
          </a:prstGeom>
        </p:spPr>
      </p:pic>
      <p:pic>
        <p:nvPicPr>
          <p:cNvPr id="9"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0817912" y="0"/>
            <a:ext cx="2748176" cy="119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67001" y="678220"/>
            <a:ext cx="6848474" cy="2821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CHỦ ĐỀ TUẦN 25: </a:t>
            </a:r>
          </a:p>
          <a:p>
            <a:pPr marL="457200" marR="0" lvl="0" indent="-457200" algn="ctr" defTabSz="914400" rtl="0" eaLnBrk="1" fontAlgn="auto" latinLnBrk="0" hangingPunct="1">
              <a:lnSpc>
                <a:spcPct val="120000"/>
              </a:lnSpc>
              <a:spcBef>
                <a:spcPts val="0"/>
              </a:spcBef>
              <a:spcAft>
                <a:spcPts val="0"/>
              </a:spcAft>
              <a:buClrTx/>
              <a:buSzTx/>
              <a:buFontTx/>
              <a:buNone/>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Cộng đồng cùng hành động</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a:fillRect/>
          </a:stretch>
        </p:blipFill>
        <p:spPr>
          <a:xfrm>
            <a:off x="9536908" y="88900"/>
            <a:ext cx="2858292" cy="6810949"/>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256495" y="337506"/>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a:ea typeface="字魂107号-萌趣欢乐体"/>
              <a:cs typeface="+mn-cs"/>
            </a:endParaRPr>
          </a:p>
        </p:txBody>
      </p:sp>
      <p:sp>
        <p:nvSpPr>
          <p:cNvPr id="2" name="TextBox 1"/>
          <p:cNvSpPr txBox="1"/>
          <p:nvPr/>
        </p:nvSpPr>
        <p:spPr>
          <a:xfrm>
            <a:off x="1152526" y="476250"/>
            <a:ext cx="10258424"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Mỗi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tham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đồng</a:t>
            </a:r>
            <a:endParaRPr lang="en-US" sz="28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1385887" y="1285875"/>
            <a:ext cx="9711751" cy="4019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p:cNvGrpSpPr/>
          <p:nvPr/>
        </p:nvGrpSpPr>
        <p:grpSpPr>
          <a:xfrm>
            <a:off x="444218" y="3132187"/>
            <a:ext cx="4544063" cy="3413728"/>
            <a:chOff x="664935" y="3237290"/>
            <a:chExt cx="4544063" cy="3413728"/>
          </a:xfrm>
        </p:grpSpPr>
        <p:pic>
          <p:nvPicPr>
            <p:cNvPr id="4" name="Picture 14"/>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2" name="Speech Bubble: Rectangle with Corners Rounded 11"/>
          <p:cNvSpPr/>
          <p:nvPr/>
        </p:nvSpPr>
        <p:spPr>
          <a:xfrm>
            <a:off x="3057524" y="847725"/>
            <a:ext cx="6238875" cy="1133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600" dirty="0" err="1">
                <a:solidFill>
                  <a:srgbClr val="FF0000"/>
                </a:solidFill>
              </a:rPr>
              <a:t>Lựa</a:t>
            </a:r>
            <a:r>
              <a:rPr lang="en-US" sz="3600" dirty="0">
                <a:solidFill>
                  <a:srgbClr val="FF0000"/>
                </a:solidFill>
              </a:rPr>
              <a:t> </a:t>
            </a:r>
            <a:r>
              <a:rPr lang="en-US" sz="3600" dirty="0" err="1">
                <a:solidFill>
                  <a:srgbClr val="FF0000"/>
                </a:solidFill>
              </a:rPr>
              <a:t>chọn</a:t>
            </a:r>
            <a:r>
              <a:rPr lang="en-US" sz="3600" dirty="0">
                <a:solidFill>
                  <a:srgbClr val="FF0000"/>
                </a:solidFill>
              </a:rPr>
              <a:t> </a:t>
            </a:r>
            <a:r>
              <a:rPr lang="en-US" sz="3600" dirty="0" err="1">
                <a:solidFill>
                  <a:srgbClr val="FF0000"/>
                </a:solidFill>
              </a:rPr>
              <a:t>địa</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thời</a:t>
            </a:r>
            <a:r>
              <a:rPr lang="en-US" sz="3600" dirty="0">
                <a:solidFill>
                  <a:srgbClr val="FF0000"/>
                </a:solidFill>
              </a:rPr>
              <a:t> </a:t>
            </a:r>
            <a:r>
              <a:rPr lang="en-US" sz="3600" dirty="0" err="1">
                <a:solidFill>
                  <a:srgbClr val="FF0000"/>
                </a:solidFill>
              </a:rPr>
              <a:t>gian</a:t>
            </a:r>
            <a:r>
              <a:rPr lang="en-US" sz="3600" dirty="0">
                <a:solidFill>
                  <a:srgbClr val="FF0000"/>
                </a:solidFill>
              </a:rPr>
              <a:t> </a:t>
            </a:r>
            <a:r>
              <a:rPr lang="en-US" sz="3600" dirty="0" err="1">
                <a:solidFill>
                  <a:srgbClr val="FF0000"/>
                </a:solidFill>
              </a:rPr>
              <a:t>tổ</a:t>
            </a:r>
            <a:r>
              <a:rPr lang="en-US" sz="3600" dirty="0">
                <a:solidFill>
                  <a:srgbClr val="FF0000"/>
                </a:solidFill>
              </a:rPr>
              <a:t> </a:t>
            </a:r>
            <a:r>
              <a:rPr lang="en-US" sz="3600" dirty="0" err="1">
                <a:solidFill>
                  <a:srgbClr val="FF0000"/>
                </a:solidFill>
              </a:rPr>
              <a:t>chức</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
        <p:nvSpPr>
          <p:cNvPr id="13" name="Speech Bubble: Rectangle with Corners Rounded 12"/>
          <p:cNvSpPr/>
          <p:nvPr/>
        </p:nvSpPr>
        <p:spPr>
          <a:xfrm>
            <a:off x="4991100" y="2438401"/>
            <a:ext cx="56673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200" dirty="0">
                <a:solidFill>
                  <a:srgbClr val="FF0000"/>
                </a:solidFill>
                <a:latin typeface="Calibri" panose="020F0502020204030204" pitchFamily="34" charset="0"/>
                <a:cs typeface="Calibri" panose="020F0502020204030204" pitchFamily="34" charset="0"/>
              </a:rPr>
              <a:t>Liệt kê từng công việc cụ thể để tổ chức hoạt động;</a:t>
            </a:r>
          </a:p>
        </p:txBody>
      </p:sp>
      <p:sp>
        <p:nvSpPr>
          <p:cNvPr id="14" name="Speech Bubble: Rectangle with Corners Rounded 13"/>
          <p:cNvSpPr/>
          <p:nvPr/>
        </p:nvSpPr>
        <p:spPr>
          <a:xfrm>
            <a:off x="5248275" y="4019550"/>
            <a:ext cx="6419850" cy="1409700"/>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FF0000"/>
                </a:solidFill>
                <a:latin typeface="Calibri" panose="020F0502020204030204" pitchFamily="34" charset="0"/>
                <a:cs typeface="Calibri" panose="020F0502020204030204" pitchFamily="34" charset="0"/>
              </a:rPr>
              <a:t>Phân công nhiệm vụ cụ thể cho từng thành viên trong nhóm, bạn nào làm việc gì.</a:t>
            </a: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86280" y="255850"/>
            <a:ext cx="7657174" cy="3416320"/>
          </a:xfrm>
          <a:prstGeom prst="rect">
            <a:avLst/>
          </a:prstGeom>
          <a:noFill/>
        </p:spPr>
        <p:txBody>
          <a:bodyPr wrap="square">
            <a:spAutoFit/>
          </a:bodyPr>
          <a:lstStyle/>
          <a:p>
            <a:pPr lvl="0" algn="just" defTabSz="911860">
              <a:defRPr/>
            </a:pPr>
            <a:r>
              <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rPr>
              <a:t>Kết luận: Các nhóm cùng nghĩ một động tác và khẩu hiệu chung để thể hiện tinh thần quyết tâm thực hiện được kế hoạch hoạt động kết nối cộng đồng nhóm mình đã xây dựng. Hỗ to và thực hiện động tác.</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1483;p40"/>
          <p:cNvSpPr txBox="1"/>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FF7259"/>
              </a:buClr>
              <a:buSzPts val="3500"/>
              <a:buFont typeface="Fredoka One"/>
              <a:buNone/>
              <a:defRPr/>
            </a:pP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Về</a:t>
            </a:r>
            <a:r>
              <a:rPr kumimoji="0" lang="en-US"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rPr>
              <a:t> </a:t>
            </a: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nhà</a:t>
            </a:r>
            <a:endParaRPr kumimoji="0" lang="vi-VN"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94079" y="2247900"/>
            <a:ext cx="6264251" cy="31936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7A9BD">
                    <a:lumMod val="10000"/>
                  </a:srgbClr>
                </a:solidFill>
                <a:latin typeface="Cambria" panose="02040503050406030204" pitchFamily="18" charset="0"/>
                <a:ea typeface="Cambria" panose="02040503050406030204" pitchFamily="18" charset="0"/>
              </a:rPr>
              <a:t>Chia sẻ với người thân về kế hoạch triển khai hoạt động kết nối cộng đồng của nhóm và mời người thân cùng tham gia.</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1504" y="-15592"/>
            <a:ext cx="12191980" cy="6856718"/>
          </a:xfrm>
          <a:prstGeom prst="rect">
            <a:avLst/>
          </a:prstGeom>
        </p:spPr>
      </p:pic>
      <p:grpSp>
        <p:nvGrpSpPr>
          <p:cNvPr id="29" name="Nhóm 28"/>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a:fillRect/>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a:fillRect/>
            </a:stretch>
          </p:blipFill>
          <p:spPr>
            <a:xfrm flipH="1">
              <a:off x="9836451" y="3415423"/>
              <a:ext cx="3175725" cy="3530917"/>
            </a:xfrm>
            <a:prstGeom prst="rect">
              <a:avLst/>
            </a:prstGeom>
          </p:spPr>
        </p:pic>
        <p:pic>
          <p:nvPicPr>
            <p:cNvPr id="22" name="Hình ảnh 21" descr="Ảnh có chứa đồ chơi, búp bê&#10;&#10;Mô tả được tạo tự động"/>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a:fillRect/>
            </a:stretch>
          </p:blipFill>
          <p:spPr>
            <a:xfrm>
              <a:off x="6185193" y="3469714"/>
              <a:ext cx="2398016" cy="3689774"/>
            </a:xfrm>
            <a:prstGeom prst="rect">
              <a:avLst/>
            </a:prstGeom>
          </p:spPr>
        </p:pic>
        <p:pic>
          <p:nvPicPr>
            <p:cNvPr id="23" name="Hình ảnh 22" descr="Ảnh có chứa đồ chơi, búp bê&#10;&#10;Mô tả được tạo tự động"/>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9256760" y="3649862"/>
              <a:ext cx="1934404" cy="3436044"/>
            </a:xfrm>
            <a:prstGeom prst="rect">
              <a:avLst/>
            </a:prstGeom>
          </p:spPr>
        </p:pic>
      </p:grpSp>
      <p:grpSp>
        <p:nvGrpSpPr>
          <p:cNvPr id="2" name="Nhóm 24"/>
          <p:cNvGrpSpPr/>
          <p:nvPr/>
        </p:nvGrpSpPr>
        <p:grpSpPr>
          <a:xfrm>
            <a:off x="5114925" y="1377650"/>
            <a:ext cx="5957485" cy="1467643"/>
            <a:chOff x="842234" y="1187450"/>
            <a:chExt cx="11232107" cy="1820947"/>
          </a:xfrm>
        </p:grpSpPr>
        <p:sp>
          <p:nvSpPr>
            <p:cNvPr id="3" name="Hình chữ nhật: Góc Tròn 23"/>
            <p:cNvSpPr/>
            <p:nvPr/>
          </p:nvSpPr>
          <p:spPr>
            <a:xfrm>
              <a:off x="842234" y="1187450"/>
              <a:ext cx="11232107" cy="1820947"/>
            </a:xfrm>
            <a:custGeom>
              <a:avLst/>
              <a:gdLst>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 name="connsiteX0-1" fmla="*/ 0 w 5957485"/>
                <a:gd name="connsiteY0-2" fmla="*/ 244611 h 1467643"/>
                <a:gd name="connsiteX1-3" fmla="*/ 160973 w 5957485"/>
                <a:gd name="connsiteY1-4" fmla="*/ 0 h 1467643"/>
                <a:gd name="connsiteX2-5" fmla="*/ 5796510 w 5957485"/>
                <a:gd name="connsiteY2-6" fmla="*/ 0 h 1467643"/>
                <a:gd name="connsiteX3-7" fmla="*/ 5957485 w 5957485"/>
                <a:gd name="connsiteY3-8" fmla="*/ 244611 h 1467643"/>
                <a:gd name="connsiteX4-9" fmla="*/ 5957485 w 5957485"/>
                <a:gd name="connsiteY4-10" fmla="*/ 1223031 h 1467643"/>
                <a:gd name="connsiteX5-11" fmla="*/ 5796510 w 5957485"/>
                <a:gd name="connsiteY5-12" fmla="*/ 1467643 h 1467643"/>
                <a:gd name="connsiteX6-13" fmla="*/ 160973 w 5957485"/>
                <a:gd name="connsiteY6-14" fmla="*/ 1467643 h 1467643"/>
                <a:gd name="connsiteX7-15" fmla="*/ 0 w 5957485"/>
                <a:gd name="connsiteY7-16" fmla="*/ 1223031 h 1467643"/>
                <a:gd name="connsiteX8-17" fmla="*/ 0 w 5957485"/>
                <a:gd name="connsiteY8-18" fmla="*/ 244611 h 1467643"/>
                <a:gd name="connsiteX0-19" fmla="*/ 0 w 5957485"/>
                <a:gd name="connsiteY0-20" fmla="*/ 244611 h 1467643"/>
                <a:gd name="connsiteX1-21" fmla="*/ 160973 w 5957485"/>
                <a:gd name="connsiteY1-22" fmla="*/ 0 h 1467643"/>
                <a:gd name="connsiteX2-23" fmla="*/ 5796510 w 5957485"/>
                <a:gd name="connsiteY2-24" fmla="*/ 0 h 1467643"/>
                <a:gd name="connsiteX3-25" fmla="*/ 5957485 w 5957485"/>
                <a:gd name="connsiteY3-26" fmla="*/ 244611 h 1467643"/>
                <a:gd name="connsiteX4-27" fmla="*/ 5957485 w 5957485"/>
                <a:gd name="connsiteY4-28" fmla="*/ 1223031 h 1467643"/>
                <a:gd name="connsiteX5-29" fmla="*/ 5796510 w 5957485"/>
                <a:gd name="connsiteY5-30" fmla="*/ 1467643 h 1467643"/>
                <a:gd name="connsiteX6-31" fmla="*/ 160973 w 5957485"/>
                <a:gd name="connsiteY6-32" fmla="*/ 1467643 h 1467643"/>
                <a:gd name="connsiteX7-33" fmla="*/ 0 w 5957485"/>
                <a:gd name="connsiteY7-34" fmla="*/ 1223031 h 1467643"/>
                <a:gd name="connsiteX8-35" fmla="*/ 0 w 5957485"/>
                <a:gd name="connsiteY8-36" fmla="*/ 244611 h 14676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957485" h="1467643" fill="none" extrusionOk="0">
                  <a:moveTo>
                    <a:pt x="0" y="244611"/>
                  </a:moveTo>
                  <a:cubicBezTo>
                    <a:pt x="13251" y="133432"/>
                    <a:pt x="57645" y="6415"/>
                    <a:pt x="160973" y="0"/>
                  </a:cubicBezTo>
                  <a:cubicBezTo>
                    <a:pt x="2989653" y="-443534"/>
                    <a:pt x="4531709" y="218453"/>
                    <a:pt x="5796510" y="0"/>
                  </a:cubicBezTo>
                  <a:cubicBezTo>
                    <a:pt x="5877525" y="-32784"/>
                    <a:pt x="5910201" y="106612"/>
                    <a:pt x="5957485" y="244611"/>
                  </a:cubicBezTo>
                  <a:cubicBezTo>
                    <a:pt x="6020675" y="560563"/>
                    <a:pt x="5982352" y="1085408"/>
                    <a:pt x="5957485" y="1223031"/>
                  </a:cubicBezTo>
                  <a:cubicBezTo>
                    <a:pt x="5930344" y="1350514"/>
                    <a:pt x="5872550" y="1514126"/>
                    <a:pt x="5796510" y="1467643"/>
                  </a:cubicBezTo>
                  <a:cubicBezTo>
                    <a:pt x="3749881" y="1608957"/>
                    <a:pt x="2018224" y="1735823"/>
                    <a:pt x="160973" y="1467643"/>
                  </a:cubicBezTo>
                  <a:cubicBezTo>
                    <a:pt x="89341" y="1458140"/>
                    <a:pt x="-20729" y="1413804"/>
                    <a:pt x="0" y="1223031"/>
                  </a:cubicBezTo>
                  <a:cubicBezTo>
                    <a:pt x="47891" y="967505"/>
                    <a:pt x="-16211" y="556096"/>
                    <a:pt x="0" y="244611"/>
                  </a:cubicBezTo>
                  <a:close/>
                </a:path>
                <a:path w="5957485" h="1467643" stroke="0" extrusionOk="0">
                  <a:moveTo>
                    <a:pt x="0" y="244611"/>
                  </a:moveTo>
                  <a:cubicBezTo>
                    <a:pt x="22587" y="89045"/>
                    <a:pt x="77026" y="-33074"/>
                    <a:pt x="160973" y="0"/>
                  </a:cubicBezTo>
                  <a:cubicBezTo>
                    <a:pt x="1127275" y="-368233"/>
                    <a:pt x="2733234" y="-11290"/>
                    <a:pt x="5796510" y="0"/>
                  </a:cubicBezTo>
                  <a:cubicBezTo>
                    <a:pt x="5894511" y="29835"/>
                    <a:pt x="5935767" y="79308"/>
                    <a:pt x="5957485" y="244611"/>
                  </a:cubicBezTo>
                  <a:cubicBezTo>
                    <a:pt x="6002010" y="556974"/>
                    <a:pt x="5941190" y="1109596"/>
                    <a:pt x="5957485" y="1223031"/>
                  </a:cubicBezTo>
                  <a:cubicBezTo>
                    <a:pt x="5948911" y="1376875"/>
                    <a:pt x="5912263" y="1494840"/>
                    <a:pt x="5796510" y="1467643"/>
                  </a:cubicBezTo>
                  <a:cubicBezTo>
                    <a:pt x="3972767" y="1650759"/>
                    <a:pt x="764294" y="1654761"/>
                    <a:pt x="160973" y="1467643"/>
                  </a:cubicBezTo>
                  <a:cubicBezTo>
                    <a:pt x="105475" y="1451793"/>
                    <a:pt x="2564" y="1366881"/>
                    <a:pt x="0" y="1223031"/>
                  </a:cubicBezTo>
                  <a:cubicBezTo>
                    <a:pt x="13226" y="920672"/>
                    <a:pt x="52965" y="722520"/>
                    <a:pt x="0" y="244611"/>
                  </a:cubicBezTo>
                  <a:close/>
                </a:path>
                <a:path w="5957485" h="1467643" fill="none" stroke="0" extrusionOk="0">
                  <a:moveTo>
                    <a:pt x="0" y="244611"/>
                  </a:moveTo>
                  <a:cubicBezTo>
                    <a:pt x="2617" y="110463"/>
                    <a:pt x="72509" y="-17639"/>
                    <a:pt x="160973" y="0"/>
                  </a:cubicBezTo>
                  <a:cubicBezTo>
                    <a:pt x="2802619" y="-329023"/>
                    <a:pt x="4153788" y="28667"/>
                    <a:pt x="5796510" y="0"/>
                  </a:cubicBezTo>
                  <a:cubicBezTo>
                    <a:pt x="5903967" y="-16999"/>
                    <a:pt x="5942607" y="114231"/>
                    <a:pt x="5957485" y="244611"/>
                  </a:cubicBezTo>
                  <a:cubicBezTo>
                    <a:pt x="5970293" y="551518"/>
                    <a:pt x="5990228" y="1049024"/>
                    <a:pt x="5957485" y="1223031"/>
                  </a:cubicBezTo>
                  <a:cubicBezTo>
                    <a:pt x="5972596" y="1345000"/>
                    <a:pt x="5877959" y="1497283"/>
                    <a:pt x="5796510" y="1467643"/>
                  </a:cubicBezTo>
                  <a:cubicBezTo>
                    <a:pt x="4047914" y="1541532"/>
                    <a:pt x="1776612" y="1389281"/>
                    <a:pt x="160973" y="1467643"/>
                  </a:cubicBezTo>
                  <a:cubicBezTo>
                    <a:pt x="65998" y="1446684"/>
                    <a:pt x="3712" y="1364813"/>
                    <a:pt x="0" y="1223031"/>
                  </a:cubicBezTo>
                  <a:cubicBezTo>
                    <a:pt x="34321" y="1044295"/>
                    <a:pt x="-10972" y="530114"/>
                    <a:pt x="0" y="244611"/>
                  </a:cubicBezTo>
                  <a:close/>
                </a:path>
                <a:path w="5957485" h="1467643" fill="none" stroke="0" extrusionOk="0">
                  <a:moveTo>
                    <a:pt x="0" y="244611"/>
                  </a:moveTo>
                  <a:cubicBezTo>
                    <a:pt x="6947" y="117182"/>
                    <a:pt x="54352" y="-10269"/>
                    <a:pt x="160973" y="0"/>
                  </a:cubicBezTo>
                  <a:cubicBezTo>
                    <a:pt x="2988076" y="-379964"/>
                    <a:pt x="4193611" y="90197"/>
                    <a:pt x="5796510" y="0"/>
                  </a:cubicBezTo>
                  <a:cubicBezTo>
                    <a:pt x="5885120" y="-13793"/>
                    <a:pt x="5928665" y="87800"/>
                    <a:pt x="5957485" y="244611"/>
                  </a:cubicBezTo>
                  <a:cubicBezTo>
                    <a:pt x="6012572" y="549713"/>
                    <a:pt x="5977952" y="1091145"/>
                    <a:pt x="5957485" y="1223031"/>
                  </a:cubicBezTo>
                  <a:cubicBezTo>
                    <a:pt x="5947036" y="1347538"/>
                    <a:pt x="5880907" y="1503782"/>
                    <a:pt x="5796510" y="1467643"/>
                  </a:cubicBezTo>
                  <a:cubicBezTo>
                    <a:pt x="3778305" y="1613294"/>
                    <a:pt x="1925673" y="1671405"/>
                    <a:pt x="160973" y="1467643"/>
                  </a:cubicBezTo>
                  <a:cubicBezTo>
                    <a:pt x="94620" y="1453317"/>
                    <a:pt x="-18963" y="1396585"/>
                    <a:pt x="0" y="1223031"/>
                  </a:cubicBezTo>
                  <a:cubicBezTo>
                    <a:pt x="648" y="1031726"/>
                    <a:pt x="9416" y="500546"/>
                    <a:pt x="0" y="244611"/>
                  </a:cubicBezTo>
                  <a:close/>
                </a:path>
              </a:pathLst>
            </a:cu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p:cNvSpPr txBox="1"/>
            <p:nvPr/>
          </p:nvSpPr>
          <p:spPr>
            <a:xfrm>
              <a:off x="1341587" y="1305806"/>
              <a:ext cx="10138914" cy="1489283"/>
            </a:xfrm>
            <a:prstGeom prst="rect">
              <a:avLst/>
            </a:prstGeom>
            <a:noFill/>
          </p:spPr>
          <p:txBody>
            <a:bodyPr wrap="square">
              <a:spAutoFit/>
            </a:bodyPr>
            <a:lstStyle/>
            <a:p>
              <a:pPr marL="0" marR="0" algn="just">
                <a:spcBef>
                  <a:spcPts val="0"/>
                </a:spcBef>
                <a:spcAft>
                  <a:spcPts val="0"/>
                </a:spcAft>
              </a:pPr>
              <a:r>
                <a:rPr lang="nl-NL" sz="3600" b="1" dirty="0">
                  <a:effectLst/>
                  <a:ea typeface="Times New Roman" panose="02020603050405020304" pitchFamily="18" charset="0"/>
                  <a:cs typeface="Times New Roman" panose="02020603050405020304" pitchFamily="18" charset="0"/>
                </a:rPr>
                <a:t>Hình ảnh đất nước ta như thế nào qua </a:t>
              </a:r>
              <a:r>
                <a:rPr lang="nl-NL" sz="3600" b="1">
                  <a:effectLst/>
                  <a:ea typeface="Times New Roman" panose="02020603050405020304" pitchFamily="18" charset="0"/>
                  <a:cs typeface="Times New Roman" panose="02020603050405020304" pitchFamily="18" charset="0"/>
                </a:rPr>
                <a:t>bài hát?</a:t>
              </a:r>
              <a:endParaRPr lang="en-US" sz="3600" b="1" dirty="0">
                <a:effectLst/>
                <a:ea typeface="Calibri" panose="020F0502020204030204" pitchFamily="34" charset="0"/>
                <a:cs typeface="Times New Roman" panose="02020603050405020304" pitchFamily="18" charset="0"/>
              </a:endParaRPr>
            </a:p>
          </p:txBody>
        </p:sp>
      </p:grpSp>
      <p:sp>
        <p:nvSpPr>
          <p:cNvPr id="5" name="Hình chữ nhật: Góc Tròn 23">
            <a:extLst>
              <a:ext uri="{FF2B5EF4-FFF2-40B4-BE49-F238E27FC236}">
                <a16:creationId xmlns:a16="http://schemas.microsoft.com/office/drawing/2014/main" xmlns="" id="{C6137A0E-1711-BC16-FA2C-BA094FA06799}"/>
              </a:ext>
            </a:extLst>
          </p:cNvPr>
          <p:cNvSpPr/>
          <p:nvPr/>
        </p:nvSpPr>
        <p:spPr>
          <a:xfrm>
            <a:off x="5114925" y="3786850"/>
            <a:ext cx="6657975" cy="1842762"/>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1" fmla="*/ 0 w 6657975"/>
              <a:gd name="connsiteY0-2" fmla="*/ 307131 h 1842762"/>
              <a:gd name="connsiteX1-3" fmla="*/ 179901 w 6657975"/>
              <a:gd name="connsiteY1-4" fmla="*/ 0 h 1842762"/>
              <a:gd name="connsiteX2-5" fmla="*/ 6478073 w 6657975"/>
              <a:gd name="connsiteY2-6" fmla="*/ 0 h 1842762"/>
              <a:gd name="connsiteX3-7" fmla="*/ 6657975 w 6657975"/>
              <a:gd name="connsiteY3-8" fmla="*/ 307131 h 1842762"/>
              <a:gd name="connsiteX4-9" fmla="*/ 6657975 w 6657975"/>
              <a:gd name="connsiteY4-10" fmla="*/ 1535628 h 1842762"/>
              <a:gd name="connsiteX5-11" fmla="*/ 6478073 w 6657975"/>
              <a:gd name="connsiteY5-12" fmla="*/ 1842762 h 1842762"/>
              <a:gd name="connsiteX6-13" fmla="*/ 179901 w 6657975"/>
              <a:gd name="connsiteY6-14" fmla="*/ 1842762 h 1842762"/>
              <a:gd name="connsiteX7-15" fmla="*/ 0 w 6657975"/>
              <a:gd name="connsiteY7-16" fmla="*/ 1535628 h 1842762"/>
              <a:gd name="connsiteX8-17" fmla="*/ 0 w 6657975"/>
              <a:gd name="connsiteY8-18" fmla="*/ 307131 h 1842762"/>
              <a:gd name="connsiteX0-19" fmla="*/ 0 w 6657975"/>
              <a:gd name="connsiteY0-20" fmla="*/ 307131 h 1842762"/>
              <a:gd name="connsiteX1-21" fmla="*/ 179901 w 6657975"/>
              <a:gd name="connsiteY1-22" fmla="*/ 0 h 1842762"/>
              <a:gd name="connsiteX2-23" fmla="*/ 6478073 w 6657975"/>
              <a:gd name="connsiteY2-24" fmla="*/ 0 h 1842762"/>
              <a:gd name="connsiteX3-25" fmla="*/ 6657975 w 6657975"/>
              <a:gd name="connsiteY3-26" fmla="*/ 307131 h 1842762"/>
              <a:gd name="connsiteX4-27" fmla="*/ 6657975 w 6657975"/>
              <a:gd name="connsiteY4-28" fmla="*/ 1535628 h 1842762"/>
              <a:gd name="connsiteX5-29" fmla="*/ 6478073 w 6657975"/>
              <a:gd name="connsiteY5-30" fmla="*/ 1842762 h 1842762"/>
              <a:gd name="connsiteX6-31" fmla="*/ 179901 w 6657975"/>
              <a:gd name="connsiteY6-32" fmla="*/ 1842762 h 1842762"/>
              <a:gd name="connsiteX7-33" fmla="*/ 0 w 6657975"/>
              <a:gd name="connsiteY7-34" fmla="*/ 1535628 h 1842762"/>
              <a:gd name="connsiteX8-35" fmla="*/ 0 w 6657975"/>
              <a:gd name="connsiteY8-36" fmla="*/ 307131 h 1842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Ngoài vẻ đẹp thiên nhiên bài hát còn thể hiện điều gì về con người Việt Nam</a:t>
            </a:r>
            <a:r>
              <a:rPr kumimoji="0" lang="en-US" sz="36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7A6059-1B16-84A9-5F8C-42BA2BBF3D1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xmlns="" id="{CEC30E6E-7A52-BF2C-13AF-A49EAF682EF1}"/>
              </a:ext>
            </a:extLst>
          </p:cNvPr>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xmlns="" id="{EBFAB608-9347-3319-F4BB-703D7C9BC1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1504" y="-15592"/>
            <a:ext cx="12191980" cy="6856718"/>
          </a:xfrm>
          <a:prstGeom prst="rect">
            <a:avLst/>
          </a:prstGeom>
        </p:spPr>
      </p:pic>
      <p:sp>
        <p:nvSpPr>
          <p:cNvPr id="5" name="Hình chữ nhật: Góc Tròn 6">
            <a:extLst>
              <a:ext uri="{FF2B5EF4-FFF2-40B4-BE49-F238E27FC236}">
                <a16:creationId xmlns:a16="http://schemas.microsoft.com/office/drawing/2014/main" xmlns="" id="{16318671-7C93-F177-FC74-2A1E11E4B351}"/>
              </a:ext>
            </a:extLst>
          </p:cNvPr>
          <p:cNvSpPr/>
          <p:nvPr/>
        </p:nvSpPr>
        <p:spPr>
          <a:xfrm>
            <a:off x="373992" y="433472"/>
            <a:ext cx="11382233" cy="5982080"/>
          </a:xfrm>
          <a:custGeom>
            <a:avLst/>
            <a:gdLst>
              <a:gd name="connsiteX0" fmla="*/ 0 w 11382233"/>
              <a:gd name="connsiteY0" fmla="*/ 997033 h 5982080"/>
              <a:gd name="connsiteX1" fmla="*/ 997033 w 11382233"/>
              <a:gd name="connsiteY1" fmla="*/ 0 h 5982080"/>
              <a:gd name="connsiteX2" fmla="*/ 10385200 w 11382233"/>
              <a:gd name="connsiteY2" fmla="*/ 0 h 5982080"/>
              <a:gd name="connsiteX3" fmla="*/ 11382233 w 11382233"/>
              <a:gd name="connsiteY3" fmla="*/ 997033 h 5982080"/>
              <a:gd name="connsiteX4" fmla="*/ 11382233 w 11382233"/>
              <a:gd name="connsiteY4" fmla="*/ 4985047 h 5982080"/>
              <a:gd name="connsiteX5" fmla="*/ 10385200 w 11382233"/>
              <a:gd name="connsiteY5" fmla="*/ 5982080 h 5982080"/>
              <a:gd name="connsiteX6" fmla="*/ 997033 w 11382233"/>
              <a:gd name="connsiteY6" fmla="*/ 5982080 h 5982080"/>
              <a:gd name="connsiteX7" fmla="*/ 0 w 11382233"/>
              <a:gd name="connsiteY7" fmla="*/ 4985047 h 5982080"/>
              <a:gd name="connsiteX8" fmla="*/ 0 w 11382233"/>
              <a:gd name="connsiteY8" fmla="*/ 997033 h 59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982080" fill="none" extrusionOk="0">
                <a:moveTo>
                  <a:pt x="0" y="997033"/>
                </a:moveTo>
                <a:cubicBezTo>
                  <a:pt x="-105021" y="452917"/>
                  <a:pt x="443911" y="14062"/>
                  <a:pt x="997033" y="0"/>
                </a:cubicBezTo>
                <a:cubicBezTo>
                  <a:pt x="5640895" y="77600"/>
                  <a:pt x="6126496" y="-27269"/>
                  <a:pt x="10385200" y="0"/>
                </a:cubicBezTo>
                <a:cubicBezTo>
                  <a:pt x="10963882" y="-36984"/>
                  <a:pt x="11394397" y="449968"/>
                  <a:pt x="11382233" y="997033"/>
                </a:cubicBezTo>
                <a:cubicBezTo>
                  <a:pt x="11491233" y="1950394"/>
                  <a:pt x="11304024" y="3523955"/>
                  <a:pt x="11382233" y="4985047"/>
                </a:cubicBezTo>
                <a:cubicBezTo>
                  <a:pt x="11298305" y="5502861"/>
                  <a:pt x="10912203" y="5992507"/>
                  <a:pt x="10385200" y="5982080"/>
                </a:cubicBezTo>
                <a:cubicBezTo>
                  <a:pt x="6939328" y="6031257"/>
                  <a:pt x="3992859" y="5859378"/>
                  <a:pt x="997033" y="5982080"/>
                </a:cubicBezTo>
                <a:cubicBezTo>
                  <a:pt x="437257" y="6052199"/>
                  <a:pt x="-50537" y="5579206"/>
                  <a:pt x="0" y="4985047"/>
                </a:cubicBezTo>
                <a:cubicBezTo>
                  <a:pt x="47022" y="3652819"/>
                  <a:pt x="104569" y="2668767"/>
                  <a:pt x="0" y="997033"/>
                </a:cubicBezTo>
                <a:close/>
              </a:path>
              <a:path w="11382233" h="5982080" stroke="0" extrusionOk="0">
                <a:moveTo>
                  <a:pt x="0" y="997033"/>
                </a:moveTo>
                <a:cubicBezTo>
                  <a:pt x="56528" y="439926"/>
                  <a:pt x="541907" y="-6374"/>
                  <a:pt x="997033" y="0"/>
                </a:cubicBezTo>
                <a:cubicBezTo>
                  <a:pt x="5069496" y="-129276"/>
                  <a:pt x="7493232" y="-77778"/>
                  <a:pt x="10385200" y="0"/>
                </a:cubicBezTo>
                <a:cubicBezTo>
                  <a:pt x="10921648" y="-45264"/>
                  <a:pt x="11374573" y="490555"/>
                  <a:pt x="11382233" y="997033"/>
                </a:cubicBezTo>
                <a:cubicBezTo>
                  <a:pt x="11463832" y="2772935"/>
                  <a:pt x="11536533" y="4120030"/>
                  <a:pt x="11382233" y="4985047"/>
                </a:cubicBezTo>
                <a:cubicBezTo>
                  <a:pt x="11421051" y="5617558"/>
                  <a:pt x="10908874" y="5991247"/>
                  <a:pt x="10385200" y="5982080"/>
                </a:cubicBezTo>
                <a:cubicBezTo>
                  <a:pt x="6353768" y="6026300"/>
                  <a:pt x="4133431" y="5952698"/>
                  <a:pt x="997033" y="5982080"/>
                </a:cubicBezTo>
                <a:cubicBezTo>
                  <a:pt x="435148" y="5938897"/>
                  <a:pt x="-26058" y="5529671"/>
                  <a:pt x="0" y="4985047"/>
                </a:cubicBezTo>
                <a:cubicBezTo>
                  <a:pt x="-159954" y="4579520"/>
                  <a:pt x="22140" y="2287868"/>
                  <a:pt x="0" y="997033"/>
                </a:cubicBez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Hộp Văn bản 26">
            <a:extLst>
              <a:ext uri="{FF2B5EF4-FFF2-40B4-BE49-F238E27FC236}">
                <a16:creationId xmlns:a16="http://schemas.microsoft.com/office/drawing/2014/main" xmlns="" id="{529844E1-E531-64D8-C5A3-170F7D06F009}"/>
              </a:ext>
            </a:extLst>
          </p:cNvPr>
          <p:cNvSpPr txBox="1"/>
          <p:nvPr/>
        </p:nvSpPr>
        <p:spPr>
          <a:xfrm>
            <a:off x="608919" y="223590"/>
            <a:ext cx="11382232"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4400" b="1" i="0" u="none" strike="noStrike" kern="1200" cap="none" spc="0" normalizeH="0" baseline="0" noProof="0">
                <a:ln w="12700">
                  <a:noFill/>
                </a:ln>
                <a:solidFill>
                  <a:prstClr val="black"/>
                </a:solidFill>
                <a:effectLst/>
                <a:uLnTx/>
                <a:uFillTx/>
                <a:ea typeface="Microsoft YaHei" panose="020B0503020204020204" pitchFamily="34" charset="-122"/>
                <a:cs typeface="+mn-cs"/>
              </a:rPr>
              <a:t>Thứ</a:t>
            </a:r>
            <a:r>
              <a:rPr kumimoji="0" lang="en-US" altLang="zh-CN" sz="4400" b="1" i="0" u="none" strike="noStrike" kern="1200" cap="none" spc="0" normalizeH="0" noProof="0">
                <a:ln w="12700">
                  <a:noFill/>
                </a:ln>
                <a:solidFill>
                  <a:prstClr val="black"/>
                </a:solidFill>
                <a:effectLst/>
                <a:uLnTx/>
                <a:uFillTx/>
                <a:ea typeface="Microsoft YaHei" panose="020B0503020204020204" pitchFamily="34" charset="-122"/>
                <a:cs typeface="+mn-cs"/>
              </a:rPr>
              <a:t> Năm</a:t>
            </a:r>
            <a:r>
              <a:rPr kumimoji="0" lang="en-US" altLang="zh-CN" sz="4400" b="1" i="0" u="none" strike="noStrike" kern="1200" cap="none" spc="0" normalizeH="0" baseline="0" noProof="0">
                <a:ln w="12700">
                  <a:noFill/>
                </a:ln>
                <a:solidFill>
                  <a:prstClr val="black"/>
                </a:solidFill>
                <a:effectLst/>
                <a:uLnTx/>
                <a:uFillTx/>
                <a:ea typeface="Microsoft YaHei" panose="020B0503020204020204" pitchFamily="34" charset="-122"/>
                <a:cs typeface="+mn-cs"/>
              </a:rPr>
              <a:t> ngày 6 tháng 3 năm 2025</a:t>
            </a:r>
            <a:endParaRPr kumimoji="0" lang="en-US" altLang="zh-CN" sz="4400" b="1" i="0" u="none" strike="noStrike" kern="1200" cap="none" spc="0" normalizeH="0" baseline="0" noProof="0" dirty="0">
              <a:ln w="12700">
                <a:noFill/>
              </a:ln>
              <a:solidFill>
                <a:prstClr val="black"/>
              </a:solidFill>
              <a:effectLst/>
              <a:uLnTx/>
              <a:uFillTx/>
              <a:ea typeface="Microsoft YaHei" panose="020B0503020204020204" pitchFamily="34" charset="-122"/>
              <a:cs typeface="+mn-cs"/>
            </a:endParaRPr>
          </a:p>
        </p:txBody>
      </p:sp>
      <p:grpSp>
        <p:nvGrpSpPr>
          <p:cNvPr id="13" name="Nhóm 28">
            <a:extLst>
              <a:ext uri="{FF2B5EF4-FFF2-40B4-BE49-F238E27FC236}">
                <a16:creationId xmlns:a16="http://schemas.microsoft.com/office/drawing/2014/main" xmlns="" id="{B8CF6099-2A88-EB51-7879-5BB947E0FF62}"/>
              </a:ext>
            </a:extLst>
          </p:cNvPr>
          <p:cNvGrpSpPr/>
          <p:nvPr/>
        </p:nvGrpSpPr>
        <p:grpSpPr>
          <a:xfrm>
            <a:off x="3695700" y="4314825"/>
            <a:ext cx="5061088" cy="2832644"/>
            <a:chOff x="6185193" y="3296048"/>
            <a:chExt cx="6826983" cy="3984917"/>
          </a:xfrm>
        </p:grpSpPr>
        <p:pic>
          <p:nvPicPr>
            <p:cNvPr id="15" name="Hình ảnh 19" descr="Ảnh có chứa đồ chơi, búp bê, đồ họa véc-tơ&#10;&#10;Mô tả được tạo tự động">
              <a:extLst>
                <a:ext uri="{FF2B5EF4-FFF2-40B4-BE49-F238E27FC236}">
                  <a16:creationId xmlns:a16="http://schemas.microsoft.com/office/drawing/2014/main" xmlns="" id="{BE3D4A78-A59C-3032-071F-40373C7FCC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a:fillRect/>
            </a:stretch>
          </p:blipFill>
          <p:spPr>
            <a:xfrm>
              <a:off x="7432933" y="3296048"/>
              <a:ext cx="2965766" cy="3984917"/>
            </a:xfrm>
            <a:prstGeom prst="rect">
              <a:avLst/>
            </a:prstGeom>
          </p:spPr>
        </p:pic>
        <p:pic>
          <p:nvPicPr>
            <p:cNvPr id="16" name="Hình ảnh 20" descr="Ảnh có chứa đồ chơi, búp bê, đồ họa véc-tơ&#10;&#10;Mô tả được tạo tự động">
              <a:extLst>
                <a:ext uri="{FF2B5EF4-FFF2-40B4-BE49-F238E27FC236}">
                  <a16:creationId xmlns:a16="http://schemas.microsoft.com/office/drawing/2014/main" xmlns="" id="{33BC97AC-DE71-D840-7B8F-A38BE6D400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a:fillRect/>
            </a:stretch>
          </p:blipFill>
          <p:spPr>
            <a:xfrm flipH="1">
              <a:off x="9836451" y="3415423"/>
              <a:ext cx="3175725" cy="3530917"/>
            </a:xfrm>
            <a:prstGeom prst="rect">
              <a:avLst/>
            </a:prstGeom>
          </p:spPr>
        </p:pic>
        <p:pic>
          <p:nvPicPr>
            <p:cNvPr id="17" name="Hình ảnh 21" descr="Ảnh có chứa đồ chơi, búp bê&#10;&#10;Mô tả được tạo tự động">
              <a:extLst>
                <a:ext uri="{FF2B5EF4-FFF2-40B4-BE49-F238E27FC236}">
                  <a16:creationId xmlns:a16="http://schemas.microsoft.com/office/drawing/2014/main" xmlns="" id="{1DA193AD-34B1-0342-B696-FF375980B19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a:fillRect/>
            </a:stretch>
          </p:blipFill>
          <p:spPr>
            <a:xfrm>
              <a:off x="6185193" y="3469714"/>
              <a:ext cx="2398016" cy="3689774"/>
            </a:xfrm>
            <a:prstGeom prst="rect">
              <a:avLst/>
            </a:prstGeom>
          </p:spPr>
        </p:pic>
        <p:pic>
          <p:nvPicPr>
            <p:cNvPr id="18" name="Hình ảnh 22" descr="Ảnh có chứa đồ chơi, búp bê&#10;&#10;Mô tả được tạo tự động">
              <a:extLst>
                <a:ext uri="{FF2B5EF4-FFF2-40B4-BE49-F238E27FC236}">
                  <a16:creationId xmlns:a16="http://schemas.microsoft.com/office/drawing/2014/main" xmlns="" id="{DB58BD9A-C398-7A1C-68A5-AF7454829FB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a:fillRect/>
            </a:stretch>
          </p:blipFill>
          <p:spPr>
            <a:xfrm>
              <a:off x="9256760" y="3649862"/>
              <a:ext cx="1934404" cy="3436044"/>
            </a:xfrm>
            <a:prstGeom prst="rect">
              <a:avLst/>
            </a:prstGeom>
          </p:spPr>
        </p:pic>
      </p:grpSp>
      <p:pic>
        <p:nvPicPr>
          <p:cNvPr id="19" name="Picture 18">
            <a:extLst>
              <a:ext uri="{FF2B5EF4-FFF2-40B4-BE49-F238E27FC236}">
                <a16:creationId xmlns:a16="http://schemas.microsoft.com/office/drawing/2014/main" xmlns="" id="{D8798385-D937-9EDC-5ADC-5CF17C9CBB00}"/>
              </a:ext>
            </a:extLst>
          </p:cNvPr>
          <p:cNvPicPr>
            <a:picLocks noChangeAspect="1"/>
          </p:cNvPicPr>
          <p:nvPr/>
        </p:nvPicPr>
        <p:blipFill>
          <a:blip r:embed="rId11"/>
          <a:stretch>
            <a:fillRect/>
          </a:stretch>
        </p:blipFill>
        <p:spPr>
          <a:xfrm>
            <a:off x="1203142" y="1278978"/>
            <a:ext cx="10071465" cy="890093"/>
          </a:xfrm>
          <a:prstGeom prst="rect">
            <a:avLst/>
          </a:prstGeom>
        </p:spPr>
      </p:pic>
      <p:pic>
        <p:nvPicPr>
          <p:cNvPr id="24" name="Picture 23">
            <a:extLst>
              <a:ext uri="{FF2B5EF4-FFF2-40B4-BE49-F238E27FC236}">
                <a16:creationId xmlns:a16="http://schemas.microsoft.com/office/drawing/2014/main" xmlns="" id="{9D784EB5-C7FF-2089-9BFA-644198B6EE44}"/>
              </a:ext>
            </a:extLst>
          </p:cNvPr>
          <p:cNvPicPr>
            <a:picLocks noChangeAspect="1"/>
          </p:cNvPicPr>
          <p:nvPr/>
        </p:nvPicPr>
        <p:blipFill>
          <a:blip r:embed="rId12"/>
          <a:stretch>
            <a:fillRect/>
          </a:stretch>
        </p:blipFill>
        <p:spPr>
          <a:xfrm rot="20933605">
            <a:off x="390393" y="1948724"/>
            <a:ext cx="3048264" cy="2103302"/>
          </a:xfrm>
          <a:prstGeom prst="rect">
            <a:avLst/>
          </a:prstGeom>
        </p:spPr>
      </p:pic>
      <p:pic>
        <p:nvPicPr>
          <p:cNvPr id="25" name="Picture 24">
            <a:extLst>
              <a:ext uri="{FF2B5EF4-FFF2-40B4-BE49-F238E27FC236}">
                <a16:creationId xmlns:a16="http://schemas.microsoft.com/office/drawing/2014/main" xmlns="" id="{B1AB33BC-BC5F-D327-3E84-646D66C1A8D0}"/>
              </a:ext>
            </a:extLst>
          </p:cNvPr>
          <p:cNvPicPr>
            <a:picLocks noChangeAspect="1"/>
          </p:cNvPicPr>
          <p:nvPr/>
        </p:nvPicPr>
        <p:blipFill>
          <a:blip r:embed="rId13"/>
          <a:stretch>
            <a:fillRect/>
          </a:stretch>
        </p:blipFill>
        <p:spPr>
          <a:xfrm>
            <a:off x="1529320" y="2480603"/>
            <a:ext cx="9114310" cy="2030144"/>
          </a:xfrm>
          <a:prstGeom prst="rect">
            <a:avLst/>
          </a:prstGeom>
        </p:spPr>
      </p:pic>
    </p:spTree>
    <p:extLst>
      <p:ext uri="{BB962C8B-B14F-4D97-AF65-F5344CB8AC3E}">
        <p14:creationId xmlns:p14="http://schemas.microsoft.com/office/powerpoint/2010/main" val="1390728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E12A8E-EC4C-338A-E445-1F2AE3F9E235}"/>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l="-9069" t="-12891" r="-8885" b="-12891"/>
            </a:stretch>
          </a:blip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2BF6019-D45C-5D94-6450-A03D10E21A2F}"/>
              </a:ext>
            </a:extLst>
          </p:cNvPr>
          <p:cNvSpPr txBox="1"/>
          <p:nvPr/>
        </p:nvSpPr>
        <p:spPr>
          <a:xfrm>
            <a:off x="1698950" y="607249"/>
            <a:ext cx="9366250" cy="707886"/>
          </a:xfrm>
          <a:prstGeom prst="rect">
            <a:avLst/>
          </a:prstGeom>
          <a:noFill/>
        </p:spPr>
        <p:txBody>
          <a:bodyPr wrap="square" rtlCol="0">
            <a:spAutoFit/>
          </a:bodyPr>
          <a:lstStyle/>
          <a:p>
            <a:r>
              <a:rPr lang="en-US" sz="4000">
                <a:solidFill>
                  <a:schemeClr val="bg1"/>
                </a:solidFill>
                <a:latin typeface="HP001 4 hàng" panose="020B0603050302020204" pitchFamily="34" charset="0"/>
              </a:rPr>
              <a:t>Thứ Năm ngày 6 tháng 3 năm 2025</a:t>
            </a:r>
          </a:p>
        </p:txBody>
      </p:sp>
      <p:sp>
        <p:nvSpPr>
          <p:cNvPr id="7" name="TextBox 6">
            <a:extLst>
              <a:ext uri="{FF2B5EF4-FFF2-40B4-BE49-F238E27FC236}">
                <a16:creationId xmlns:a16="http://schemas.microsoft.com/office/drawing/2014/main" xmlns="" id="{82ADA411-4F6C-481B-D39C-7690F6840246}"/>
              </a:ext>
            </a:extLst>
          </p:cNvPr>
          <p:cNvSpPr txBox="1"/>
          <p:nvPr/>
        </p:nvSpPr>
        <p:spPr>
          <a:xfrm>
            <a:off x="3632731" y="1464652"/>
            <a:ext cx="6344646" cy="707886"/>
          </a:xfrm>
          <a:prstGeom prst="rect">
            <a:avLst/>
          </a:prstGeom>
          <a:noFill/>
        </p:spPr>
        <p:txBody>
          <a:bodyPr wrap="square" rtlCol="0">
            <a:spAutoFit/>
          </a:bodyPr>
          <a:lstStyle/>
          <a:p>
            <a:r>
              <a:rPr lang="en-US" sz="4000">
                <a:solidFill>
                  <a:schemeClr val="bg1"/>
                </a:solidFill>
                <a:latin typeface="HP001 4 hàng" panose="020B0603050302020204" pitchFamily="34" charset="0"/>
              </a:rPr>
              <a:t>Hoạt động trải nghiệm</a:t>
            </a:r>
          </a:p>
        </p:txBody>
      </p:sp>
      <p:sp>
        <p:nvSpPr>
          <p:cNvPr id="8" name="TextBox 7">
            <a:extLst>
              <a:ext uri="{FF2B5EF4-FFF2-40B4-BE49-F238E27FC236}">
                <a16:creationId xmlns:a16="http://schemas.microsoft.com/office/drawing/2014/main" xmlns="" id="{2B9684A5-9A87-B5CF-579F-EA771428A6A4}"/>
              </a:ext>
            </a:extLst>
          </p:cNvPr>
          <p:cNvSpPr txBox="1"/>
          <p:nvPr/>
        </p:nvSpPr>
        <p:spPr>
          <a:xfrm>
            <a:off x="508000" y="2322055"/>
            <a:ext cx="11176000" cy="707886"/>
          </a:xfrm>
          <a:prstGeom prst="rect">
            <a:avLst/>
          </a:prstGeom>
          <a:noFill/>
        </p:spPr>
        <p:txBody>
          <a:bodyPr wrap="square" rtlCol="0">
            <a:spAutoFit/>
          </a:bodyPr>
          <a:lstStyle/>
          <a:p>
            <a:pPr algn="ctr"/>
            <a:r>
              <a:rPr lang="en-US" sz="4000">
                <a:solidFill>
                  <a:schemeClr val="bg1"/>
                </a:solidFill>
                <a:latin typeface="HP001 4 hàng" panose="020B0603050302020204" pitchFamily="34" charset="0"/>
              </a:rPr>
              <a:t>Kết nối những người sống quanh em</a:t>
            </a:r>
          </a:p>
        </p:txBody>
      </p:sp>
      <p:sp>
        <p:nvSpPr>
          <p:cNvPr id="2" name="Rectangle 1">
            <a:extLst>
              <a:ext uri="{FF2B5EF4-FFF2-40B4-BE49-F238E27FC236}">
                <a16:creationId xmlns:a16="http://schemas.microsoft.com/office/drawing/2014/main" xmlns="" id="{EE1F2808-A3D0-258A-9E43-ECF94C69542B}"/>
              </a:ext>
            </a:extLst>
          </p:cNvPr>
          <p:cNvSpPr/>
          <p:nvPr/>
        </p:nvSpPr>
        <p:spPr>
          <a:xfrm>
            <a:off x="-1666754" y="104172"/>
            <a:ext cx="1458410" cy="1493134"/>
          </a:xfrm>
          <a:prstGeom prst="rect">
            <a:avLst/>
          </a:prstGeom>
          <a:solidFill>
            <a:schemeClr val="bg1"/>
          </a:solidFill>
          <a:ln w="76200">
            <a:solidFill>
              <a:schemeClr val="bg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20011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0" y="1282"/>
            <a:ext cx="12191980" cy="6856718"/>
            <a:chOff x="20" y="1282"/>
            <a:chExt cx="12191980" cy="6856718"/>
          </a:xfrm>
        </p:grpSpPr>
        <p:sp>
          <p:nvSpPr>
            <p:cNvPr id="2" name="TextBox 6"/>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a:sym typeface="Arial" panose="020B0604020202020204"/>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a:sym typeface="Arial" panose="020B0604020202020204"/>
                </a:rPr>
                <a:t> Phương Dung</a:t>
              </a:r>
              <a:endParaRPr kumimoji="0" lang="en-US"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9" name="Hình ảnh 8" descr="Ảnh có chứa thiên nhiên&#10;&#10;Mô tả được tạo tự động"/>
            <p:cNvPicPr>
              <a:picLocks noChangeAspect="1"/>
            </p:cNvPicPr>
            <p:nvPr/>
          </p:nvPicPr>
          <p:blipFill rotWithShape="1">
            <a:blip r:embed="rId3" cstate="print">
              <a:extLst>
                <a:ext uri="{28A0092B-C50C-407E-A947-70E740481C1C}">
                  <a14:useLocalDpi xmlns:a14="http://schemas.microsoft.com/office/drawing/2010/main" val="0"/>
                </a:ext>
              </a:extLst>
            </a:blip>
            <a:srcRect r="7093" b="-1"/>
            <a:stretch>
              <a:fillRect/>
            </a:stretch>
          </p:blipFill>
          <p:spPr>
            <a:xfrm>
              <a:off x="20" y="1282"/>
              <a:ext cx="12191980" cy="6856718"/>
            </a:xfrm>
            <a:prstGeom prst="rect">
              <a:avLst/>
            </a:prstGeom>
          </p:spPr>
        </p:pic>
      </p:grpSp>
      <p:pic>
        <p:nvPicPr>
          <p:cNvPr id="1026" name="Picture 2" descr="Có thể là tranh biếm họa về một hoặc nhiều người"/>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a:fillRect/>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543" y="809363"/>
            <a:ext cx="11646784" cy="1922205"/>
          </a:xfrm>
          <a:prstGeom prst="doubleWave">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8800" b="1">
                <a:ln>
                  <a:solidFill>
                    <a:sysClr val="windowText" lastClr="000000"/>
                  </a:solidFill>
                </a:ln>
                <a:solidFill>
                  <a:srgbClr val="00B050"/>
                </a:solidFill>
                <a:latin typeface="#9Slide05 Phobia" panose="02000506000000020003" pitchFamily="2" charset="0"/>
              </a:rPr>
              <a:t>HÌNH THÀNH KIẾN THỨC</a:t>
            </a:r>
            <a:endParaRPr lang="en-US" sz="8800" b="1" dirty="0">
              <a:ln>
                <a:solidFill>
                  <a:sysClr val="windowText" lastClr="000000"/>
                </a:solidFill>
              </a:ln>
              <a:solidFill>
                <a:srgbClr val="00B050"/>
              </a:solidFill>
              <a:latin typeface="#9Slide05 Phobia" panose="02000506000000020003"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a:fillRect/>
          </a:stretch>
        </p:blipFill>
        <p:spPr>
          <a:xfrm>
            <a:off x="-1504" y="-15592"/>
            <a:ext cx="12191980" cy="6856718"/>
          </a:xfrm>
          <a:prstGeom prst="rect">
            <a:avLst/>
          </a:prstGeom>
        </p:spPr>
      </p:pic>
      <p:grpSp>
        <p:nvGrpSpPr>
          <p:cNvPr id="2" name="Nhóm 24"/>
          <p:cNvGrpSpPr/>
          <p:nvPr/>
        </p:nvGrpSpPr>
        <p:grpSpPr>
          <a:xfrm>
            <a:off x="1454491" y="1804062"/>
            <a:ext cx="9489539" cy="1484791"/>
            <a:chOff x="608777" y="407466"/>
            <a:chExt cx="11232107" cy="1842223"/>
          </a:xfrm>
        </p:grpSpPr>
        <p:sp>
          <p:nvSpPr>
            <p:cNvPr id="3" name="Hình chữ nhật: Góc Tròn 23"/>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1" fmla="*/ 0 w 11232107"/>
                <a:gd name="connsiteY0-2" fmla="*/ 303495 h 1820947"/>
                <a:gd name="connsiteX1-3" fmla="*/ 303495 w 11232107"/>
                <a:gd name="connsiteY1-4" fmla="*/ 0 h 1820947"/>
                <a:gd name="connsiteX2-5" fmla="*/ 10928609 w 11232107"/>
                <a:gd name="connsiteY2-6" fmla="*/ 0 h 1820947"/>
                <a:gd name="connsiteX3-7" fmla="*/ 11232106 w 11232107"/>
                <a:gd name="connsiteY3-8" fmla="*/ 303495 h 1820947"/>
                <a:gd name="connsiteX4-9" fmla="*/ 11232106 w 11232107"/>
                <a:gd name="connsiteY4-10" fmla="*/ 1517449 h 1820947"/>
                <a:gd name="connsiteX5-11" fmla="*/ 10928609 w 11232107"/>
                <a:gd name="connsiteY5-12" fmla="*/ 1820947 h 1820947"/>
                <a:gd name="connsiteX6-13" fmla="*/ 303495 w 11232107"/>
                <a:gd name="connsiteY6-14" fmla="*/ 1820947 h 1820947"/>
                <a:gd name="connsiteX7-15" fmla="*/ 0 w 11232107"/>
                <a:gd name="connsiteY7-16" fmla="*/ 1517449 h 1820947"/>
                <a:gd name="connsiteX8-17" fmla="*/ 0 w 11232107"/>
                <a:gd name="connsiteY8-18" fmla="*/ 303495 h 1820947"/>
                <a:gd name="connsiteX0-19" fmla="*/ 0 w 11232107"/>
                <a:gd name="connsiteY0-20" fmla="*/ 303495 h 1820947"/>
                <a:gd name="connsiteX1-21" fmla="*/ 303495 w 11232107"/>
                <a:gd name="connsiteY1-22" fmla="*/ 0 h 1820947"/>
                <a:gd name="connsiteX2-23" fmla="*/ 10928609 w 11232107"/>
                <a:gd name="connsiteY2-24" fmla="*/ 0 h 1820947"/>
                <a:gd name="connsiteX3-25" fmla="*/ 11232106 w 11232107"/>
                <a:gd name="connsiteY3-26" fmla="*/ 303495 h 1820947"/>
                <a:gd name="connsiteX4-27" fmla="*/ 11232106 w 11232107"/>
                <a:gd name="connsiteY4-28" fmla="*/ 1517449 h 1820947"/>
                <a:gd name="connsiteX5-29" fmla="*/ 10928609 w 11232107"/>
                <a:gd name="connsiteY5-30" fmla="*/ 1820947 h 1820947"/>
                <a:gd name="connsiteX6-31" fmla="*/ 303495 w 11232107"/>
                <a:gd name="connsiteY6-32" fmla="*/ 1820947 h 1820947"/>
                <a:gd name="connsiteX7-33" fmla="*/ 0 w 11232107"/>
                <a:gd name="connsiteY7-34" fmla="*/ 1517449 h 1820947"/>
                <a:gd name="connsiteX8-35" fmla="*/ 0 w 11232107"/>
                <a:gd name="connsiteY8-36" fmla="*/ 303495 h 1820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p:cNvSpPr txBox="1"/>
            <p:nvPr/>
          </p:nvSpPr>
          <p:spPr>
            <a:xfrm>
              <a:off x="1191238" y="454912"/>
              <a:ext cx="10138914" cy="1794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1: </a:t>
              </a:r>
              <a:r>
                <a:rPr kumimoji="0" lang="en-US" sz="4400" b="1" i="0" u="none" strike="noStrike" kern="1200" cap="none" spc="0" normalizeH="0" baseline="0" noProof="0" dirty="0" err="1">
                  <a:ln>
                    <a:noFill/>
                  </a:ln>
                  <a:solidFill>
                    <a:srgbClr val="70AD47">
                      <a:lumMod val="50000"/>
                    </a:srgbClr>
                  </a:solidFill>
                  <a:effectLst/>
                  <a:uLnTx/>
                  <a:uFillTx/>
                </a:rPr>
                <a:t>Nhận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diện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kết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nối</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cộng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đồng</a:t>
              </a:r>
              <a:endParaRPr kumimoji="0" lang="en-US" sz="4400" b="1" i="0" u="none" strike="noStrike" kern="1200" cap="none" spc="0" normalizeH="0" baseline="0" noProof="0" dirty="0">
                <a:ln>
                  <a:noFill/>
                </a:ln>
                <a:solidFill>
                  <a:srgbClr val="70AD47">
                    <a:lumMod val="50000"/>
                  </a:srgbClr>
                </a:solidFill>
                <a:effectLst/>
                <a:uLnTx/>
                <a:uFillTx/>
              </a:endParaRPr>
            </a:p>
          </p:txBody>
        </p:sp>
      </p:grpSp>
      <p:pic>
        <p:nvPicPr>
          <p:cNvPr id="5" name="Picture 2" descr="Free Vector | Group of young children cartoon character on white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2">
            <a:extLst>
              <a:ext uri="{28A0092B-C50C-407E-A947-70E740481C1C}">
                <a14:useLocalDpi xmlns:a14="http://schemas.microsoft.com/office/drawing/2010/main" val="0"/>
              </a:ext>
            </a:extLst>
          </a:blip>
          <a:srcRect t="15746"/>
          <a:stretch>
            <a:fillRect/>
          </a:stretch>
        </p:blipFill>
        <p:spPr>
          <a:xfrm>
            <a:off x="0" y="-23977"/>
            <a:ext cx="12191980" cy="6856718"/>
          </a:xfrm>
          <a:prstGeom prst="rect">
            <a:avLst/>
          </a:prstGeom>
        </p:spPr>
      </p:pic>
      <p:sp>
        <p:nvSpPr>
          <p:cNvPr id="2" name="Rectangle: Rounded Corners 1"/>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p:cNvSpPr txBox="1"/>
          <p:nvPr/>
        </p:nvSpPr>
        <p:spPr>
          <a:xfrm>
            <a:off x="1085850" y="247650"/>
            <a:ext cx="10163175" cy="107721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sát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tranh</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và</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nhận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xét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dung, ý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nghĩa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kết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nối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đồng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447800" y="1447799"/>
            <a:ext cx="9130920" cy="3571875"/>
          </a:xfrm>
          <a:prstGeom prst="rect">
            <a:avLst/>
          </a:prstGeom>
        </p:spPr>
      </p:pic>
      <p:sp>
        <p:nvSpPr>
          <p:cNvPr id="8" name="Rectangle: Rounded Corners 4"/>
          <p:cNvSpPr/>
          <p:nvPr/>
        </p:nvSpPr>
        <p:spPr>
          <a:xfrm>
            <a:off x="1238250" y="5042236"/>
            <a:ext cx="443865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err="1">
                <a:solidFill>
                  <a:srgbClr val="002060"/>
                </a:solidFill>
                <a:latin typeface="Calibri" panose="020F0502020204030204"/>
              </a:rPr>
              <a:t>Các</a:t>
            </a:r>
            <a:r>
              <a:rPr lang="vi-VN" sz="2800" dirty="0">
                <a:solidFill>
                  <a:srgbClr val="002060"/>
                </a:solidFill>
                <a:latin typeface="Calibri" panose="020F0502020204030204"/>
              </a:rPr>
              <a:t> bạn và mọi người đang tham gia vệ sinh môi trường, </a:t>
            </a:r>
            <a:r>
              <a:rPr lang="vi-VN" sz="2800">
                <a:solidFill>
                  <a:srgbClr val="002060"/>
                </a:solidFill>
                <a:latin typeface="Calibri" panose="020F0502020204030204"/>
              </a:rPr>
              <a:t>trường lớp</a:t>
            </a:r>
            <a:r>
              <a:rPr lang="en-US" sz="2800">
                <a:solidFill>
                  <a:srgbClr val="002060"/>
                </a:solidFill>
                <a:latin typeface="Calibri" panose="020F0502020204030204"/>
              </a:rPr>
              <a:t>.</a:t>
            </a:r>
            <a:endParaRPr kumimoji="0" lang="en-US" sz="2800" b="0" i="0" u="none" strike="noStrike" kern="1200" cap="none" spc="0" normalizeH="0" baseline="0" noProof="0" dirty="0">
              <a:ln>
                <a:noFill/>
              </a:ln>
              <a:solidFill>
                <a:srgbClr val="002060"/>
              </a:solidFill>
              <a:effectLst/>
              <a:uLnTx/>
              <a:uFillTx/>
              <a:latin typeface="Calibri" panose="020F0502020204030204"/>
            </a:endParaRPr>
          </a:p>
        </p:txBody>
      </p:sp>
      <p:sp>
        <p:nvSpPr>
          <p:cNvPr id="9" name="Rectangle: Rounded Corners 4"/>
          <p:cNvSpPr/>
          <p:nvPr/>
        </p:nvSpPr>
        <p:spPr>
          <a:xfrm>
            <a:off x="6629400" y="5051761"/>
            <a:ext cx="373380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a:solidFill>
                  <a:srgbClr val="002060"/>
                </a:solidFill>
                <a:latin typeface="Calibri" panose="020F0502020204030204"/>
              </a:rPr>
              <a:t>M</a:t>
            </a:r>
            <a:r>
              <a:rPr lang="vi-VN" sz="3200" dirty="0">
                <a:solidFill>
                  <a:srgbClr val="002060"/>
                </a:solidFill>
                <a:latin typeface="Calibri" panose="020F0502020204030204"/>
              </a:rPr>
              <a:t>ọi người đang tham gia lễ hội</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401</TotalTime>
  <Words>718</Words>
  <Application>Microsoft Office PowerPoint</Application>
  <PresentationFormat>Custom</PresentationFormat>
  <Paragraphs>89</Paragraphs>
  <Slides>36</Slides>
  <Notes>10</Notes>
  <HiddenSlides>0</HiddenSlides>
  <MMClips>2</MMClips>
  <ScaleCrop>false</ScaleCrop>
  <HeadingPairs>
    <vt:vector size="4" baseType="variant">
      <vt:variant>
        <vt:lpstr>Theme</vt:lpstr>
      </vt:variant>
      <vt:variant>
        <vt:i4>9</vt:i4>
      </vt:variant>
      <vt:variant>
        <vt:lpstr>Slide Titles</vt:lpstr>
      </vt:variant>
      <vt:variant>
        <vt:i4>36</vt:i4>
      </vt:variant>
    </vt:vector>
  </HeadingPairs>
  <TitlesOfParts>
    <vt:vector size="45" baseType="lpstr">
      <vt:lpstr>Chủ đề Office</vt:lpstr>
      <vt:lpstr>1_Chủ đề Office</vt:lpstr>
      <vt:lpstr>1_Office 主题​​</vt:lpstr>
      <vt:lpstr>1_Office Theme</vt:lpstr>
      <vt:lpstr>第一PPT，www.1ppt.com</vt:lpstr>
      <vt:lpstr>7_Office Theme</vt:lpstr>
      <vt:lpstr>6_Office Theme</vt:lpstr>
      <vt:lpstr>Grammar Subject for Pre-K: Adjectives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LE</dc:creator>
  <dc:description>9Slide.vn</dc:description>
  <cp:lastModifiedBy>Windows User</cp:lastModifiedBy>
  <cp:revision>44</cp:revision>
  <dcterms:created xsi:type="dcterms:W3CDTF">2023-11-08T08:22:00Z</dcterms:created>
  <dcterms:modified xsi:type="dcterms:W3CDTF">2025-03-11T07:46:02Z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0EAF01CA3273479D8612F9657F1DB910_12</vt:lpwstr>
  </property>
  <property fmtid="{D5CDD505-2E9C-101B-9397-08002B2CF9AE}" pid="3" name="KSOProductBuildVer">
    <vt:lpwstr>1033-12.2.0.13359</vt:lpwstr>
  </property>
</Properties>
</file>