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5" r:id="rId2"/>
    <p:sldId id="270" r:id="rId3"/>
    <p:sldId id="273" r:id="rId4"/>
    <p:sldId id="271" r:id="rId5"/>
    <p:sldId id="262" r:id="rId6"/>
    <p:sldId id="259" r:id="rId7"/>
    <p:sldId id="261" r:id="rId8"/>
    <p:sldId id="256" r:id="rId9"/>
    <p:sldId id="269" r:id="rId10"/>
    <p:sldId id="268" r:id="rId11"/>
    <p:sldId id="272" r:id="rId12"/>
    <p:sldId id="274" r:id="rId13"/>
    <p:sldId id="266" r:id="rId14"/>
    <p:sldId id="267" r:id="rId15"/>
    <p:sldId id="263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192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24789B-0D70-4B75-83C4-F76B88EB3365}" type="doc">
      <dgm:prSet loTypeId="urn:microsoft.com/office/officeart/2005/8/layout/hChevron3" loCatId="process" qsTypeId="urn:microsoft.com/office/officeart/2005/8/quickstyle/3d2#2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86903220-9FB2-4281-868C-96BB5458F9AD}">
      <dgm:prSet/>
      <dgm:spPr/>
      <dgm:t>
        <a:bodyPr/>
        <a:lstStyle/>
        <a:p>
          <a:r>
            <a:rPr lang="en-US" dirty="0" err="1" smtClean="0"/>
            <a:t>Hãy</a:t>
          </a:r>
          <a:r>
            <a:rPr lang="en-US" dirty="0" smtClean="0"/>
            <a:t> </a:t>
          </a:r>
          <a:r>
            <a:rPr lang="en-US" dirty="0" err="1" smtClean="0"/>
            <a:t>chọn</a:t>
          </a:r>
          <a:r>
            <a:rPr lang="en-US" dirty="0" smtClean="0"/>
            <a:t> </a:t>
          </a:r>
          <a:r>
            <a:rPr lang="en-US" dirty="0" err="1" smtClean="0"/>
            <a:t>đáp</a:t>
          </a:r>
          <a:r>
            <a:rPr lang="en-US" dirty="0" smtClean="0"/>
            <a:t> </a:t>
          </a:r>
          <a:r>
            <a:rPr lang="en-US" dirty="0" err="1" smtClean="0"/>
            <a:t>án</a:t>
          </a:r>
          <a:r>
            <a:rPr lang="en-US" dirty="0" smtClean="0"/>
            <a:t> </a:t>
          </a:r>
          <a:r>
            <a:rPr lang="en-US" dirty="0" err="1" smtClean="0"/>
            <a:t>đúng</a:t>
          </a:r>
          <a:endParaRPr lang="en-US" dirty="0"/>
        </a:p>
      </dgm:t>
    </dgm:pt>
    <dgm:pt modelId="{1C992841-1095-4D84-BD48-DE686A28CFD5}" type="parTrans" cxnId="{B0880DF3-0358-4660-B31B-659DBCF05D41}">
      <dgm:prSet/>
      <dgm:spPr/>
      <dgm:t>
        <a:bodyPr/>
        <a:lstStyle/>
        <a:p>
          <a:endParaRPr lang="en-US"/>
        </a:p>
      </dgm:t>
    </dgm:pt>
    <dgm:pt modelId="{FD441974-C948-4018-A5D9-7BE0C45F1127}" type="sibTrans" cxnId="{B0880DF3-0358-4660-B31B-659DBCF05D41}">
      <dgm:prSet/>
      <dgm:spPr/>
      <dgm:t>
        <a:bodyPr/>
        <a:lstStyle/>
        <a:p>
          <a:endParaRPr lang="en-US"/>
        </a:p>
      </dgm:t>
    </dgm:pt>
    <dgm:pt modelId="{91556357-7353-42CB-A4C3-962322D696C9}" type="pres">
      <dgm:prSet presAssocID="{B324789B-0D70-4B75-83C4-F76B88EB33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C0342A-A923-434B-811C-D6BC43768A7A}" type="pres">
      <dgm:prSet presAssocID="{86903220-9FB2-4281-868C-96BB5458F9AD}" presName="parTxOnly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880DF3-0358-4660-B31B-659DBCF05D41}" srcId="{B324789B-0D70-4B75-83C4-F76B88EB3365}" destId="{86903220-9FB2-4281-868C-96BB5458F9AD}" srcOrd="0" destOrd="0" parTransId="{1C992841-1095-4D84-BD48-DE686A28CFD5}" sibTransId="{FD441974-C948-4018-A5D9-7BE0C45F1127}"/>
    <dgm:cxn modelId="{A0A579C5-5AC9-49B8-917E-3F0AC8D26637}" type="presOf" srcId="{B324789B-0D70-4B75-83C4-F76B88EB3365}" destId="{91556357-7353-42CB-A4C3-962322D696C9}" srcOrd="0" destOrd="0" presId="urn:microsoft.com/office/officeart/2005/8/layout/hChevron3"/>
    <dgm:cxn modelId="{46756EEF-3B4F-4CFC-92C0-C4CD9B563BC7}" type="presOf" srcId="{86903220-9FB2-4281-868C-96BB5458F9AD}" destId="{A7C0342A-A923-434B-811C-D6BC43768A7A}" srcOrd="0" destOrd="0" presId="urn:microsoft.com/office/officeart/2005/8/layout/hChevron3"/>
    <dgm:cxn modelId="{5C39AAF3-C6AB-4F78-89E4-1FAAD673E2AA}" type="presParOf" srcId="{91556357-7353-42CB-A4C3-962322D696C9}" destId="{A7C0342A-A923-434B-811C-D6BC43768A7A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0342A-A923-434B-811C-D6BC43768A7A}">
      <dsp:nvSpPr>
        <dsp:cNvPr id="0" name=""/>
        <dsp:cNvSpPr/>
      </dsp:nvSpPr>
      <dsp:spPr>
        <a:xfrm>
          <a:off x="2723" y="0"/>
          <a:ext cx="5573159" cy="81116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028" tIns="112014" rIns="56007" bIns="112014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/>
            <a:t>Hãy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chọn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đáp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án</a:t>
          </a:r>
          <a:r>
            <a:rPr lang="en-US" sz="4200" kern="1200" dirty="0" smtClean="0"/>
            <a:t> </a:t>
          </a:r>
          <a:r>
            <a:rPr lang="en-US" sz="4200" kern="1200" dirty="0" err="1" smtClean="0"/>
            <a:t>đúng</a:t>
          </a:r>
          <a:endParaRPr lang="en-US" sz="4200" kern="1200" dirty="0"/>
        </a:p>
      </dsp:txBody>
      <dsp:txXfrm>
        <a:off x="2723" y="0"/>
        <a:ext cx="5370369" cy="811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EC974-D655-43B6-AF09-B846EC8E049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DDF86-0E35-46F8-A43A-7CDB2BFC1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8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3F617-671F-4651-A22C-52FEFFF2C7E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71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3F617-671F-4651-A22C-52FEFFF2C7E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39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DDF86-0E35-46F8-A43A-7CDB2BFC17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00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DDF86-0E35-46F8-A43A-7CDB2BFC17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00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DDF86-0E35-46F8-A43A-7CDB2BFC17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0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168C-7996-47CF-A616-37B7E95C6F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5FCE-4682-4BF7-884B-A7D506865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2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168C-7996-47CF-A616-37B7E95C6F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5FCE-4682-4BF7-884B-A7D506865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5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168C-7996-47CF-A616-37B7E95C6F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5FCE-4682-4BF7-884B-A7D506865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86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DB313-A234-445A-9528-60B98551367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33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168C-7996-47CF-A616-37B7E95C6F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5FCE-4682-4BF7-884B-A7D506865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9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168C-7996-47CF-A616-37B7E95C6F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5FCE-4682-4BF7-884B-A7D506865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8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168C-7996-47CF-A616-37B7E95C6F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5FCE-4682-4BF7-884B-A7D506865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0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168C-7996-47CF-A616-37B7E95C6F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5FCE-4682-4BF7-884B-A7D506865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9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168C-7996-47CF-A616-37B7E95C6F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5FCE-4682-4BF7-884B-A7D506865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5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168C-7996-47CF-A616-37B7E95C6F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5FCE-4682-4BF7-884B-A7D506865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7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168C-7996-47CF-A616-37B7E95C6F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5FCE-4682-4BF7-884B-A7D506865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8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168C-7996-47CF-A616-37B7E95C6F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5FCE-4682-4BF7-884B-A7D506865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4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2168C-7996-47CF-A616-37B7E95C6F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75FCE-4682-4BF7-884B-A7D506865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4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video" Target="../media/media3.mp4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diagramData" Target="../diagrams/data1.xml"/><Relationship Id="rId12" Type="http://schemas.openxmlformats.org/officeDocument/2006/relationships/image" Target="../media/image9.GIF"/><Relationship Id="rId2" Type="http://schemas.openxmlformats.org/officeDocument/2006/relationships/audio" Target="../media/media2.WAV"/><Relationship Id="rId16" Type="http://schemas.openxmlformats.org/officeDocument/2006/relationships/image" Target="../media/image2.png"/><Relationship Id="rId1" Type="http://schemas.microsoft.com/office/2007/relationships/media" Target="../media/media2.WAV"/><Relationship Id="rId6" Type="http://schemas.openxmlformats.org/officeDocument/2006/relationships/image" Target="../media/image8.gif"/><Relationship Id="rId11" Type="http://schemas.microsoft.com/office/2007/relationships/diagramDrawing" Target="../diagrams/drawing1.xml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10" Type="http://schemas.openxmlformats.org/officeDocument/2006/relationships/diagramColors" Target="../diagrams/colors1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55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1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7574" y="1135626"/>
            <a:ext cx="97486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	</a:t>
            </a:r>
            <a:r>
              <a:rPr lang="en-US" sz="6600" dirty="0" err="1" smtClean="0"/>
              <a:t>Hãy</a:t>
            </a:r>
            <a:r>
              <a:rPr lang="en-US" sz="6600" dirty="0" smtClean="0"/>
              <a:t> </a:t>
            </a:r>
            <a:r>
              <a:rPr lang="en-US" sz="6600" u="sng" dirty="0" err="1" smtClean="0"/>
              <a:t>vẽ</a:t>
            </a:r>
            <a:r>
              <a:rPr lang="en-US" sz="6600" dirty="0" smtClean="0"/>
              <a:t> </a:t>
            </a:r>
            <a:r>
              <a:rPr lang="en-US" sz="6600" dirty="0" err="1" smtClean="0"/>
              <a:t>rồi</a:t>
            </a:r>
            <a:r>
              <a:rPr lang="en-US" sz="6600" dirty="0" smtClean="0"/>
              <a:t> </a:t>
            </a:r>
            <a:r>
              <a:rPr lang="en-US" sz="6600" u="sng" dirty="0" err="1" smtClean="0"/>
              <a:t>cắt</a:t>
            </a:r>
            <a:r>
              <a:rPr lang="en-US" sz="6600" dirty="0" smtClean="0"/>
              <a:t>, </a:t>
            </a:r>
            <a:r>
              <a:rPr lang="en-US" sz="6600" dirty="0" err="1" smtClean="0"/>
              <a:t>dán</a:t>
            </a:r>
            <a:r>
              <a:rPr lang="en-US" sz="6600" dirty="0" smtClean="0"/>
              <a:t> </a:t>
            </a:r>
            <a:r>
              <a:rPr lang="en-US" sz="6600" dirty="0" err="1" smtClean="0"/>
              <a:t>và</a:t>
            </a:r>
            <a:r>
              <a:rPr lang="en-US" sz="6600" dirty="0" smtClean="0"/>
              <a:t> </a:t>
            </a:r>
            <a:r>
              <a:rPr lang="en-US" sz="6600" u="sng" dirty="0" err="1" smtClean="0"/>
              <a:t>trang</a:t>
            </a:r>
            <a:r>
              <a:rPr lang="en-US" sz="6600" u="sng" dirty="0" smtClean="0"/>
              <a:t> </a:t>
            </a:r>
            <a:r>
              <a:rPr lang="en-US" sz="6600" u="sng" dirty="0" err="1" smtClean="0"/>
              <a:t>trí</a:t>
            </a:r>
            <a:r>
              <a:rPr lang="en-US" sz="6600" u="sng" dirty="0" smtClean="0"/>
              <a:t> </a:t>
            </a:r>
            <a:r>
              <a:rPr lang="en-US" sz="6600" dirty="0" err="1" smtClean="0"/>
              <a:t>các</a:t>
            </a:r>
            <a:r>
              <a:rPr lang="en-US" sz="6600" dirty="0" smtClean="0"/>
              <a:t> </a:t>
            </a:r>
            <a:r>
              <a:rPr lang="en-US" sz="6600" dirty="0" err="1" smtClean="0"/>
              <a:t>hình</a:t>
            </a:r>
            <a:r>
              <a:rPr lang="en-US" sz="6600" dirty="0" smtClean="0"/>
              <a:t> </a:t>
            </a:r>
            <a:r>
              <a:rPr lang="en-US" sz="6600" dirty="0" err="1" smtClean="0"/>
              <a:t>tròn</a:t>
            </a:r>
            <a:r>
              <a:rPr lang="en-US" sz="6600" dirty="0" smtClean="0"/>
              <a:t> </a:t>
            </a:r>
            <a:r>
              <a:rPr lang="en-US" sz="6600" dirty="0" err="1" smtClean="0"/>
              <a:t>hoặc</a:t>
            </a:r>
            <a:r>
              <a:rPr lang="en-US" sz="6600" dirty="0" smtClean="0"/>
              <a:t> </a:t>
            </a:r>
            <a:r>
              <a:rPr lang="en-US" sz="6600" dirty="0" err="1" smtClean="0"/>
              <a:t>đường</a:t>
            </a:r>
            <a:r>
              <a:rPr lang="en-US" sz="6600" dirty="0" smtClean="0"/>
              <a:t> </a:t>
            </a:r>
            <a:r>
              <a:rPr lang="en-US" sz="6600" dirty="0" err="1" smtClean="0"/>
              <a:t>tròn</a:t>
            </a:r>
            <a:r>
              <a:rPr lang="en-US" sz="6600" dirty="0" smtClean="0"/>
              <a:t> </a:t>
            </a:r>
            <a:r>
              <a:rPr lang="en-US" sz="6600" dirty="0" err="1" smtClean="0"/>
              <a:t>thành</a:t>
            </a:r>
            <a:r>
              <a:rPr lang="en-US" sz="6600" dirty="0" smtClean="0"/>
              <a:t> </a:t>
            </a:r>
            <a:r>
              <a:rPr lang="en-US" sz="6600" dirty="0" err="1" smtClean="0"/>
              <a:t>một</a:t>
            </a:r>
            <a:r>
              <a:rPr lang="en-US" sz="6600" dirty="0" smtClean="0"/>
              <a:t> </a:t>
            </a:r>
            <a:r>
              <a:rPr lang="en-US" sz="6600" dirty="0" err="1" smtClean="0"/>
              <a:t>sản</a:t>
            </a:r>
            <a:r>
              <a:rPr lang="en-US" sz="6600" dirty="0" smtClean="0"/>
              <a:t> </a:t>
            </a:r>
            <a:r>
              <a:rPr lang="en-US" sz="6600" dirty="0" err="1" smtClean="0"/>
              <a:t>phẩm</a:t>
            </a:r>
            <a:r>
              <a:rPr lang="en-US" sz="6600" dirty="0" smtClean="0"/>
              <a:t> </a:t>
            </a:r>
            <a:r>
              <a:rPr lang="en-US" sz="6600" dirty="0" err="1" smtClean="0"/>
              <a:t>hữu</a:t>
            </a:r>
            <a:r>
              <a:rPr lang="en-US" sz="6600" dirty="0" smtClean="0"/>
              <a:t> </a:t>
            </a:r>
            <a:r>
              <a:rPr lang="en-US" sz="6600" dirty="0" err="1" smtClean="0"/>
              <a:t>ích</a:t>
            </a:r>
            <a:r>
              <a:rPr lang="en-US" sz="6600" dirty="0" smtClean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858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7574" y="1135626"/>
            <a:ext cx="9748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T</a:t>
            </a:r>
            <a:r>
              <a:rPr lang="vi-VN" sz="4800" dirty="0">
                <a:solidFill>
                  <a:srgbClr val="FF0000"/>
                </a:solidFill>
              </a:rPr>
              <a:t>hảo luận và Trình bày 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vi-VN" sz="4800" dirty="0">
                <a:solidFill>
                  <a:srgbClr val="FF0000"/>
                </a:solidFill>
              </a:rPr>
              <a:t>phương án thiết kế </a:t>
            </a:r>
            <a:r>
              <a:rPr lang="vi-VN" sz="4800" dirty="0" smtClean="0">
                <a:solidFill>
                  <a:srgbClr val="FF0000"/>
                </a:solidFill>
              </a:rPr>
              <a:t>( TG : 3 phút ) </a:t>
            </a:r>
            <a:endParaRPr lang="en-US" sz="4800" dirty="0">
              <a:solidFill>
                <a:srgbClr val="FF0000"/>
              </a:solidFill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569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7574" y="1135626"/>
            <a:ext cx="9748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   </a:t>
            </a:r>
            <a:r>
              <a:rPr lang="en-US" sz="4800" dirty="0" err="1" smtClean="0">
                <a:solidFill>
                  <a:srgbClr val="FF0000"/>
                </a:solidFill>
              </a:rPr>
              <a:t>Chọn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nguyên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liệu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làm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sản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phẩm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265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916" y="191731"/>
            <a:ext cx="114250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T</a:t>
            </a:r>
            <a:r>
              <a:rPr lang="en-US" sz="4800" dirty="0" err="1" smtClean="0">
                <a:solidFill>
                  <a:srgbClr val="FF0000"/>
                </a:solidFill>
              </a:rPr>
              <a:t>iêu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chí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của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sản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phẩm</a:t>
            </a:r>
            <a:r>
              <a:rPr lang="en-US" sz="4800" dirty="0" smtClean="0">
                <a:solidFill>
                  <a:srgbClr val="FF0000"/>
                </a:solidFill>
              </a:rPr>
              <a:t>:</a:t>
            </a:r>
          </a:p>
          <a:p>
            <a:endParaRPr lang="en-US" sz="4800" dirty="0" smtClean="0"/>
          </a:p>
          <a:p>
            <a:pPr marL="342900" indent="-342900">
              <a:buAutoNum type="arabicPeriod"/>
            </a:pP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</a:rPr>
              <a:t>Sản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</a:rPr>
              <a:t>phẩm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</a:rPr>
              <a:t>sử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</a:rPr>
              <a:t>dụng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</a:rPr>
              <a:t>tròn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</a:rPr>
              <a:t>hoặc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</a:rPr>
              <a:t>đường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</a:rPr>
              <a:t>tròn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Sản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phẩm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phải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có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tính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thẩm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mĩ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và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hữu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ích</a:t>
            </a:r>
            <a:r>
              <a:rPr lang="en-US" sz="4800" dirty="0" smtClean="0">
                <a:solidFill>
                  <a:srgbClr val="002060"/>
                </a:solidFill>
              </a:rPr>
              <a:t>.</a:t>
            </a:r>
          </a:p>
          <a:p>
            <a:endParaRPr lang="en-US" sz="4800" dirty="0" smtClean="0"/>
          </a:p>
          <a:p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</a:rPr>
              <a:t>Thuyết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</a:rPr>
              <a:t>trình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</a:rPr>
              <a:t>sản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</a:rPr>
              <a:t>phẩm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</a:rPr>
              <a:t>rõ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</a:rPr>
              <a:t>ràng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</a:rPr>
              <a:t>dễ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</a:rPr>
              <a:t>hiểu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0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4451" y="781354"/>
            <a:ext cx="913262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u="sng" dirty="0">
                <a:solidFill>
                  <a:srgbClr val="FF0000"/>
                </a:solidFill>
              </a:rPr>
              <a:t>Hoạt động 4</a:t>
            </a:r>
            <a:r>
              <a:rPr lang="vi-VN" sz="3600" dirty="0">
                <a:solidFill>
                  <a:srgbClr val="FF0000"/>
                </a:solidFill>
              </a:rPr>
              <a:t>: </a:t>
            </a:r>
            <a:endParaRPr lang="en-US" sz="3600" dirty="0" smtClean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vi-VN" sz="3600" dirty="0" smtClean="0">
                <a:solidFill>
                  <a:srgbClr val="FF0000"/>
                </a:solidFill>
              </a:rPr>
              <a:t>Chế </a:t>
            </a:r>
            <a:r>
              <a:rPr lang="vi-VN" sz="3600" dirty="0">
                <a:solidFill>
                  <a:srgbClr val="FF0000"/>
                </a:solidFill>
              </a:rPr>
              <a:t>tạo sản phẩm theo phương án thiết kế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4786" y="2535680"/>
            <a:ext cx="9655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</a:rPr>
              <a:t>Hoạt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động</a:t>
            </a:r>
            <a:r>
              <a:rPr lang="en-US" sz="3600" u="sng" dirty="0">
                <a:solidFill>
                  <a:srgbClr val="FF0000"/>
                </a:solidFill>
              </a:rPr>
              <a:t> 5: </a:t>
            </a:r>
            <a:r>
              <a:rPr lang="en-US" sz="3600" dirty="0" err="1">
                <a:solidFill>
                  <a:srgbClr val="FF0000"/>
                </a:solidFill>
              </a:rPr>
              <a:t>Trình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thảo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luận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về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sản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phẩm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chế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tạo</a:t>
            </a:r>
            <a:r>
              <a:rPr lang="en-US" sz="3600" dirty="0">
                <a:solidFill>
                  <a:srgbClr val="FF0000"/>
                </a:solidFill>
              </a:rPr>
              <a:t>; </a:t>
            </a:r>
            <a:r>
              <a:rPr lang="en-US" sz="3600" dirty="0" err="1">
                <a:solidFill>
                  <a:srgbClr val="FF0000"/>
                </a:solidFill>
              </a:rPr>
              <a:t>điều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chỉnh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hoàn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thiện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thiết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kế</a:t>
            </a:r>
            <a:r>
              <a:rPr lang="en-US" sz="3600" dirty="0">
                <a:solidFill>
                  <a:srgbClr val="FF0000"/>
                </a:solidFill>
              </a:rPr>
              <a:t> ban </a:t>
            </a:r>
            <a:r>
              <a:rPr lang="en-US" sz="3600" dirty="0" err="1">
                <a:solidFill>
                  <a:srgbClr val="FF0000"/>
                </a:solidFill>
              </a:rPr>
              <a:t>đầu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12644" y="4160639"/>
            <a:ext cx="712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B</a:t>
            </a:r>
            <a:r>
              <a:rPr lang="vi-VN" sz="2800" dirty="0" smtClean="0"/>
              <a:t>ình </a:t>
            </a:r>
            <a:r>
              <a:rPr lang="vi-VN" sz="2800" dirty="0"/>
              <a:t>chọn nhóm có SP được yêu thích nhất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91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0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                 </a:t>
            </a:r>
            <a:r>
              <a:rPr lang="en-US" sz="3600" dirty="0" err="1" smtClean="0"/>
              <a:t>Thứ</a:t>
            </a:r>
            <a:r>
              <a:rPr lang="en-US" sz="3600" dirty="0" smtClean="0"/>
              <a:t> </a:t>
            </a:r>
            <a:r>
              <a:rPr lang="en-US" sz="3600" dirty="0" err="1" smtClean="0"/>
              <a:t>năm</a:t>
            </a:r>
            <a:r>
              <a:rPr lang="en-US" sz="3600" dirty="0" smtClean="0"/>
              <a:t> </a:t>
            </a:r>
            <a:r>
              <a:rPr lang="en-US" sz="3600" dirty="0" err="1" smtClean="0"/>
              <a:t>ngày</a:t>
            </a:r>
            <a:r>
              <a:rPr lang="en-US" sz="3600" dirty="0" smtClean="0"/>
              <a:t> 23 </a:t>
            </a:r>
            <a:r>
              <a:rPr lang="en-US" sz="3600" dirty="0" err="1" smtClean="0"/>
              <a:t>tháng</a:t>
            </a:r>
            <a:r>
              <a:rPr lang="en-US" sz="3600" dirty="0" smtClean="0"/>
              <a:t> 01 </a:t>
            </a:r>
            <a:r>
              <a:rPr lang="en-US" sz="3600" dirty="0" err="1" smtClean="0"/>
              <a:t>năm</a:t>
            </a:r>
            <a:r>
              <a:rPr lang="en-US" sz="3600" dirty="0" smtClean="0"/>
              <a:t> 2025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                       </a:t>
            </a:r>
            <a:r>
              <a:rPr lang="en-US" dirty="0" err="1" smtClean="0"/>
              <a:t>Toán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          </a:t>
            </a:r>
            <a:r>
              <a:rPr lang="en-US" sz="3600" dirty="0" smtClean="0">
                <a:solidFill>
                  <a:srgbClr val="FF0000"/>
                </a:solidFill>
              </a:rPr>
              <a:t>SẢN PHẨM HỮU ÍCH </a:t>
            </a:r>
          </a:p>
        </p:txBody>
      </p:sp>
    </p:spTree>
    <p:extLst>
      <p:ext uri="{BB962C8B-B14F-4D97-AF65-F5344CB8AC3E}">
        <p14:creationId xmlns:p14="http://schemas.microsoft.com/office/powerpoint/2010/main" val="34647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                    MỤC TIÊU TIẾT HỌC 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kĩ</a:t>
            </a:r>
            <a:r>
              <a:rPr lang="en-US" sz="3600" dirty="0" smtClean="0"/>
              <a:t> </a:t>
            </a:r>
            <a:r>
              <a:rPr lang="en-US" sz="3600" dirty="0" err="1" smtClean="0"/>
              <a:t>năng</a:t>
            </a:r>
            <a:r>
              <a:rPr lang="en-US" sz="3600" dirty="0" smtClean="0"/>
              <a:t> </a:t>
            </a:r>
            <a:r>
              <a:rPr lang="en-US" sz="3600" dirty="0" err="1" smtClean="0"/>
              <a:t>sử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r>
              <a:rPr lang="en-US" sz="3600" dirty="0" smtClean="0"/>
              <a:t> com-pa </a:t>
            </a:r>
            <a:r>
              <a:rPr lang="en-US" sz="3600" dirty="0" err="1" smtClean="0"/>
              <a:t>để</a:t>
            </a:r>
            <a:r>
              <a:rPr lang="en-US" sz="3600" dirty="0" smtClean="0"/>
              <a:t> </a:t>
            </a:r>
            <a:r>
              <a:rPr lang="en-US" sz="3600" dirty="0" err="1" smtClean="0"/>
              <a:t>vẽ</a:t>
            </a:r>
            <a:r>
              <a:rPr lang="en-US" sz="3600" dirty="0" smtClean="0"/>
              <a:t> </a:t>
            </a:r>
            <a:r>
              <a:rPr lang="en-US" sz="3600" dirty="0" err="1" smtClean="0"/>
              <a:t>đường</a:t>
            </a:r>
            <a:r>
              <a:rPr lang="en-US" sz="3600" dirty="0" smtClean="0"/>
              <a:t> </a:t>
            </a:r>
            <a:r>
              <a:rPr lang="en-US" sz="3600" dirty="0" err="1" smtClean="0"/>
              <a:t>tròn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cắt</a:t>
            </a:r>
            <a:r>
              <a:rPr lang="en-US" sz="3600" dirty="0" smtClean="0"/>
              <a:t> </a:t>
            </a:r>
            <a:r>
              <a:rPr lang="en-US" sz="3600" dirty="0" err="1" smtClean="0"/>
              <a:t>dán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r>
              <a:rPr lang="en-US" sz="3600" dirty="0" smtClean="0"/>
              <a:t> </a:t>
            </a:r>
            <a:r>
              <a:rPr lang="en-US" sz="3600" dirty="0" err="1" smtClean="0"/>
              <a:t>tròn</a:t>
            </a:r>
            <a:r>
              <a:rPr lang="en-US" sz="3600" dirty="0" smtClean="0"/>
              <a:t> </a:t>
            </a:r>
            <a:r>
              <a:rPr lang="en-US" sz="3600" dirty="0" err="1" smtClean="0"/>
              <a:t>trang</a:t>
            </a:r>
            <a:r>
              <a:rPr lang="en-US" sz="3600" dirty="0" smtClean="0"/>
              <a:t> </a:t>
            </a:r>
            <a:r>
              <a:rPr lang="en-US" sz="3600" dirty="0" err="1" smtClean="0"/>
              <a:t>trí</a:t>
            </a:r>
            <a:r>
              <a:rPr lang="en-US" sz="3600" dirty="0" smtClean="0"/>
              <a:t> </a:t>
            </a:r>
            <a:r>
              <a:rPr lang="en-US" sz="3600" dirty="0" err="1" smtClean="0"/>
              <a:t>tạo</a:t>
            </a:r>
            <a:r>
              <a:rPr lang="en-US" sz="3600" dirty="0" smtClean="0"/>
              <a:t> </a:t>
            </a:r>
            <a:r>
              <a:rPr lang="en-US" sz="3600" dirty="0" err="1" smtClean="0"/>
              <a:t>ra</a:t>
            </a:r>
            <a:r>
              <a:rPr lang="en-US" sz="3600" dirty="0" smtClean="0"/>
              <a:t>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sản</a:t>
            </a:r>
            <a:r>
              <a:rPr lang="en-US" sz="3600" dirty="0" smtClean="0"/>
              <a:t> </a:t>
            </a:r>
            <a:r>
              <a:rPr lang="en-US" sz="3600" dirty="0" err="1" smtClean="0"/>
              <a:t>phẩm</a:t>
            </a:r>
            <a:r>
              <a:rPr lang="en-US" sz="3600" dirty="0" smtClean="0"/>
              <a:t> </a:t>
            </a:r>
            <a:r>
              <a:rPr lang="en-US" sz="3600" dirty="0" err="1" smtClean="0"/>
              <a:t>hữu</a:t>
            </a:r>
            <a:r>
              <a:rPr lang="en-US" sz="3600" dirty="0" smtClean="0"/>
              <a:t> </a:t>
            </a:r>
            <a:r>
              <a:rPr lang="en-US" sz="3600" dirty="0" err="1" smtClean="0"/>
              <a:t>ích</a:t>
            </a:r>
            <a:r>
              <a:rPr lang="en-US" sz="3600" dirty="0" smtClean="0"/>
              <a:t> .</a:t>
            </a:r>
          </a:p>
          <a:p>
            <a:r>
              <a:rPr lang="en-US" sz="3600" dirty="0"/>
              <a:t> </a:t>
            </a:r>
            <a:r>
              <a:rPr lang="en-US" sz="3600" dirty="0" err="1" smtClean="0"/>
              <a:t>Khám</a:t>
            </a:r>
            <a:r>
              <a:rPr lang="en-US" sz="3600" dirty="0" smtClean="0"/>
              <a:t> </a:t>
            </a:r>
            <a:r>
              <a:rPr lang="en-US" sz="3600" dirty="0" err="1" smtClean="0"/>
              <a:t>phá</a:t>
            </a:r>
            <a:r>
              <a:rPr lang="en-US" sz="3600" dirty="0" smtClean="0"/>
              <a:t>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điều</a:t>
            </a:r>
            <a:r>
              <a:rPr lang="en-US" sz="3600" dirty="0" smtClean="0"/>
              <a:t> </a:t>
            </a:r>
            <a:r>
              <a:rPr lang="en-US" sz="3600" dirty="0" err="1" smtClean="0"/>
              <a:t>lí</a:t>
            </a:r>
            <a:r>
              <a:rPr lang="en-US" sz="3600" dirty="0" smtClean="0"/>
              <a:t> </a:t>
            </a:r>
            <a:r>
              <a:rPr lang="en-US" sz="3600" dirty="0" err="1" smtClean="0"/>
              <a:t>thú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thể</a:t>
            </a:r>
            <a:r>
              <a:rPr lang="en-US" sz="3600" dirty="0" smtClean="0"/>
              <a:t> </a:t>
            </a:r>
            <a:r>
              <a:rPr lang="en-US" sz="3600" dirty="0" err="1" smtClean="0"/>
              <a:t>bạn</a:t>
            </a:r>
            <a:r>
              <a:rPr lang="en-US" sz="3600" dirty="0" smtClean="0"/>
              <a:t> </a:t>
            </a:r>
            <a:r>
              <a:rPr lang="en-US" sz="3600" dirty="0" err="1" smtClean="0"/>
              <a:t>chưa</a:t>
            </a:r>
            <a:r>
              <a:rPr lang="en-US" sz="3600" dirty="0" smtClean="0"/>
              <a:t> </a:t>
            </a:r>
            <a:r>
              <a:rPr lang="en-US" sz="3600" dirty="0" err="1" smtClean="0"/>
              <a:t>biết</a:t>
            </a:r>
            <a:r>
              <a:rPr lang="en-US" sz="3600" dirty="0" smtClean="0"/>
              <a:t> </a:t>
            </a:r>
            <a:r>
              <a:rPr lang="en-US" sz="3600" dirty="0" err="1" smtClean="0"/>
              <a:t>về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r>
              <a:rPr lang="en-US" sz="3600" dirty="0" smtClean="0"/>
              <a:t> </a:t>
            </a:r>
            <a:r>
              <a:rPr lang="en-US" sz="3600" dirty="0" err="1" smtClean="0"/>
              <a:t>tròn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đường</a:t>
            </a:r>
            <a:r>
              <a:rPr lang="en-US" sz="3600" dirty="0" smtClean="0"/>
              <a:t> </a:t>
            </a:r>
            <a:r>
              <a:rPr lang="en-US" sz="3600" dirty="0" err="1" smtClean="0"/>
              <a:t>tròn</a:t>
            </a:r>
            <a:r>
              <a:rPr lang="en-US" sz="3600" dirty="0" smtClean="0"/>
              <a:t> 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279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Hoạt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 2: </a:t>
            </a:r>
            <a:r>
              <a:rPr lang="en-US" dirty="0" err="1" smtClean="0">
                <a:solidFill>
                  <a:srgbClr val="FF0000"/>
                </a:solidFill>
              </a:rPr>
              <a:t>Ôn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kiến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thức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nền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267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1625648" y="172006"/>
            <a:ext cx="9730610" cy="801388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280CC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148" name="AutoShape 4"/>
          <p:cNvSpPr>
            <a:spLocks noChangeArrowheads="1"/>
          </p:cNvSpPr>
          <p:nvPr/>
        </p:nvSpPr>
        <p:spPr bwMode="auto">
          <a:xfrm>
            <a:off x="6752860" y="3975039"/>
            <a:ext cx="2359742" cy="74971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>
            <a:solidFill>
              <a:srgbClr val="CC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 dirty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b="1" dirty="0">
              <a:solidFill>
                <a:srgbClr val="280CC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149" name="AutoShape 5"/>
          <p:cNvSpPr>
            <a:spLocks noChangeArrowheads="1"/>
          </p:cNvSpPr>
          <p:nvPr/>
        </p:nvSpPr>
        <p:spPr bwMode="auto">
          <a:xfrm>
            <a:off x="9692436" y="4889518"/>
            <a:ext cx="2357284" cy="67308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>
            <a:solidFill>
              <a:srgbClr val="CC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 dirty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thớt</a:t>
            </a:r>
            <a:endParaRPr lang="en-US" sz="2400" b="1" dirty="0">
              <a:solidFill>
                <a:srgbClr val="280CC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28147" y="3791885"/>
            <a:ext cx="2310540" cy="81172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>
            <a:solidFill>
              <a:srgbClr val="CC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thun</a:t>
            </a:r>
            <a:endParaRPr lang="en-US" sz="2400" b="1" dirty="0">
              <a:solidFill>
                <a:srgbClr val="280CC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3825465" y="4724749"/>
            <a:ext cx="2197510" cy="760791"/>
          </a:xfrm>
          <a:prstGeom prst="roundRect">
            <a:avLst>
              <a:gd name="adj" fmla="val 0"/>
            </a:avLst>
          </a:prstGeom>
          <a:solidFill>
            <a:srgbClr val="FFFF99"/>
          </a:solidFill>
          <a:ln w="38100">
            <a:solidFill>
              <a:srgbClr val="CC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 dirty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piza</a:t>
            </a:r>
            <a:endParaRPr lang="en-US" sz="2400" b="1" dirty="0">
              <a:solidFill>
                <a:srgbClr val="280CC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0164" name="Picture 2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236242" y="5410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273098" y="545069"/>
            <a:ext cx="1352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latin typeface="Times New Roman" pitchFamily="18" charset="0"/>
                <a:cs typeface="Arial" charset="0"/>
              </a:rPr>
              <a:t>Câu</a:t>
            </a:r>
            <a:r>
              <a:rPr lang="en-US" sz="3200" b="1" u="sng" dirty="0">
                <a:latin typeface="Times New Roman" pitchFamily="18" charset="0"/>
                <a:cs typeface="Arial" charset="0"/>
              </a:rPr>
              <a:t>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6202" y="2010190"/>
            <a:ext cx="2595798" cy="2714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303" y="1497570"/>
            <a:ext cx="2708227" cy="2294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9814" y="1379804"/>
            <a:ext cx="2706279" cy="2529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1825" y="1966465"/>
            <a:ext cx="2754889" cy="2603064"/>
          </a:xfrm>
          <a:prstGeom prst="rect">
            <a:avLst/>
          </a:prstGeom>
        </p:spPr>
      </p:pic>
      <p:pic>
        <p:nvPicPr>
          <p:cNvPr id="7" name="1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15600" y="6297561"/>
            <a:ext cx="29677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0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00"/>
                            </p:stCondLst>
                            <p:childTnLst>
                              <p:par>
                                <p:cTn id="2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0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4" fill="hold"/>
                                        <p:tgtEl>
                                          <p:spTgt spid="390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016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90146" grpId="0" animBg="1"/>
      <p:bldP spid="390148" grpId="0" animBg="1"/>
      <p:bldP spid="390149" grpId="0" animBg="1"/>
      <p:bldP spid="390150" grpId="0" animBg="1"/>
      <p:bldP spid="390150" grpId="1" animBg="1"/>
      <p:bldP spid="3901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31747" name="Group 14"/>
          <p:cNvGrpSpPr/>
          <p:nvPr/>
        </p:nvGrpSpPr>
        <p:grpSpPr bwMode="auto">
          <a:xfrm>
            <a:off x="1524000" y="0"/>
            <a:ext cx="9158288" cy="6896100"/>
            <a:chOff x="0" y="-10"/>
            <a:chExt cx="5769" cy="4344"/>
          </a:xfrm>
        </p:grpSpPr>
        <p:pic>
          <p:nvPicPr>
            <p:cNvPr id="31779" name="Picture 15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" y="4276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0" name="Picture 16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" y="-10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1" name="Picture 17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6200000" flipH="1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2" name="Picture 18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6200000" flipH="1">
              <a:off x="3584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70"/>
          <p:cNvSpPr>
            <a:spLocks noChangeArrowheads="1" noChangeShapeType="1" noTextEdit="1"/>
          </p:cNvSpPr>
          <p:nvPr/>
        </p:nvSpPr>
        <p:spPr bwMode="auto">
          <a:xfrm>
            <a:off x="8951196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</a:t>
            </a:r>
          </a:p>
        </p:txBody>
      </p:sp>
      <p:sp>
        <p:nvSpPr>
          <p:cNvPr id="9" name="WordArt 72"/>
          <p:cNvSpPr>
            <a:spLocks noChangeArrowheads="1" noChangeShapeType="1" noTextEdit="1"/>
          </p:cNvSpPr>
          <p:nvPr/>
        </p:nvSpPr>
        <p:spPr bwMode="auto">
          <a:xfrm>
            <a:off x="8951196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</a:p>
        </p:txBody>
      </p:sp>
      <p:sp>
        <p:nvSpPr>
          <p:cNvPr id="10" name="WordArt 71"/>
          <p:cNvSpPr>
            <a:spLocks noChangeArrowheads="1" noChangeShapeType="1" noTextEdit="1"/>
          </p:cNvSpPr>
          <p:nvPr/>
        </p:nvSpPr>
        <p:spPr bwMode="auto">
          <a:xfrm>
            <a:off x="8955958" y="31268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2</a:t>
            </a:r>
          </a:p>
        </p:txBody>
      </p:sp>
      <p:sp>
        <p:nvSpPr>
          <p:cNvPr id="11" name="WordArt 73"/>
          <p:cNvSpPr>
            <a:spLocks noChangeArrowheads="1" noChangeShapeType="1" noTextEdit="1"/>
          </p:cNvSpPr>
          <p:nvPr/>
        </p:nvSpPr>
        <p:spPr bwMode="auto">
          <a:xfrm>
            <a:off x="8998821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4</a:t>
            </a:r>
          </a:p>
        </p:txBody>
      </p:sp>
      <p:sp>
        <p:nvSpPr>
          <p:cNvPr id="12" name="WordArt 74"/>
          <p:cNvSpPr>
            <a:spLocks noChangeArrowheads="1" noChangeShapeType="1" noTextEdit="1"/>
          </p:cNvSpPr>
          <p:nvPr/>
        </p:nvSpPr>
        <p:spPr bwMode="auto">
          <a:xfrm>
            <a:off x="8965483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5</a:t>
            </a:r>
          </a:p>
        </p:txBody>
      </p:sp>
      <p:graphicFrame>
        <p:nvGraphicFramePr>
          <p:cNvPr id="13" name="Content Placeholder 3"/>
          <p:cNvGraphicFramePr/>
          <p:nvPr>
            <p:extLst>
              <p:ext uri="{D42A27DB-BD31-4B8C-83A1-F6EECF244321}">
                <p14:modId xmlns:p14="http://schemas.microsoft.com/office/powerpoint/2010/main" val="638865743"/>
              </p:ext>
            </p:extLst>
          </p:nvPr>
        </p:nvGraphicFramePr>
        <p:xfrm>
          <a:off x="3174869" y="191731"/>
          <a:ext cx="5578607" cy="81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itle 2"/>
          <p:cNvSpPr txBox="1"/>
          <p:nvPr/>
        </p:nvSpPr>
        <p:spPr bwMode="auto">
          <a:xfrm>
            <a:off x="1538288" y="1208305"/>
            <a:ext cx="9144000" cy="1152471"/>
          </a:xfrm>
          <a:prstGeom prst="rect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ctr">
              <a:defRPr sz="2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u="sng" dirty="0" err="1"/>
              <a:t>Câu</a:t>
            </a:r>
            <a:r>
              <a:rPr lang="en-US" sz="3600" i="1" u="sng" dirty="0"/>
              <a:t> </a:t>
            </a:r>
            <a:r>
              <a:rPr lang="en-US" sz="3600" i="1" u="sng" dirty="0" smtClean="0"/>
              <a:t>2</a:t>
            </a:r>
            <a:r>
              <a:rPr lang="en-US" sz="3600" i="1" dirty="0" smtClean="0"/>
              <a:t>: </a:t>
            </a:r>
            <a:r>
              <a:rPr lang="en-US" sz="3600" dirty="0" err="1" smtClean="0"/>
              <a:t>Hình</a:t>
            </a:r>
            <a:r>
              <a:rPr lang="en-US" sz="3600" dirty="0" smtClean="0"/>
              <a:t> </a:t>
            </a:r>
            <a:r>
              <a:rPr lang="en-US" sz="3600" dirty="0" err="1" smtClean="0"/>
              <a:t>tròn</a:t>
            </a:r>
            <a:r>
              <a:rPr lang="en-US" sz="3600" dirty="0" smtClean="0"/>
              <a:t> </a:t>
            </a:r>
            <a:r>
              <a:rPr lang="en-US" sz="3600" dirty="0" err="1" smtClean="0"/>
              <a:t>gồm</a:t>
            </a:r>
            <a:r>
              <a:rPr lang="en-US" sz="3600" dirty="0" smtClean="0"/>
              <a:t>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yếu</a:t>
            </a:r>
            <a:r>
              <a:rPr lang="en-US" sz="3600" dirty="0" smtClean="0"/>
              <a:t> </a:t>
            </a:r>
            <a:r>
              <a:rPr lang="en-US" sz="3600" dirty="0" err="1" smtClean="0"/>
              <a:t>tố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:</a:t>
            </a:r>
            <a:endParaRPr lang="en-US" sz="3600" dirty="0"/>
          </a:p>
        </p:txBody>
      </p:sp>
      <p:pic>
        <p:nvPicPr>
          <p:cNvPr id="15" name="Picture 14" descr="E:\THANH TRUNG\BT CNTT\ThuVienHinh_Mini\Hinhdong_alphabets+ Number+Ball\Alphabet\d_md_wht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00411" y="5465440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:\THANH TRUNG\BT CNTT\ThuVienHinh_Mini\Hinhdong_alphabets+ Number+Ball\Alphabet\a_md_wht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11364" y="2762250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E:\THANH TRUNG\BT CNTT\ThuVienHinh_Mini\Hinhdong_alphabets+ Number+Ball\Alphabet\b_md_wht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95489" y="3679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E:\THANH TRUNG\BT CNTT\ThuVienHinh_Mini\Hinhdong_alphabets+ Number+Ball\Alphabet\c_md_wht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029471" y="4633071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25102" y="2769782"/>
            <a:ext cx="4756354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15149" y="3765332"/>
            <a:ext cx="4666307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8152" y="4624746"/>
            <a:ext cx="47244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36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57057" y="5485309"/>
            <a:ext cx="47244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2002" y="4659466"/>
            <a:ext cx="2590800" cy="90886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68"/>
          <p:cNvGrpSpPr/>
          <p:nvPr/>
        </p:nvGrpSpPr>
        <p:grpSpPr bwMode="auto">
          <a:xfrm>
            <a:off x="8367713" y="2632075"/>
            <a:ext cx="1752600" cy="1752600"/>
            <a:chOff x="4320" y="2928"/>
            <a:chExt cx="1104" cy="1104"/>
          </a:xfrm>
        </p:grpSpPr>
        <p:sp>
          <p:nvSpPr>
            <p:cNvPr id="31777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7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Hết</a:t>
              </a:r>
              <a:r>
                <a:rPr lang="en-US" sz="36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giờ</a:t>
              </a:r>
              <a:endParaRPr lang="en-US" sz="3600" u="sng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9904412" y="418481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18776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74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1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90551" y="1772638"/>
            <a:ext cx="111379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3.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kính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gấp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mấy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lần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bán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kính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301751" y="2874270"/>
            <a:ext cx="568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latin typeface="Times New Roman" panose="02020603050405020304" pitchFamily="18" charset="0"/>
              </a:rPr>
              <a:t>A.    </a:t>
            </a:r>
            <a:r>
              <a:rPr lang="en-US" sz="4000" b="1" dirty="0" smtClean="0">
                <a:latin typeface="Times New Roman" panose="02020603050405020304" pitchFamily="18" charset="0"/>
              </a:rPr>
              <a:t>  1,5 </a:t>
            </a:r>
            <a:r>
              <a:rPr lang="en-US" sz="4000" b="1" dirty="0" err="1" smtClean="0">
                <a:latin typeface="Times New Roman" panose="02020603050405020304" pitchFamily="18" charset="0"/>
              </a:rPr>
              <a:t>lần</a:t>
            </a:r>
            <a:endParaRPr 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53256" y="3851872"/>
            <a:ext cx="6908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latin typeface="Times New Roman" panose="02020603050405020304" pitchFamily="18" charset="0"/>
              </a:rPr>
              <a:t>B. </a:t>
            </a:r>
            <a:r>
              <a:rPr lang="en-US" sz="4400" b="1" dirty="0" smtClean="0">
                <a:latin typeface="Times New Roman" panose="02020603050405020304" pitchFamily="18" charset="0"/>
              </a:rPr>
              <a:t>       2 </a:t>
            </a:r>
            <a:r>
              <a:rPr lang="en-US" sz="4400" b="1" dirty="0" err="1" smtClean="0">
                <a:latin typeface="Times New Roman" panose="02020603050405020304" pitchFamily="18" charset="0"/>
              </a:rPr>
              <a:t>lần</a:t>
            </a:r>
            <a:endParaRPr lang="en-US" sz="4400" b="1" dirty="0">
              <a:latin typeface="Times New Roman" panose="02020603050405020304" pitchFamily="18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4787900"/>
            <a:ext cx="6502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>
                <a:latin typeface=".VnTime" panose="020B7200000000000000" pitchFamily="34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</a:rPr>
              <a:t>C. </a:t>
            </a:r>
            <a:r>
              <a:rPr lang="en-US" sz="4400" b="1" dirty="0" smtClean="0">
                <a:latin typeface="Times New Roman" panose="02020603050405020304" pitchFamily="18" charset="0"/>
              </a:rPr>
              <a:t>      3 </a:t>
            </a:r>
            <a:r>
              <a:rPr lang="en-US" sz="4400" b="1" dirty="0" err="1" smtClean="0">
                <a:latin typeface="Times New Roman" panose="02020603050405020304" pitchFamily="18" charset="0"/>
              </a:rPr>
              <a:t>lần</a:t>
            </a:r>
            <a:endParaRPr lang="en-US" sz="4400" b="1" dirty="0">
              <a:latin typeface=".VnTime" panose="020B7200000000000000" pitchFamily="34" charset="0"/>
            </a:endParaRP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3575051" y="590658"/>
            <a:ext cx="5168900" cy="571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8000" kern="10" dirty="0" err="1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8000" kern="10" dirty="0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kern="10" dirty="0" err="1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8000" kern="10" dirty="0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kern="10" dirty="0" err="1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000" kern="10" dirty="0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kern="10" dirty="0" err="1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000" kern="10" dirty="0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kern="10" dirty="0" err="1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8000" kern="10" dirty="0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8000" kern="10" dirty="0">
              <a:ln w="9525">
                <a:solidFill>
                  <a:srgbClr val="FFCC00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6807200" y="2542079"/>
            <a:ext cx="5384800" cy="4011121"/>
          </a:xfrm>
          <a:prstGeom prst="irregularSeal2">
            <a:avLst/>
          </a:prstGeom>
          <a:solidFill>
            <a:srgbClr val="99FF99"/>
          </a:solidFill>
          <a:ln w="57150">
            <a:solidFill>
              <a:srgbClr val="FF0066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692151" y="3768219"/>
            <a:ext cx="1219200" cy="9144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255734" y="5618271"/>
            <a:ext cx="6908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latin typeface="Times New Roman" panose="02020603050405020304" pitchFamily="18" charset="0"/>
              </a:rPr>
              <a:t>D. </a:t>
            </a:r>
            <a:r>
              <a:rPr lang="en-US" sz="4400" b="1" dirty="0" smtClean="0">
                <a:latin typeface="Times New Roman" panose="02020603050405020304" pitchFamily="18" charset="0"/>
              </a:rPr>
              <a:t>       4 </a:t>
            </a:r>
            <a:r>
              <a:rPr lang="en-US" sz="4400" b="1" dirty="0" err="1" smtClean="0">
                <a:latin typeface="Times New Roman" panose="02020603050405020304" pitchFamily="18" charset="0"/>
              </a:rPr>
              <a:t>lần</a:t>
            </a:r>
            <a:endParaRPr lang="en-US" sz="4400" b="1" dirty="0">
              <a:latin typeface="Times New Roman" panose="02020603050405020304" pitchFamily="18" charset="0"/>
            </a:endParaRPr>
          </a:p>
        </p:txBody>
      </p:sp>
      <p:pic>
        <p:nvPicPr>
          <p:cNvPr id="6" name="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" y="0"/>
            <a:ext cx="2273955" cy="128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77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3010" grpId="0"/>
      <p:bldP spid="43011" grpId="0"/>
      <p:bldP spid="43012" grpId="0"/>
      <p:bldP spid="43012" grpId="1"/>
      <p:bldP spid="43013" grpId="0"/>
      <p:bldP spid="43013" grpId="1"/>
      <p:bldP spid="43015" grpId="0" animBg="1"/>
      <p:bldP spid="43016" grpId="0" animBg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838200" y="1124506"/>
            <a:ext cx="10972800" cy="11430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280CC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148" name="AutoShape 4"/>
          <p:cNvSpPr>
            <a:spLocks noChangeArrowheads="1"/>
          </p:cNvSpPr>
          <p:nvPr/>
        </p:nvSpPr>
        <p:spPr bwMode="auto">
          <a:xfrm>
            <a:off x="2286000" y="40386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>
            <a:solidFill>
              <a:srgbClr val="CC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400" b="1" dirty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Ê </a:t>
            </a:r>
            <a:r>
              <a:rPr lang="en-US" sz="44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endParaRPr lang="en-US" sz="4400" b="1" dirty="0">
              <a:solidFill>
                <a:srgbClr val="280CC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149" name="AutoShape 5"/>
          <p:cNvSpPr>
            <a:spLocks noChangeArrowheads="1"/>
          </p:cNvSpPr>
          <p:nvPr/>
        </p:nvSpPr>
        <p:spPr bwMode="auto">
          <a:xfrm>
            <a:off x="6324600" y="40386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>
            <a:solidFill>
              <a:srgbClr val="CC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400" b="1" dirty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4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4400" b="1" dirty="0">
              <a:solidFill>
                <a:srgbClr val="280CC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2286000" y="2695853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>
            <a:solidFill>
              <a:srgbClr val="CC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400" b="1" dirty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. Com pa</a:t>
            </a:r>
            <a:endParaRPr lang="en-US" sz="4400" b="1" dirty="0">
              <a:solidFill>
                <a:srgbClr val="280CC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6324600" y="2695853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>
            <a:solidFill>
              <a:srgbClr val="CC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000" b="1" dirty="0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280CCE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endParaRPr lang="en-US" sz="4000" b="1" dirty="0">
              <a:solidFill>
                <a:srgbClr val="280CC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0164" name="Picture 2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219200" y="4648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171450" y="545069"/>
            <a:ext cx="1352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latin typeface="Times New Roman" pitchFamily="18" charset="0"/>
                <a:cs typeface="Arial" charset="0"/>
              </a:rPr>
              <a:t>Câu</a:t>
            </a:r>
            <a:r>
              <a:rPr lang="en-US" sz="3200" b="1" u="sng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u="sng" dirty="0" smtClean="0">
                <a:latin typeface="Times New Roman" pitchFamily="18" charset="0"/>
                <a:cs typeface="Arial" charset="0"/>
              </a:rPr>
              <a:t>4</a:t>
            </a:r>
            <a:endParaRPr lang="en-US" sz="3200" b="1" u="sng" dirty="0">
              <a:latin typeface="Times New Roman" pitchFamily="18" charset="0"/>
              <a:cs typeface="Arial" charset="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5451475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18" name="Picture 5" descr="phat bieu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2800" y="52578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5451475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5451475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>
            <a:off x="5451475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5451475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3" name="AutoShape 16"/>
          <p:cNvSpPr>
            <a:spLocks noChangeArrowheads="1"/>
          </p:cNvSpPr>
          <p:nvPr/>
        </p:nvSpPr>
        <p:spPr bwMode="auto">
          <a:xfrm>
            <a:off x="5451475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3079846" y="685800"/>
            <a:ext cx="5168900" cy="571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kern="10" dirty="0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kern="10" dirty="0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kern="10" dirty="0">
              <a:ln w="9525">
                <a:solidFill>
                  <a:srgbClr val="FFCC00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5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50"/>
                            </p:stCondLst>
                            <p:childTnLst>
                              <p:par>
                                <p:cTn id="2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0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50"/>
                            </p:stCondLst>
                            <p:childTnLst>
                              <p:par>
                                <p:cTn id="2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0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744" fill="hold"/>
                                        <p:tgtEl>
                                          <p:spTgt spid="390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0164"/>
                </p:tgtEl>
              </p:cMediaNode>
            </p:audio>
          </p:childTnLst>
        </p:cTn>
      </p:par>
    </p:tnLst>
    <p:bldLst>
      <p:bldP spid="390146" grpId="0" animBg="1"/>
      <p:bldP spid="390148" grpId="0" animBg="1"/>
      <p:bldP spid="390149" grpId="0" animBg="1"/>
      <p:bldP spid="390150" grpId="0" animBg="1"/>
      <p:bldP spid="390150" grpId="1" animBg="1"/>
      <p:bldP spid="390151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7639" y="1415845"/>
            <a:ext cx="10707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solidFill>
                  <a:srgbClr val="FF0000"/>
                </a:solidFill>
              </a:rPr>
              <a:t>Hoạt động 3</a:t>
            </a:r>
            <a:r>
              <a:rPr lang="vi-VN" sz="4000" dirty="0">
                <a:solidFill>
                  <a:srgbClr val="FF0000"/>
                </a:solidFill>
              </a:rPr>
              <a:t>: </a:t>
            </a:r>
            <a:r>
              <a:rPr lang="vi-VN" sz="4000" dirty="0" smtClean="0">
                <a:solidFill>
                  <a:srgbClr val="FF0000"/>
                </a:solidFill>
              </a:rPr>
              <a:t>Những hình tròn kì diệu </a:t>
            </a:r>
            <a:endParaRPr lang="en-US" sz="4000" dirty="0" smtClean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  <a:p>
            <a:r>
              <a:rPr lang="vi-VN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7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366</Words>
  <Application>Microsoft Office PowerPoint</Application>
  <PresentationFormat>Custom</PresentationFormat>
  <Paragraphs>67</Paragraphs>
  <Slides>16</Slides>
  <Notes>5</Notes>
  <HiddenSlides>3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                  Thứ năm ngày 23 tháng 01 năm 2025                                       Toán </vt:lpstr>
      <vt:lpstr>                     MỤC TIÊU TIẾT HỌC : </vt:lpstr>
      <vt:lpstr>Hoạt động 2: Ôn lại kiến thức nền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47</cp:revision>
  <dcterms:created xsi:type="dcterms:W3CDTF">2023-12-07T01:26:43Z</dcterms:created>
  <dcterms:modified xsi:type="dcterms:W3CDTF">2025-02-12T08:52:46Z</dcterms:modified>
</cp:coreProperties>
</file>