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4" r:id="rId2"/>
    <p:sldId id="535" r:id="rId3"/>
    <p:sldId id="536" r:id="rId4"/>
    <p:sldId id="537" r:id="rId5"/>
    <p:sldId id="776" r:id="rId6"/>
    <p:sldId id="578" r:id="rId7"/>
    <p:sldId id="783" r:id="rId8"/>
    <p:sldId id="777" r:id="rId9"/>
    <p:sldId id="786" r:id="rId10"/>
    <p:sldId id="785" r:id="rId11"/>
    <p:sldId id="779" r:id="rId12"/>
    <p:sldId id="780" r:id="rId13"/>
    <p:sldId id="782" r:id="rId14"/>
    <p:sldId id="788" r:id="rId15"/>
    <p:sldId id="787" r:id="rId16"/>
    <p:sldId id="73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29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howGuides="1">
      <p:cViewPr varScale="1">
        <p:scale>
          <a:sx n="60" d="100"/>
          <a:sy n="60" d="100"/>
        </p:scale>
        <p:origin x="1464" y="28"/>
      </p:cViewPr>
      <p:guideLst>
        <p:guide orient="horz" pos="2162"/>
        <p:guide pos="29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ADA8B-6F11-40D6-8447-DA78149869B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2B16-F9A9-4332-9FCE-1F4CE946E2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để thống nhất với phụ huynh về chi phí cho phần thưởng và để sắp xếp thứ tự phần thưởng theo mức độ đạt được của học sinh.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69A630-7BFB-4341-8677-89FC7F8D0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để thống nhất với phụ huynh về chi phí cho phần thưởng và để sắp xếp thứ tự phần thưởng theo mức độ đạt được của học sinh.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69A630-7BFB-4341-8677-89FC7F8D0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04DB-F295-411B-A1D2-C1D7F1A43D23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5B82-A453-4A1C-860C-436B19FB66AF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27FC-165E-499A-BFF8-44A9B10F7C8B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522000" y="1151974"/>
            <a:ext cx="8100000" cy="529200"/>
          </a:xfrm>
        </p:spPr>
        <p:txBody>
          <a:bodyPr wrap="square" lIns="0" tIns="0" rIns="0" bIns="0" anchor="b">
            <a:normAutofit/>
          </a:bodyPr>
          <a:lstStyle>
            <a:lvl1pPr algn="l" fontAlgn="base"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851033"/>
            <a:ext cx="91584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5896807"/>
            <a:ext cx="9144287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957600"/>
            <a:ext cx="2164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853833"/>
            <a:ext cx="59703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7AFF-DE33-4F5D-AAC9-364C50B1BB79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C44E5-842F-4977-98C4-E88FA3D04CB6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E774-2756-42E6-8E70-8690A65E6280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8203-9043-4A36-873D-EA6405BD6D7F}" type="datetime1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70FC-E319-429A-91FE-13568E0A1727}" type="datetime1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D91C-3C9F-47E8-BEF5-B485DD67E78D}" type="datetime1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D672-D6B7-4E8C-9F26-EF7BEAAFA7E8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ED2E-9D02-4E12-9C65-3A4AAE19C831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38E2-4113-439E-AAEE-190F9A3AA6FE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Đào Thị Bích Hằng - Tiểu học Lê Hồng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36A5-9562-4E5E-9047-072F4F1AD8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10999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0355" y="15240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8991600" cy="342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81000"/>
            <a:ext cx="723900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THÀNH PHỐ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NHƠN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LÊ HỒNG PHONG </a:t>
            </a:r>
            <a:b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vi-VN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1219200"/>
            <a:ext cx="2438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40970" y="2429510"/>
            <a:ext cx="8841105" cy="434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800080"/>
                </a:solidFill>
                <a:cs typeface="Times New Roman" panose="02020603050405020304" pitchFamily="18" charset="0"/>
              </a:rPr>
              <a:t>  HOẠT ĐỘNG TRẢI NGHIỆM</a:t>
            </a:r>
          </a:p>
          <a:p>
            <a:pPr algn="ctr">
              <a:spcBef>
                <a:spcPct val="50000"/>
              </a:spcBef>
            </a:pPr>
            <a:r>
              <a:rPr lang="vi-VN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SINH HOẠT LỚP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viên :ĐÀO THỊ BÍCH HẰNG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800080"/>
                </a:solidFill>
                <a:cs typeface="Times New Roman" panose="02020603050405020304" pitchFamily="18" charset="0"/>
              </a:rPr>
              <a:t>Lớp thực hiện: LỚP 2C</a:t>
            </a:r>
          </a:p>
          <a:p>
            <a:pPr algn="ctr">
              <a:spcBef>
                <a:spcPct val="50000"/>
              </a:spcBef>
            </a:pPr>
            <a:endParaRPr lang="vi-VN" altLang="en-US" sz="2800" b="1" dirty="0">
              <a:solidFill>
                <a:srgbClr val="80008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>
            <a:fillRect/>
          </a:stretch>
        </p:blipFill>
        <p:spPr>
          <a:xfrm>
            <a:off x="0" y="152611"/>
            <a:ext cx="9144000" cy="5143501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24" t="44245" r="32238" b="31176"/>
          <a:stretch>
            <a:fillRect/>
          </a:stretch>
        </p:blipFill>
        <p:spPr>
          <a:xfrm>
            <a:off x="0" y="3825318"/>
            <a:ext cx="9144000" cy="2175432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24" t="4601" r="32238" b="77443"/>
          <a:stretch>
            <a:fillRect/>
          </a:stretch>
        </p:blipFill>
        <p:spPr>
          <a:xfrm>
            <a:off x="0" y="-837565"/>
            <a:ext cx="9144000" cy="1589315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2133600" y="1143000"/>
            <a:ext cx="5370195" cy="1340485"/>
          </a:xfrm>
          <a:prstGeom prst="rect">
            <a:avLst/>
          </a:prstGeom>
          <a:solidFill>
            <a:srgbClr val="07E8F9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 CUỐI CHỦ ĐỀ</a:t>
            </a:r>
          </a:p>
        </p:txBody>
      </p:sp>
    </p:spTree>
  </p:cSld>
  <p:clrMapOvr>
    <a:masterClrMapping/>
  </p:clrMapOvr>
  <p:transition spd="med" advTm="13872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矩形: 圆角 1"/>
          <p:cNvSpPr/>
          <p:nvPr/>
        </p:nvSpPr>
        <p:spPr>
          <a:xfrm>
            <a:off x="193040" y="66040"/>
            <a:ext cx="8765540" cy="64242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nắm được qui tắc chính tả</a:t>
            </a: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690880" y="228600"/>
            <a:ext cx="7427595" cy="829945"/>
          </a:xfrm>
          <a:prstGeom prst="rect">
            <a:avLst/>
          </a:prstGeom>
          <a:noFill/>
          <a:ln w="50800">
            <a:solidFill>
              <a:srgbClr val="FFFF00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 GIÁ CHỦ ĐỀ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YÊU THƯƠNG GIA ĐÌNH</a:t>
            </a:r>
          </a:p>
          <a:p>
            <a:pPr algn="ctr"/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PHỤ NỮ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54" y="2513726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26" y="2518490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62" y="2524654"/>
            <a:ext cx="332409" cy="3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9420" y="1575435"/>
            <a:ext cx="8303260" cy="3733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矩形: 圆角 1"/>
          <p:cNvSpPr/>
          <p:nvPr/>
        </p:nvSpPr>
        <p:spPr>
          <a:xfrm>
            <a:off x="193040" y="66040"/>
            <a:ext cx="8765540" cy="64242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nắm được qui tắc chính tả</a:t>
            </a: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690880" y="228600"/>
            <a:ext cx="7427595" cy="829945"/>
          </a:xfrm>
          <a:prstGeom prst="rect">
            <a:avLst/>
          </a:prstGeom>
          <a:noFill/>
          <a:ln w="50800">
            <a:solidFill>
              <a:srgbClr val="FFFF00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 GIÁ CHỦ ĐỀ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YÊU THƯƠNG GIA ĐÌNH</a:t>
            </a:r>
          </a:p>
          <a:p>
            <a:pPr algn="ctr"/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PHỤ NỮ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54" y="2513726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26" y="2518490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62" y="2524654"/>
            <a:ext cx="332409" cy="3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7540" y="1323340"/>
            <a:ext cx="7891780" cy="4739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13872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矩形: 圆角 1"/>
          <p:cNvSpPr/>
          <p:nvPr/>
        </p:nvSpPr>
        <p:spPr>
          <a:xfrm>
            <a:off x="193040" y="66040"/>
            <a:ext cx="8765540" cy="64242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nắm được qui tắc chính tả</a:t>
            </a: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690880" y="228600"/>
            <a:ext cx="7427595" cy="829945"/>
          </a:xfrm>
          <a:prstGeom prst="rect">
            <a:avLst/>
          </a:prstGeom>
          <a:noFill/>
          <a:ln w="50800">
            <a:solidFill>
              <a:srgbClr val="FFFF00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 GIÁ CHỦ ĐỀ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YÊU THƯƠNG GIA ĐÌNH</a:t>
            </a:r>
          </a:p>
          <a:p>
            <a:pPr algn="ctr"/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PHỤ NỮ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54" y="2513726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26" y="2518490"/>
            <a:ext cx="347881" cy="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62" y="2524654"/>
            <a:ext cx="332409" cy="3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6565" y="1303655"/>
            <a:ext cx="8271510" cy="470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13872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9EAA-2F76-AC39-9C78-A9926BC0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>
            <a:extLst>
              <a:ext uri="{FF2B5EF4-FFF2-40B4-BE49-F238E27FC236}">
                <a16:creationId xmlns:a16="http://schemas.microsoft.com/office/drawing/2014/main" id="{1E14B703-C6A8-2C1A-7C69-FD26D751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>
            <a:extLst>
              <a:ext uri="{FF2B5EF4-FFF2-40B4-BE49-F238E27FC236}">
                <a16:creationId xmlns:a16="http://schemas.microsoft.com/office/drawing/2014/main" id="{8B8C2911-A1FE-F76A-4BD1-AF3A323C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>
            <a:extLst>
              <a:ext uri="{FF2B5EF4-FFF2-40B4-BE49-F238E27FC236}">
                <a16:creationId xmlns:a16="http://schemas.microsoft.com/office/drawing/2014/main" id="{FCDB2EB5-9D45-6CF7-9464-5319D3C2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>
            <a:extLst>
              <a:ext uri="{FF2B5EF4-FFF2-40B4-BE49-F238E27FC236}">
                <a16:creationId xmlns:a16="http://schemas.microsoft.com/office/drawing/2014/main" id="{236FF60F-4F46-E602-7D75-5EB0C906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>
            <a:extLst>
              <a:ext uri="{FF2B5EF4-FFF2-40B4-BE49-F238E27FC236}">
                <a16:creationId xmlns:a16="http://schemas.microsoft.com/office/drawing/2014/main" id="{5FBEE45A-61A9-1D05-3A1C-5AF133AB4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>
            <a:extLst>
              <a:ext uri="{FF2B5EF4-FFF2-40B4-BE49-F238E27FC236}">
                <a16:creationId xmlns:a16="http://schemas.microsoft.com/office/drawing/2014/main" id="{F0CADDCE-8064-6AB3-9F05-F5F6A36D1E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>
            <a:extLst>
              <a:ext uri="{FF2B5EF4-FFF2-40B4-BE49-F238E27FC236}">
                <a16:creationId xmlns:a16="http://schemas.microsoft.com/office/drawing/2014/main" id="{CE390BB3-A565-45C5-A975-021F1CFF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>
            <a:extLst>
              <a:ext uri="{FF2B5EF4-FFF2-40B4-BE49-F238E27FC236}">
                <a16:creationId xmlns:a16="http://schemas.microsoft.com/office/drawing/2014/main" id="{3FBA8E29-D30A-CBD0-FE86-A2178A81D5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8B5144A8-252A-847D-5908-A3981B328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791199" cy="365125"/>
          </a:xfrm>
        </p:spPr>
        <p:txBody>
          <a:bodyPr/>
          <a:lstStyle/>
          <a:p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2" name="Group 88">
            <a:extLst>
              <a:ext uri="{FF2B5EF4-FFF2-40B4-BE49-F238E27FC236}">
                <a16:creationId xmlns:a16="http://schemas.microsoft.com/office/drawing/2014/main" id="{B0B590AB-DB69-D6B7-08AA-F743DF50684C}"/>
              </a:ext>
            </a:extLst>
          </p:cNvPr>
          <p:cNvGrpSpPr/>
          <p:nvPr/>
        </p:nvGrpSpPr>
        <p:grpSpPr bwMode="auto">
          <a:xfrm>
            <a:off x="445135" y="3784600"/>
            <a:ext cx="8435975" cy="797560"/>
            <a:chOff x="1316" y="2009"/>
            <a:chExt cx="6067" cy="621"/>
          </a:xfrm>
          <a:solidFill>
            <a:srgbClr val="92D050"/>
          </a:solidFill>
        </p:grpSpPr>
        <p:sp>
          <p:nvSpPr>
            <p:cNvPr id="89150" name="AutoShape 62">
              <a:extLst>
                <a:ext uri="{FF2B5EF4-FFF2-40B4-BE49-F238E27FC236}">
                  <a16:creationId xmlns:a16="http://schemas.microsoft.com/office/drawing/2014/main" id="{9B234810-12C9-312D-62ED-B322C98395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>
              <a:extLst>
                <a:ext uri="{FF2B5EF4-FFF2-40B4-BE49-F238E27FC236}">
                  <a16:creationId xmlns:a16="http://schemas.microsoft.com/office/drawing/2014/main" id="{9D3ABAEE-559E-79CF-99C0-4E29887713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>
              <a:extLst>
                <a:ext uri="{FF2B5EF4-FFF2-40B4-BE49-F238E27FC236}">
                  <a16:creationId xmlns:a16="http://schemas.microsoft.com/office/drawing/2014/main" id="{E0064D0A-0C5D-64A1-6BBE-5AFDB6A4C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128"/>
              <a:ext cx="5121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Kế hoạch tuần 28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3" name="Text Box 65">
              <a:extLst>
                <a:ext uri="{FF2B5EF4-FFF2-40B4-BE49-F238E27FC236}">
                  <a16:creationId xmlns:a16="http://schemas.microsoft.com/office/drawing/2014/main" id="{2844292D-B153-4189-C80B-034F54EC3D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86">
            <a:extLst>
              <a:ext uri="{FF2B5EF4-FFF2-40B4-BE49-F238E27FC236}">
                <a16:creationId xmlns:a16="http://schemas.microsoft.com/office/drawing/2014/main" id="{3E1B6B1D-42AA-76C9-64AE-2D80DDD50091}"/>
              </a:ext>
            </a:extLst>
          </p:cNvPr>
          <p:cNvGrpSpPr/>
          <p:nvPr/>
        </p:nvGrpSpPr>
        <p:grpSpPr bwMode="auto">
          <a:xfrm>
            <a:off x="457200" y="4800600"/>
            <a:ext cx="8229600" cy="1066800"/>
            <a:chOff x="1760" y="3477"/>
            <a:chExt cx="4528" cy="653"/>
          </a:xfrm>
        </p:grpSpPr>
        <p:sp>
          <p:nvSpPr>
            <p:cNvPr id="89160" name="AutoShape 72">
              <a:extLst>
                <a:ext uri="{FF2B5EF4-FFF2-40B4-BE49-F238E27FC236}">
                  <a16:creationId xmlns:a16="http://schemas.microsoft.com/office/drawing/2014/main" id="{FCCACF28-392D-B936-9A4C-D9A784BA66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3525"/>
              <a:ext cx="4192" cy="549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1" name="AutoShape 73">
              <a:extLst>
                <a:ext uri="{FF2B5EF4-FFF2-40B4-BE49-F238E27FC236}">
                  <a16:creationId xmlns:a16="http://schemas.microsoft.com/office/drawing/2014/main" id="{8431556A-AFCF-CABE-3128-9975AF6047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60" y="3477"/>
              <a:ext cx="662" cy="653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2" name="Text Box 74">
              <a:extLst>
                <a:ext uri="{FF2B5EF4-FFF2-40B4-BE49-F238E27FC236}">
                  <a16:creationId xmlns:a16="http://schemas.microsoft.com/office/drawing/2014/main" id="{B880A940-B30D-C620-2A66-AAEBC62952F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2" y="3570"/>
              <a:ext cx="411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Sinh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chủ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: Chia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sẻ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việc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cảm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dành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gia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đình</a:t>
              </a:r>
              <a:endPara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71" name="Text Box 83">
              <a:extLst>
                <a:ext uri="{FF2B5EF4-FFF2-40B4-BE49-F238E27FC236}">
                  <a16:creationId xmlns:a16="http://schemas.microsoft.com/office/drawing/2014/main" id="{D996CA53-D9F7-956C-8A55-5C1FF6FA01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9" y="3710"/>
              <a:ext cx="2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3AB2CBBE-0CA1-F444-4A1D-656CC2E005D7}"/>
              </a:ext>
            </a:extLst>
          </p:cNvPr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AD09D611-E5B1-A927-2D4F-1D24E2C3C851}"/>
              </a:ext>
            </a:extLst>
          </p:cNvPr>
          <p:cNvGrpSpPr/>
          <p:nvPr/>
        </p:nvGrpSpPr>
        <p:grpSpPr bwMode="auto">
          <a:xfrm>
            <a:off x="508000" y="2717371"/>
            <a:ext cx="8305800" cy="797531"/>
            <a:chOff x="1316" y="2009"/>
            <a:chExt cx="6067" cy="621"/>
          </a:xfrm>
        </p:grpSpPr>
        <p:sp>
          <p:nvSpPr>
            <p:cNvPr id="14" name="AutoShape 62">
              <a:extLst>
                <a:ext uri="{FF2B5EF4-FFF2-40B4-BE49-F238E27FC236}">
                  <a16:creationId xmlns:a16="http://schemas.microsoft.com/office/drawing/2014/main" id="{A2B73D77-3B8B-386D-691B-F98622F408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>
              <a:extLst>
                <a:ext uri="{FF2B5EF4-FFF2-40B4-BE49-F238E27FC236}">
                  <a16:creationId xmlns:a16="http://schemas.microsoft.com/office/drawing/2014/main" id="{A41CA07F-F513-CB52-2470-C60269E1B8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>
              <a:extLst>
                <a:ext uri="{FF2B5EF4-FFF2-40B4-BE49-F238E27FC236}">
                  <a16:creationId xmlns:a16="http://schemas.microsoft.com/office/drawing/2014/main" id="{7B184232-718D-1C87-F8E0-94E70826F1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Sơ 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tuần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27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5">
              <a:extLst>
                <a:ext uri="{FF2B5EF4-FFF2-40B4-BE49-F238E27FC236}">
                  <a16:creationId xmlns:a16="http://schemas.microsoft.com/office/drawing/2014/main" id="{5CD5EF10-C70B-0854-D745-0FA572FF77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id="{B75BA0AF-0637-4621-34E1-F7EFF096F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461E9D8D-12B8-9097-9F27-0E4C3DC13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114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03 năm 2025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33">
            <a:extLst>
              <a:ext uri="{FF2B5EF4-FFF2-40B4-BE49-F238E27FC236}">
                <a16:creationId xmlns:a16="http://schemas.microsoft.com/office/drawing/2014/main" id="{CC7BB5D4-CAD6-A93D-06B3-1A2441F0BB5B}"/>
              </a:ext>
            </a:extLst>
          </p:cNvPr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761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ả nhà thương nhau lời 1 - Made with Clipcham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" y="219075"/>
            <a:ext cx="8893175" cy="590740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Đào Thị Bích Hằng - Tiểu học Lê Hồng Phong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40731" y="3389901"/>
            <a:ext cx="6858000" cy="148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0355" y="15240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Users\Administrator\Downloads\100-hinh-nen-slide-dep\100-hinh-nen-slide-dep\Hình nền Slide đẹp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3" y="187568"/>
            <a:ext cx="8827899" cy="6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 descr="Picture1"/>
          <p:cNvSpPr>
            <a:spLocks noChangeArrowheads="1"/>
          </p:cNvSpPr>
          <p:nvPr/>
        </p:nvSpPr>
        <p:spPr bwMode="auto">
          <a:xfrm>
            <a:off x="0" y="6699738"/>
            <a:ext cx="9144000" cy="152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8" name="Rectangle 17" descr="Picture1"/>
          <p:cNvSpPr>
            <a:spLocks noChangeArrowheads="1"/>
          </p:cNvSpPr>
          <p:nvPr/>
        </p:nvSpPr>
        <p:spPr bwMode="auto">
          <a:xfrm>
            <a:off x="0" y="35169"/>
            <a:ext cx="9144000" cy="152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6400800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>
                      <a:alpha val="7499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KÍNH CHÚC  QUÝ THẦY, CÔ VUI KHỎE.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>
                      <a:alpha val="7499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HỘI THI THÀNH CÔNG TỐT ĐẸP.</a:t>
            </a: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99779" y="6172200"/>
            <a:ext cx="5791199" cy="365125"/>
          </a:xfrm>
        </p:spPr>
        <p:txBody>
          <a:bodyPr/>
          <a:lstStyle/>
          <a:p>
            <a:r>
              <a:rPr lang="vi-VN" b="1" i="1" dirty="0">
                <a:solidFill>
                  <a:srgbClr val="FF0000"/>
                </a:solidFill>
                <a:sym typeface="+mn-ea"/>
              </a:rPr>
              <a:t>Đào Thị Bích Hằng - </a:t>
            </a:r>
            <a:r>
              <a:rPr lang="en-US" altLang="vi-VN" b="1" i="1" dirty="0">
                <a:solidFill>
                  <a:srgbClr val="FF0000"/>
                </a:solidFill>
                <a:sym typeface="+mn-ea"/>
              </a:rPr>
              <a:t>Lớp 1 C - Trường </a:t>
            </a:r>
            <a:r>
              <a:rPr lang="vi-VN" b="1" i="1" dirty="0">
                <a:solidFill>
                  <a:srgbClr val="FF0000"/>
                </a:solidFill>
                <a:sym typeface="+mn-ea"/>
              </a:rPr>
              <a:t>Tiểu học Lê Hồng Phong</a:t>
            </a:r>
            <a:r>
              <a:rPr lang="en-US" b="1" i="1" dirty="0">
                <a:solidFill>
                  <a:srgbClr val="FF0000"/>
                </a:solidFill>
                <a:sym typeface="+mn-ea"/>
              </a:rPr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9986" y="187569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14600" y="876935"/>
            <a:ext cx="4191000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57200" y="27241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21 tháng 3 năm 2025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76200" y="990600"/>
            <a:ext cx="9095740" cy="687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Sinh hoạt lớp)</a:t>
            </a:r>
          </a:p>
        </p:txBody>
      </p:sp>
      <p:sp>
        <p:nvSpPr>
          <p:cNvPr id="34" name="Hộp_Văn_Bản 33"/>
          <p:cNvSpPr txBox="1"/>
          <p:nvPr/>
        </p:nvSpPr>
        <p:spPr>
          <a:xfrm>
            <a:off x="2006600" y="1524000"/>
            <a:ext cx="5053330" cy="5353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altLang="vi-VN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grpSp>
        <p:nvGrpSpPr>
          <p:cNvPr id="2" name="Group 88"/>
          <p:cNvGrpSpPr/>
          <p:nvPr/>
        </p:nvGrpSpPr>
        <p:grpSpPr bwMode="auto">
          <a:xfrm>
            <a:off x="327025" y="3721735"/>
            <a:ext cx="8435975" cy="797560"/>
            <a:chOff x="1316" y="2009"/>
            <a:chExt cx="6067" cy="621"/>
          </a:xfrm>
          <a:solidFill>
            <a:srgbClr val="92D050"/>
          </a:solidFill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hoạch tuần 28</a:t>
              </a: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86"/>
          <p:cNvGrpSpPr/>
          <p:nvPr/>
        </p:nvGrpSpPr>
        <p:grpSpPr bwMode="auto">
          <a:xfrm>
            <a:off x="471805" y="4800600"/>
            <a:ext cx="8709418" cy="1066800"/>
            <a:chOff x="1760" y="3477"/>
            <a:chExt cx="4792" cy="653"/>
          </a:xfrm>
        </p:grpSpPr>
        <p:sp>
          <p:nvSpPr>
            <p:cNvPr id="89160" name="AutoShape 72"/>
            <p:cNvSpPr>
              <a:spLocks noChangeArrowheads="1"/>
            </p:cNvSpPr>
            <p:nvPr/>
          </p:nvSpPr>
          <p:spPr bwMode="gray">
            <a:xfrm>
              <a:off x="2096" y="3525"/>
              <a:ext cx="4353" cy="549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1" name="AutoShape 73"/>
            <p:cNvSpPr>
              <a:spLocks noChangeArrowheads="1"/>
            </p:cNvSpPr>
            <p:nvPr/>
          </p:nvSpPr>
          <p:spPr bwMode="gray">
            <a:xfrm>
              <a:off x="1760" y="3477"/>
              <a:ext cx="662" cy="653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2" name="Text Box 74"/>
            <p:cNvSpPr txBox="1">
              <a:spLocks noChangeArrowheads="1"/>
            </p:cNvSpPr>
            <p:nvPr/>
          </p:nvSpPr>
          <p:spPr bwMode="gray">
            <a:xfrm>
              <a:off x="2213" y="3570"/>
              <a:ext cx="4339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đề: Chia sẻ về những việc em đã làm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hiện tình cảm dành cho người thân trong gia đình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71" name="Text Box 83"/>
            <p:cNvSpPr txBox="1">
              <a:spLocks noChangeArrowheads="1"/>
            </p:cNvSpPr>
            <p:nvPr/>
          </p:nvSpPr>
          <p:spPr bwMode="gray">
            <a:xfrm>
              <a:off x="1949" y="3710"/>
              <a:ext cx="2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09600" y="212725"/>
            <a:ext cx="8077200" cy="1168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3 năm 2025</a:t>
            </a: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VNI-Times" pitchFamily="2" charset="0"/>
                <a:sym typeface="+mn-ea"/>
              </a:rPr>
              <a:t> 202</a:t>
            </a:r>
            <a:r>
              <a:rPr lang="vi-VN" altLang="en-US" sz="2800" b="1" dirty="0">
                <a:solidFill>
                  <a:srgbClr val="0066FF"/>
                </a:solidFill>
                <a:latin typeface="VNI-Times" pitchFamily="2" charset="0"/>
                <a:sym typeface="+mn-ea"/>
              </a:rPr>
              <a:t>4</a:t>
            </a:r>
            <a:endParaRPr lang="en-US" altLang="en-US" sz="2800" b="1" dirty="0">
              <a:solidFill>
                <a:srgbClr val="0066FF"/>
              </a:solidFill>
              <a:latin typeface="VNI-Times" pitchFamily="2" charset="0"/>
            </a:endParaRPr>
          </a:p>
        </p:txBody>
      </p:sp>
      <p:sp>
        <p:nvSpPr>
          <p:cNvPr id="35" name="Rounded Rectangle 12"/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88"/>
          <p:cNvGrpSpPr/>
          <p:nvPr/>
        </p:nvGrpSpPr>
        <p:grpSpPr bwMode="auto">
          <a:xfrm>
            <a:off x="508000" y="2717371"/>
            <a:ext cx="8305800" cy="797531"/>
            <a:chOff x="1316" y="2009"/>
            <a:chExt cx="6067" cy="621"/>
          </a:xfrm>
        </p:grpSpPr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 kết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27</a:t>
              </a: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" name="Hộp_Văn_Bản 33"/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35" name="Rounded Rectangle 12"/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88"/>
          <p:cNvGrpSpPr/>
          <p:nvPr/>
        </p:nvGrpSpPr>
        <p:grpSpPr bwMode="auto">
          <a:xfrm>
            <a:off x="508000" y="2717371"/>
            <a:ext cx="8305800" cy="797531"/>
            <a:chOff x="1316" y="2009"/>
            <a:chExt cx="6067" cy="621"/>
          </a:xfrm>
        </p:grpSpPr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Sơ 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tuần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27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" name="Group 88"/>
          <p:cNvGrpSpPr/>
          <p:nvPr/>
        </p:nvGrpSpPr>
        <p:grpSpPr bwMode="auto">
          <a:xfrm>
            <a:off x="380365" y="3757930"/>
            <a:ext cx="8650107" cy="797560"/>
            <a:chOff x="1316" y="2009"/>
            <a:chExt cx="6221" cy="621"/>
          </a:xfrm>
          <a:solidFill>
            <a:srgbClr val="92D050"/>
          </a:solidFill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416" y="2205"/>
              <a:ext cx="5121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Kế hoạch tuần 28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0" y="21272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03 năm 2025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33"/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>
            <a:fillRect/>
          </a:stretch>
        </p:blipFill>
        <p:spPr>
          <a:xfrm>
            <a:off x="0" y="152611"/>
            <a:ext cx="9144000" cy="5143501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24" t="44245" r="32238" b="31176"/>
          <a:stretch>
            <a:fillRect/>
          </a:stretch>
        </p:blipFill>
        <p:spPr>
          <a:xfrm>
            <a:off x="0" y="3825318"/>
            <a:ext cx="9144000" cy="2175432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24" t="4601" r="32238" b="77443"/>
          <a:stretch>
            <a:fillRect/>
          </a:stretch>
        </p:blipFill>
        <p:spPr>
          <a:xfrm>
            <a:off x="0" y="-837565"/>
            <a:ext cx="9144000" cy="1589315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2133458" y="1142812"/>
            <a:ext cx="4681322" cy="553085"/>
          </a:xfrm>
          <a:prstGeom prst="rect">
            <a:avLst/>
          </a:prstGeom>
          <a:solidFill>
            <a:srgbClr val="07E8F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 HOẠCH TUẦN 28</a:t>
            </a:r>
          </a:p>
        </p:txBody>
      </p:sp>
      <p:sp>
        <p:nvSpPr>
          <p:cNvPr id="25" name="TextBox 7"/>
          <p:cNvSpPr txBox="1"/>
          <p:nvPr/>
        </p:nvSpPr>
        <p:spPr>
          <a:xfrm>
            <a:off x="182880" y="2137410"/>
            <a:ext cx="2674620" cy="4509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B05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quy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10"/>
          <p:cNvSpPr/>
          <p:nvPr/>
        </p:nvSpPr>
        <p:spPr>
          <a:xfrm>
            <a:off x="3039745" y="2172970"/>
            <a:ext cx="2856865" cy="45199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B050"/>
            </a:solidFill>
            <a:prstDash val="solid"/>
          </a:ln>
        </p:spPr>
        <p:txBody>
          <a:bodyPr wrap="square">
            <a:noAutofit/>
          </a:bodyPr>
          <a:lstStyle/>
          <a:p>
            <a:r>
              <a:rPr lang="en-US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3"/>
          <p:cNvSpPr/>
          <p:nvPr/>
        </p:nvSpPr>
        <p:spPr>
          <a:xfrm>
            <a:off x="6051550" y="2243455"/>
            <a:ext cx="2941320" cy="4403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B050"/>
            </a:solidFill>
            <a:prstDash val="solid"/>
          </a:ln>
        </p:spPr>
        <p:txBody>
          <a:bodyPr wrap="square">
            <a:no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nghệ chào mừng ngày Giải phóng Quy Nhơn 31/3.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thể hiện tình cảm với người thân qua việc làm chiếc lọ “ Kỉ niệm yêu thương”.</a:t>
            </a:r>
          </a:p>
        </p:txBody>
      </p:sp>
    </p:spTree>
  </p:cSld>
  <p:clrMapOvr>
    <a:masterClrMapping/>
  </p:clrMapOvr>
  <p:transition spd="med" advTm="13872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791199" cy="365125"/>
          </a:xfrm>
        </p:spPr>
        <p:txBody>
          <a:bodyPr/>
          <a:lstStyle/>
          <a:p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2" name="Group 88"/>
          <p:cNvGrpSpPr/>
          <p:nvPr/>
        </p:nvGrpSpPr>
        <p:grpSpPr bwMode="auto">
          <a:xfrm>
            <a:off x="445135" y="3784600"/>
            <a:ext cx="8435975" cy="797560"/>
            <a:chOff x="1316" y="2009"/>
            <a:chExt cx="6067" cy="621"/>
          </a:xfrm>
          <a:solidFill>
            <a:srgbClr val="92D050"/>
          </a:solidFill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256" y="2128"/>
              <a:ext cx="5121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Kế hoạch tuần 28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86"/>
          <p:cNvGrpSpPr/>
          <p:nvPr/>
        </p:nvGrpSpPr>
        <p:grpSpPr bwMode="auto">
          <a:xfrm>
            <a:off x="457200" y="4800600"/>
            <a:ext cx="8229600" cy="1066800"/>
            <a:chOff x="1760" y="3477"/>
            <a:chExt cx="4528" cy="653"/>
          </a:xfrm>
        </p:grpSpPr>
        <p:sp>
          <p:nvSpPr>
            <p:cNvPr id="89160" name="AutoShape 72"/>
            <p:cNvSpPr>
              <a:spLocks noChangeArrowheads="1"/>
            </p:cNvSpPr>
            <p:nvPr/>
          </p:nvSpPr>
          <p:spPr bwMode="gray">
            <a:xfrm>
              <a:off x="2096" y="3525"/>
              <a:ext cx="4192" cy="549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1" name="AutoShape 73"/>
            <p:cNvSpPr>
              <a:spLocks noChangeArrowheads="1"/>
            </p:cNvSpPr>
            <p:nvPr/>
          </p:nvSpPr>
          <p:spPr bwMode="gray">
            <a:xfrm>
              <a:off x="1760" y="3477"/>
              <a:ext cx="662" cy="653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2" name="Text Box 74"/>
            <p:cNvSpPr txBox="1">
              <a:spLocks noChangeArrowheads="1"/>
            </p:cNvSpPr>
            <p:nvPr/>
          </p:nvSpPr>
          <p:spPr bwMode="gray">
            <a:xfrm>
              <a:off x="2172" y="3570"/>
              <a:ext cx="411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chủ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đề : Chia sẻ những việc em đã làm thể hiện tình cảm dành cho người thân trong gia đình</a:t>
              </a:r>
              <a:endPara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71" name="Text Box 83"/>
            <p:cNvSpPr txBox="1">
              <a:spLocks noChangeArrowheads="1"/>
            </p:cNvSpPr>
            <p:nvPr/>
          </p:nvSpPr>
          <p:spPr bwMode="gray">
            <a:xfrm>
              <a:off x="1949" y="3710"/>
              <a:ext cx="2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5" name="Rounded Rectangle 12"/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88"/>
          <p:cNvGrpSpPr/>
          <p:nvPr/>
        </p:nvGrpSpPr>
        <p:grpSpPr bwMode="auto">
          <a:xfrm>
            <a:off x="508000" y="2717371"/>
            <a:ext cx="8305800" cy="797531"/>
            <a:chOff x="1316" y="2009"/>
            <a:chExt cx="6067" cy="621"/>
          </a:xfrm>
        </p:grpSpPr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Sơ 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tuần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27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09600" y="27114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03 năm 2025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33"/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791199" cy="365125"/>
          </a:xfrm>
        </p:spPr>
        <p:txBody>
          <a:bodyPr/>
          <a:lstStyle/>
          <a:p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5" name="Rounded Rectangle 12"/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88"/>
          <p:cNvGrpSpPr/>
          <p:nvPr/>
        </p:nvGrpSpPr>
        <p:grpSpPr bwMode="auto">
          <a:xfrm>
            <a:off x="525780" y="2671016"/>
            <a:ext cx="8305800" cy="1196939"/>
            <a:chOff x="1316" y="2009"/>
            <a:chExt cx="6067" cy="932"/>
          </a:xfrm>
        </p:grpSpPr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753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no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 lúc nào?</a:t>
              </a: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" name="Group 88"/>
          <p:cNvGrpSpPr/>
          <p:nvPr/>
        </p:nvGrpSpPr>
        <p:grpSpPr bwMode="auto">
          <a:xfrm>
            <a:off x="437515" y="4016375"/>
            <a:ext cx="8435975" cy="1207770"/>
            <a:chOff x="1316" y="2009"/>
            <a:chExt cx="6067" cy="621"/>
          </a:xfrm>
          <a:solidFill>
            <a:srgbClr val="92D050"/>
          </a:solidFill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21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nhận của em và của người thân đó ?</a:t>
              </a: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21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09600" y="27114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03 năm 2025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_Văn_Bản 33"/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75" y="648335"/>
            <a:ext cx="9300210" cy="53530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617" y="4838379"/>
            <a:ext cx="10940504" cy="142843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3505201" y="19050"/>
            <a:ext cx="309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395" y="833756"/>
            <a:ext cx="1708150" cy="49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98411" y="800735"/>
            <a:ext cx="1802765" cy="5256530"/>
          </a:xfrm>
          <a:prstGeom prst="rect">
            <a:avLst/>
          </a:prstGeom>
        </p:spPr>
      </p:pic>
      <p:pic>
        <p:nvPicPr>
          <p:cNvPr id="10" name="Graphic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6840" y="-61595"/>
            <a:ext cx="9240520" cy="159004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8735" y="1042670"/>
            <a:ext cx="6486526" cy="925863"/>
          </a:xfrm>
          <a:prstGeom prst="rect">
            <a:avLst/>
          </a:prstGeom>
        </p:spPr>
      </p:pic>
      <p:sp>
        <p:nvSpPr>
          <p:cNvPr id="170" name="Text Box 169"/>
          <p:cNvSpPr txBox="1"/>
          <p:nvPr/>
        </p:nvSpPr>
        <p:spPr>
          <a:xfrm>
            <a:off x="1216024" y="1042670"/>
            <a:ext cx="6711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20000"/>
              </a:lnSpc>
              <a:buClr>
                <a:srgbClr val="000000"/>
              </a:buClr>
            </a:pPr>
            <a:r>
              <a:rPr lang="en-US" sz="4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Em </a:t>
            </a:r>
            <a:r>
              <a:rPr lang="en-US" sz="4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phóng</a:t>
            </a:r>
            <a:r>
              <a:rPr lang="en-US" sz="4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viên</a:t>
            </a:r>
            <a:r>
              <a:rPr lang="en-US" sz="4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nhí</a:t>
            </a:r>
            <a:endParaRPr lang="en-US" sz="45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18" y="2211072"/>
            <a:ext cx="3300413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49" y="2306636"/>
            <a:ext cx="3300413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0661" y="222190"/>
            <a:ext cx="1752600" cy="16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0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2" y="5305546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1" y="5028588"/>
            <a:ext cx="1619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cture1"/>
          <p:cNvSpPr>
            <a:spLocks noChangeArrowheads="1"/>
          </p:cNvSpPr>
          <p:nvPr/>
        </p:nvSpPr>
        <p:spPr bwMode="auto">
          <a:xfrm>
            <a:off x="0" y="6773861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 descr="Picture1"/>
          <p:cNvSpPr>
            <a:spLocks noChangeArrowheads="1"/>
          </p:cNvSpPr>
          <p:nvPr/>
        </p:nvSpPr>
        <p:spPr bwMode="auto">
          <a:xfrm rot="16200000">
            <a:off x="-3357152" y="3348448"/>
            <a:ext cx="6858000" cy="1611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Rectangle 6" descr="Picture1"/>
          <p:cNvSpPr>
            <a:spLocks noChangeArrowheads="1"/>
          </p:cNvSpPr>
          <p:nvPr/>
        </p:nvSpPr>
        <p:spPr bwMode="auto">
          <a:xfrm>
            <a:off x="23379" y="0"/>
            <a:ext cx="9144000" cy="152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9" descr="Picture1"/>
          <p:cNvSpPr>
            <a:spLocks noChangeArrowheads="1"/>
          </p:cNvSpPr>
          <p:nvPr/>
        </p:nvSpPr>
        <p:spPr bwMode="auto">
          <a:xfrm rot="16200000">
            <a:off x="5678116" y="3432667"/>
            <a:ext cx="6858000" cy="1291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791199" cy="365125"/>
          </a:xfrm>
        </p:spPr>
        <p:txBody>
          <a:bodyPr/>
          <a:lstStyle/>
          <a:p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2" name="Group 88"/>
          <p:cNvGrpSpPr/>
          <p:nvPr/>
        </p:nvGrpSpPr>
        <p:grpSpPr bwMode="auto">
          <a:xfrm>
            <a:off x="445135" y="3784600"/>
            <a:ext cx="8435975" cy="797560"/>
            <a:chOff x="1316" y="2009"/>
            <a:chExt cx="6067" cy="621"/>
          </a:xfrm>
          <a:solidFill>
            <a:srgbClr val="92D050"/>
          </a:solidFill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256" y="2128"/>
              <a:ext cx="5121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Kế hoạch tuần 28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86"/>
          <p:cNvGrpSpPr/>
          <p:nvPr/>
        </p:nvGrpSpPr>
        <p:grpSpPr bwMode="auto">
          <a:xfrm>
            <a:off x="457200" y="4800600"/>
            <a:ext cx="8229600" cy="1066800"/>
            <a:chOff x="1760" y="3477"/>
            <a:chExt cx="4528" cy="653"/>
          </a:xfrm>
        </p:grpSpPr>
        <p:sp>
          <p:nvSpPr>
            <p:cNvPr id="89160" name="AutoShape 72"/>
            <p:cNvSpPr>
              <a:spLocks noChangeArrowheads="1"/>
            </p:cNvSpPr>
            <p:nvPr/>
          </p:nvSpPr>
          <p:spPr bwMode="gray">
            <a:xfrm>
              <a:off x="2096" y="3525"/>
              <a:ext cx="4192" cy="549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1" name="AutoShape 73"/>
            <p:cNvSpPr>
              <a:spLocks noChangeArrowheads="1"/>
            </p:cNvSpPr>
            <p:nvPr/>
          </p:nvSpPr>
          <p:spPr bwMode="gray">
            <a:xfrm>
              <a:off x="1760" y="3477"/>
              <a:ext cx="662" cy="653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62" name="Text Box 74"/>
            <p:cNvSpPr txBox="1">
              <a:spLocks noChangeArrowheads="1"/>
            </p:cNvSpPr>
            <p:nvPr/>
          </p:nvSpPr>
          <p:spPr bwMode="gray">
            <a:xfrm>
              <a:off x="2172" y="3570"/>
              <a:ext cx="411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chủ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đề : Chia sẻ những việc em đã làm thể hiện tình cảm dành cho người thân trong gia đình</a:t>
              </a:r>
              <a:endPara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71" name="Text Box 83"/>
            <p:cNvSpPr txBox="1">
              <a:spLocks noChangeArrowheads="1"/>
            </p:cNvSpPr>
            <p:nvPr/>
          </p:nvSpPr>
          <p:spPr bwMode="gray">
            <a:xfrm>
              <a:off x="1949" y="3710"/>
              <a:ext cx="2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5" name="Rounded Rectangle 12"/>
          <p:cNvSpPr/>
          <p:nvPr/>
        </p:nvSpPr>
        <p:spPr>
          <a:xfrm>
            <a:off x="2590800" y="762000"/>
            <a:ext cx="41910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0" hangingPunct="0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88"/>
          <p:cNvGrpSpPr/>
          <p:nvPr/>
        </p:nvGrpSpPr>
        <p:grpSpPr bwMode="auto">
          <a:xfrm>
            <a:off x="508000" y="2717371"/>
            <a:ext cx="8305800" cy="797531"/>
            <a:chOff x="1316" y="2009"/>
            <a:chExt cx="6067" cy="621"/>
          </a:xfrm>
        </p:grpSpPr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928" y="2069"/>
              <a:ext cx="5455" cy="56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63"/>
            <p:cNvSpPr>
              <a:spLocks noChangeArrowheads="1"/>
            </p:cNvSpPr>
            <p:nvPr/>
          </p:nvSpPr>
          <p:spPr bwMode="gray">
            <a:xfrm>
              <a:off x="1316" y="2009"/>
              <a:ext cx="952" cy="593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2207" y="2128"/>
              <a:ext cx="51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Sơ 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tuần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27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gray">
            <a:xfrm>
              <a:off x="1642" y="2122"/>
              <a:ext cx="3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90800" y="838200"/>
            <a:ext cx="434340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TRẢI NGHIỆM</a:t>
            </a:r>
            <a:r>
              <a:rPr lang="en-US" altLang="en-US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Sinh hoạt lớp)</a:t>
            </a:r>
            <a:endParaRPr lang="en-US" altLang="en-US" sz="14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09600" y="271145"/>
            <a:ext cx="807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 ngày 21 tháng 03 năm 2025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33"/>
          <p:cNvSpPr txBox="1"/>
          <p:nvPr/>
        </p:nvSpPr>
        <p:spPr>
          <a:xfrm>
            <a:off x="288290" y="1418590"/>
            <a:ext cx="8277860" cy="1155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7</a:t>
            </a:r>
            <a:r>
              <a:rPr lang="en-US" b="1" dirty="0">
                <a:solidFill>
                  <a:srgbClr val="8BD9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YÊU THƯƠNG GIA ĐÌNH, QUÝ TRỌNG PHỤ NỮ  </a:t>
            </a:r>
            <a:endParaRPr lang="en-US" sz="2400" b="1" dirty="0">
              <a:solidFill>
                <a:srgbClr val="8BD92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HOẠT THEO CHỦ ĐỀ: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VỀ VIỆC EM ĐÃ LÀM THỂ HIỆN TÌNH CẢM DÀNH CHO NGƯỜI THÂN TRONG GIA ĐÌNH</a:t>
            </a:r>
            <a:endParaRPr lang="en-US" altLang="en-US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905</Words>
  <Application>Microsoft Office PowerPoint</Application>
  <PresentationFormat>On-screen Show (4:3)</PresentationFormat>
  <Paragraphs>109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Le Phan Danh</dc:creator>
  <cp:lastModifiedBy>Administrator</cp:lastModifiedBy>
  <cp:revision>331</cp:revision>
  <dcterms:created xsi:type="dcterms:W3CDTF">2021-11-18T04:33:00Z</dcterms:created>
  <dcterms:modified xsi:type="dcterms:W3CDTF">2025-03-20T14:44:23Z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165F4254FEBF4E5399B329CBBCCA1848_13</vt:lpwstr>
  </property>
  <property fmtid="{D5CDD505-2E9C-101B-9397-08002B2CF9AE}" pid="3" name="KSOProductBuildVer">
    <vt:lpwstr>1033-12.2.0.20326</vt:lpwstr>
  </property>
</Properties>
</file>