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07" r:id="rId3"/>
    <p:sldId id="258" r:id="rId4"/>
    <p:sldId id="427" r:id="rId5"/>
    <p:sldId id="428" r:id="rId6"/>
    <p:sldId id="426" r:id="rId7"/>
    <p:sldId id="441" r:id="rId8"/>
    <p:sldId id="442" r:id="rId9"/>
    <p:sldId id="443" r:id="rId10"/>
    <p:sldId id="444" r:id="rId11"/>
    <p:sldId id="438"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0000"/>
    <a:srgbClr val="FF0066"/>
    <a:srgbClr val="FF7C80"/>
    <a:srgbClr val="FF6600"/>
    <a:srgbClr val="6600CC"/>
    <a:srgbClr val="333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A2A99-BEA7-784F-AA0C-07B5356FAB6A}" v="461" dt="2025-02-22T04:58:42.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15" autoAdjust="0"/>
    <p:restoredTop sz="94660"/>
  </p:normalViewPr>
  <p:slideViewPr>
    <p:cSldViewPr>
      <p:cViewPr>
        <p:scale>
          <a:sx n="85" d="100"/>
          <a:sy n="85" d="100"/>
        </p:scale>
        <p:origin x="144" y="93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extLst>
      <p:ext uri="{BB962C8B-B14F-4D97-AF65-F5344CB8AC3E}">
        <p14:creationId xmlns:p14="http://schemas.microsoft.com/office/powerpoint/2010/main" val="227111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LÊ HỒNG PHONG</a:t>
            </a: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343401"/>
            <a:ext cx="10928600"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11: CHUYỆN BÊN CỬA SỔ (</a:t>
            </a:r>
            <a:r>
              <a:rPr lang="en-US" sz="4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dirty="0">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err="1">
                <a:solidFill>
                  <a:srgbClr val="FF0066"/>
                </a:solidFill>
                <a:latin typeface="Times New Roman" pitchFamily="18" charset="0"/>
              </a:rPr>
              <a:t>Giáo</a:t>
            </a:r>
            <a:r>
              <a:rPr lang="en-US" altLang="en-US" sz="2400" b="1" i="1" dirty="0">
                <a:solidFill>
                  <a:srgbClr val="FF0066"/>
                </a:solidFill>
                <a:latin typeface="Times New Roman" pitchFamily="18" charset="0"/>
              </a:rPr>
              <a:t> </a:t>
            </a:r>
            <a:r>
              <a:rPr lang="en-US" altLang="en-US" sz="2400" b="1" i="1" dirty="0" err="1">
                <a:solidFill>
                  <a:srgbClr val="FF0066"/>
                </a:solidFill>
                <a:latin typeface="Times New Roman" pitchFamily="18" charset="0"/>
              </a:rPr>
              <a:t>viên</a:t>
            </a:r>
            <a:r>
              <a:rPr lang="en-US" altLang="en-US" sz="2400" b="1" i="1" dirty="0">
                <a:solidFill>
                  <a:srgbClr val="FF0066"/>
                </a:solidFill>
                <a:latin typeface="Times New Roman" pitchFamily="18" charset="0"/>
              </a:rPr>
              <a:t>: Cao </a:t>
            </a:r>
            <a:r>
              <a:rPr lang="en-US" altLang="en-US" sz="2400" b="1" i="1" dirty="0" err="1">
                <a:solidFill>
                  <a:srgbClr val="FF0066"/>
                </a:solidFill>
                <a:latin typeface="Times New Roman" pitchFamily="18" charset="0"/>
              </a:rPr>
              <a:t>Thị</a:t>
            </a:r>
            <a:r>
              <a:rPr lang="en-US" altLang="en-US" sz="2400" b="1" i="1" dirty="0">
                <a:solidFill>
                  <a:srgbClr val="FF0066"/>
                </a:solidFill>
                <a:latin typeface="Times New Roman" pitchFamily="18" charset="0"/>
              </a:rPr>
              <a:t> Kim </a:t>
            </a:r>
            <a:r>
              <a:rPr lang="en-US" altLang="en-US" sz="2400" b="1" i="1" dirty="0" err="1">
                <a:solidFill>
                  <a:srgbClr val="FF0066"/>
                </a:solidFill>
                <a:latin typeface="Times New Roman" pitchFamily="18" charset="0"/>
              </a:rPr>
              <a:t>Yến</a:t>
            </a:r>
            <a:endParaRPr lang="en-US" altLang="en-US" sz="2400" b="1" i="1" dirty="0">
              <a:solidFill>
                <a:srgbClr val="FF0066"/>
              </a:solidFill>
              <a:latin typeface="Times New Roman" pitchFamily="18" charset="0"/>
            </a:endParaRPr>
          </a:p>
          <a:p>
            <a:pPr eaLnBrk="1" hangingPunct="1"/>
            <a:r>
              <a:rPr lang="en-US" altLang="en-US" sz="2400" b="1" i="1" dirty="0" err="1">
                <a:solidFill>
                  <a:srgbClr val="FF0066"/>
                </a:solidFill>
                <a:latin typeface="Times New Roman" pitchFamily="18" charset="0"/>
              </a:rPr>
              <a:t>Lớp</a:t>
            </a:r>
            <a:r>
              <a:rPr lang="en-US" altLang="en-US" sz="2400" b="1" i="1" dirty="0">
                <a:solidFill>
                  <a:srgbClr val="FF0066"/>
                </a:solidFill>
                <a:latin typeface="Times New Roman" pitchFamily="18" charset="0"/>
              </a:rPr>
              <a:t>:  3E</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627971" y="5638800"/>
            <a:ext cx="3757687" cy="268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471319" y="2895600"/>
            <a:ext cx="10233818" cy="1200329"/>
          </a:xfrm>
          <a:prstGeom prst="rect">
            <a:avLst/>
          </a:prstGeom>
        </p:spPr>
        <p:txBody>
          <a:bodyPr wrap="square">
            <a:spAutoFit/>
          </a:bodyPr>
          <a:lstStyle/>
          <a:p>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5: Theo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cậu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từ</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điều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558348" y="4370717"/>
            <a:ext cx="10210801" cy="3416320"/>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Từ những việc đã làm, cậu bé hẳn là rất ân hận. Chắc chắn cậu bé sẽ không bao giờ đối xử với bầy chim như thế nữa. Nhìn đàn chim ríu ran nô đùa, cậu bé hiểu rằng: Nếu con người yêu thương, bảo vệ chim chóc thì chim chóc cũng sẽ gần gũi, gắn bó và mang lại niềm vui cho con người.</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4"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cxnSp>
        <p:nvCxnSpPr>
          <p:cNvPr id="22" name="Straight Connector 21"/>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739036" y="2870455"/>
            <a:ext cx="2836262"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ch</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3461738" y="2866801"/>
            <a:ext cx="151645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b</a:t>
            </a:r>
            <a:r>
              <a:rPr lang="en-US" sz="3600" b="1" i="1" dirty="0" err="1">
                <a:solidFill>
                  <a:srgbClr val="0000CC"/>
                </a:solidFill>
                <a:latin typeface="Times New Roman" panose="02020603050405020304" pitchFamily="18" charset="0"/>
                <a:ea typeface="Times New Roman" panose="02020603050405020304" pitchFamily="18" charset="0"/>
              </a:rPr>
              <a:t>ẵng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902545" y="3465447"/>
            <a:ext cx="319959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037668" y="3457295"/>
            <a:ext cx="1534579"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ộn</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endParaRPr>
          </a:p>
        </p:txBody>
      </p:sp>
      <p:sp>
        <p:nvSpPr>
          <p:cNvPr id="34" name="Rectangle 33"/>
          <p:cNvSpPr/>
          <p:nvPr/>
        </p:nvSpPr>
        <p:spPr>
          <a:xfrm>
            <a:off x="220508" y="4702076"/>
            <a:ext cx="5060549" cy="2308324"/>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tường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chân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tổ</a:t>
            </a:r>
            <a:r>
              <a:rPr lang="en-US" sz="3600" b="1">
                <a:solidFill>
                  <a:srgbClr val="0000CC"/>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21386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dirty="0">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9223274"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6004720" y="3563423"/>
            <a:ext cx="9525001" cy="4503736"/>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65268" y="4724400"/>
              <a:ext cx="8137525" cy="1938992"/>
            </a:xfrm>
            <a:prstGeom prst="rect">
              <a:avLst/>
            </a:prstGeom>
          </p:spPr>
          <p:txBody>
            <a:bodyPr>
              <a:spAutoFit/>
            </a:bodyPr>
            <a:lstStyle/>
            <a:p>
              <a:pPr algn="just"/>
              <a:r>
                <a:rPr lang="nl-NL" sz="4000" b="1" i="1" dirty="0">
                  <a:solidFill>
                    <a:srgbClr val="FF0000"/>
                  </a:solidFill>
                  <a:latin typeface="Times New Roman" panose="02020603050405020304" pitchFamily="18" charset="0"/>
                  <a:cs typeface="Times New Roman" panose="02020603050405020304" pitchFamily="18" charset="0"/>
                </a:rPr>
                <a:t>Hiểu điều tác giả muốn nói qua câu chuyện: Nếu bạn yêu quý thiên nhiên thì thiên nhiên cũng sẽ yêu quý bạn.</a:t>
              </a:r>
              <a:endParaRPr lang="en-US" sz="4000" dirty="0">
                <a:solidFill>
                  <a:srgbClr val="FF0000"/>
                </a:solidFill>
                <a:latin typeface="Times New Roman" panose="02020603050405020304" pitchFamily="18" charset="0"/>
                <a:cs typeface="Times New Roman" panose="02020603050405020304" pitchFamily="18" charset="0"/>
              </a:endParaRPr>
            </a:p>
          </p:txBody>
        </p:sp>
      </p:grpSp>
      <p:sp>
        <p:nvSpPr>
          <p:cNvPr id="40"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cxnSp>
        <p:nvCxnSpPr>
          <p:cNvPr id="24" name="Straight Connector 23"/>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5" name="Rectangle 24"/>
          <p:cNvSpPr/>
          <p:nvPr/>
        </p:nvSpPr>
        <p:spPr>
          <a:xfrm>
            <a:off x="739036" y="2870455"/>
            <a:ext cx="2836262"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ch</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461738" y="2866801"/>
            <a:ext cx="151645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b</a:t>
            </a:r>
            <a:r>
              <a:rPr lang="en-US" sz="3600" b="1" i="1" dirty="0" err="1">
                <a:solidFill>
                  <a:srgbClr val="0000CC"/>
                </a:solidFill>
                <a:latin typeface="Times New Roman" panose="02020603050405020304" pitchFamily="18" charset="0"/>
                <a:ea typeface="Times New Roman" panose="02020603050405020304" pitchFamily="18" charset="0"/>
              </a:rPr>
              <a:t>ẵng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4" name="Rectangle 33"/>
          <p:cNvSpPr/>
          <p:nvPr/>
        </p:nvSpPr>
        <p:spPr>
          <a:xfrm>
            <a:off x="902545" y="3465447"/>
            <a:ext cx="319959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5" name="Rectangle 34"/>
          <p:cNvSpPr/>
          <p:nvPr/>
        </p:nvSpPr>
        <p:spPr>
          <a:xfrm>
            <a:off x="3037668" y="3457295"/>
            <a:ext cx="1534579"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ộn</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endParaRPr>
          </a:p>
        </p:txBody>
      </p:sp>
      <p:sp>
        <p:nvSpPr>
          <p:cNvPr id="36" name="Rectangle 35"/>
          <p:cNvSpPr/>
          <p:nvPr/>
        </p:nvSpPr>
        <p:spPr>
          <a:xfrm>
            <a:off x="220508" y="4702076"/>
            <a:ext cx="5060549" cy="2308324"/>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tường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chân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tổ</a:t>
            </a:r>
            <a:r>
              <a:rPr lang="en-US" sz="3600" b="1">
                <a:solidFill>
                  <a:srgbClr val="0000CC"/>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95"/>
          <p:cNvSpPr>
            <a:spLocks noChangeArrowheads="1"/>
          </p:cNvSpPr>
          <p:nvPr/>
        </p:nvSpPr>
        <p:spPr bwMode="auto">
          <a:xfrm>
            <a:off x="6667403" y="1336121"/>
            <a:ext cx="29418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a:solidFill>
                  <a:srgbClr val="0000CC"/>
                </a:solidFill>
                <a:latin typeface="Times New Roman" pitchFamily="18" charset="0"/>
                <a:cs typeface="Times New Roman" pitchFamily="18" charset="0"/>
              </a:rPr>
              <a:t>KHỞI ĐỘNG</a:t>
            </a:r>
          </a:p>
        </p:txBody>
      </p:sp>
      <p:grpSp>
        <p:nvGrpSpPr>
          <p:cNvPr id="24" name="Group 23"/>
          <p:cNvGrpSpPr/>
          <p:nvPr/>
        </p:nvGrpSpPr>
        <p:grpSpPr>
          <a:xfrm>
            <a:off x="4617134" y="149573"/>
            <a:ext cx="6885218" cy="1117345"/>
            <a:chOff x="4539228" y="210532"/>
            <a:chExt cx="6769043" cy="1117345"/>
          </a:xfrm>
        </p:grpSpPr>
        <p:grpSp>
          <p:nvGrpSpPr>
            <p:cNvPr id="25" name="Group 24"/>
            <p:cNvGrpSpPr/>
            <p:nvPr/>
          </p:nvGrpSpPr>
          <p:grpSpPr>
            <a:xfrm>
              <a:off x="4539228" y="210532"/>
              <a:ext cx="6769043" cy="1117345"/>
              <a:chOff x="4539228" y="210532"/>
              <a:chExt cx="6769043" cy="1117345"/>
            </a:xfrm>
          </p:grpSpPr>
          <p:sp>
            <p:nvSpPr>
              <p:cNvPr id="27" name="TextBox 26"/>
              <p:cNvSpPr txBox="1"/>
              <p:nvPr/>
            </p:nvSpPr>
            <p:spPr>
              <a:xfrm>
                <a:off x="4539228" y="210532"/>
                <a:ext cx="6769043"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28" name="TextBox 2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26" name="Straight Connector 2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9" name="video-con-cong">
            <a:hlinkClick r:id="" action="ppaction://media"/>
            <a:extLst>
              <a:ext uri="{FF2B5EF4-FFF2-40B4-BE49-F238E27FC236}">
                <a16:creationId xmlns:a16="http://schemas.microsoft.com/office/drawing/2014/main" id="{7C3023E0-3CE7-1CD1-39DD-66ABEBCEC74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117546" y="1982452"/>
            <a:ext cx="3883916" cy="6921830"/>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33"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9"/>
                </p:tgtEl>
              </p:cMediaNode>
            </p:video>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9"/>
                                        </p:tgtEl>
                                      </p:cBhvr>
                                    </p:cmd>
                                  </p:childTnLst>
                                </p:cTn>
                              </p:par>
                            </p:childTnLst>
                          </p:cTn>
                        </p:par>
                      </p:childTnLst>
                    </p:cTn>
                  </p:par>
                </p:childTnLst>
              </p:cTn>
              <p:nextCondLst>
                <p:cond evt="onClick" delay="0">
                  <p:tgtEl>
                    <p:spTgt spid="2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3862D86-0037-7A04-AF86-53DE148076AE}"/>
              </a:ext>
            </a:extLst>
          </p:cNvPr>
          <p:cNvPicPr>
            <a:picLocks noChangeAspect="1"/>
          </p:cNvPicPr>
          <p:nvPr/>
        </p:nvPicPr>
        <p:blipFill rotWithShape="1">
          <a:blip r:embed="rId2">
            <a:extLst>
              <a:ext uri="{BEBA8EAE-BF5A-486C-A8C5-ECC9F3942E4B}">
                <a14:imgProps xmlns:a14="http://schemas.microsoft.com/office/drawing/2010/main">
                  <a14:imgLayer>
                    <a14:imgEffect>
                      <a14:sharpenSoften amount="-50000"/>
                    </a14:imgEffect>
                    <a14:imgEffect>
                      <a14:saturation sat="400000"/>
                    </a14:imgEffect>
                  </a14:imgLayer>
                </a14:imgProps>
              </a:ext>
              <a:ext uri="{28A0092B-C50C-407E-A947-70E740481C1C}">
                <a14:useLocalDpi xmlns:a14="http://schemas.microsoft.com/office/drawing/2010/main" val="0"/>
              </a:ext>
            </a:extLst>
          </a:blip>
          <a:srcRect t="21803"/>
          <a:stretch/>
        </p:blipFill>
        <p:spPr>
          <a:xfrm>
            <a:off x="20625" y="5796"/>
            <a:ext cx="16235389" cy="9132408"/>
          </a:xfrm>
          <a:prstGeom prst="rect">
            <a:avLst/>
          </a:prstGeom>
        </p:spPr>
      </p:pic>
      <p:pic>
        <p:nvPicPr>
          <p:cNvPr id="5" name="Picture 4" descr="Icon&#10;&#10;Description automatically generated">
            <a:extLst>
              <a:ext uri="{FF2B5EF4-FFF2-40B4-BE49-F238E27FC236}">
                <a16:creationId xmlns:a16="http://schemas.microsoft.com/office/drawing/2014/main" id="{C070AF2D-236C-1337-3F69-BAEA1FCAFD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5290" y="2010078"/>
            <a:ext cx="738295" cy="1349060"/>
          </a:xfrm>
          <a:prstGeom prst="rect">
            <a:avLst/>
          </a:prstGeom>
        </p:spPr>
      </p:pic>
      <p:sp>
        <p:nvSpPr>
          <p:cNvPr id="9" name="TextBox 8">
            <a:extLst>
              <a:ext uri="{FF2B5EF4-FFF2-40B4-BE49-F238E27FC236}">
                <a16:creationId xmlns:a16="http://schemas.microsoft.com/office/drawing/2014/main" id="{133025F6-03E4-F7FE-A115-15A451327F80}"/>
              </a:ext>
            </a:extLst>
          </p:cNvPr>
          <p:cNvSpPr txBox="1"/>
          <p:nvPr/>
        </p:nvSpPr>
        <p:spPr>
          <a:xfrm>
            <a:off x="4119203" y="2032992"/>
            <a:ext cx="4291529" cy="1106470"/>
          </a:xfrm>
          <a:prstGeom prst="rect">
            <a:avLst/>
          </a:prstGeom>
          <a:noFill/>
        </p:spPr>
        <p:txBody>
          <a:bodyPr wrap="square" lIns="91323" tIns="45663" rIns="91323" bIns="45663" rtlCol="0">
            <a:spAutoFit/>
          </a:bodyPr>
          <a:lstStyle/>
          <a:p>
            <a:pPr>
              <a:defRPr/>
            </a:pPr>
            <a:r>
              <a:rPr lang="en-US" sz="6591" b="1" dirty="0" err="1">
                <a:solidFill>
                  <a:srgbClr val="008000"/>
                </a:solidFill>
                <a:latin typeface="Times New Roman" pitchFamily="18" charset="0"/>
                <a:cs typeface="Times New Roman" pitchFamily="18" charset="0"/>
              </a:rPr>
              <a:t>Khởi</a:t>
            </a:r>
            <a:r>
              <a:rPr lang="en-US" sz="6591" b="1" dirty="0">
                <a:solidFill>
                  <a:srgbClr val="008000"/>
                </a:solidFill>
                <a:latin typeface="Times New Roman" pitchFamily="18" charset="0"/>
                <a:cs typeface="Times New Roman" pitchFamily="18" charset="0"/>
              </a:rPr>
              <a:t> </a:t>
            </a:r>
            <a:r>
              <a:rPr lang="en-US" sz="6591" b="1" dirty="0" err="1">
                <a:solidFill>
                  <a:srgbClr val="008000"/>
                </a:solidFill>
                <a:latin typeface="Times New Roman" pitchFamily="18" charset="0"/>
                <a:cs typeface="Times New Roman" pitchFamily="18" charset="0"/>
              </a:rPr>
              <a:t>động</a:t>
            </a:r>
            <a:endParaRPr lang="en-US" sz="6591" b="1" dirty="0">
              <a:solidFill>
                <a:srgbClr val="008000"/>
              </a:solidFill>
              <a:latin typeface="Times New Roman" pitchFamily="18" charset="0"/>
              <a:cs typeface="Times New Roman" pitchFamily="18" charset="0"/>
            </a:endParaRPr>
          </a:p>
        </p:txBody>
      </p:sp>
      <p:sp>
        <p:nvSpPr>
          <p:cNvPr id="10" name="TextBox 9"/>
          <p:cNvSpPr txBox="1"/>
          <p:nvPr/>
        </p:nvSpPr>
        <p:spPr>
          <a:xfrm>
            <a:off x="2050052" y="51608"/>
            <a:ext cx="12176540" cy="747910"/>
          </a:xfrm>
          <a:prstGeom prst="rect">
            <a:avLst/>
          </a:prstGeom>
          <a:noFill/>
        </p:spPr>
        <p:txBody>
          <a:bodyPr wrap="square" lIns="91323" tIns="45663" rIns="91323" bIns="45663" rtlCol="0">
            <a:spAutoFit/>
          </a:bodyPr>
          <a:lstStyle/>
          <a:p>
            <a:pPr algn="ctr"/>
            <a:r>
              <a:rPr lang="en-US" sz="4261" b="1" dirty="0" err="1">
                <a:solidFill>
                  <a:srgbClr val="0000CC"/>
                </a:solidFill>
                <a:latin typeface="Times New Roman" pitchFamily="18" charset="0"/>
                <a:cs typeface="Times New Roman" pitchFamily="18" charset="0"/>
              </a:rPr>
              <a:t>Thứ</a:t>
            </a:r>
            <a:r>
              <a:rPr lang="en-US" sz="4261" b="1" dirty="0">
                <a:solidFill>
                  <a:srgbClr val="0000CC"/>
                </a:solidFill>
                <a:latin typeface="Times New Roman" pitchFamily="18" charset="0"/>
                <a:cs typeface="Times New Roman" pitchFamily="18" charset="0"/>
              </a:rPr>
              <a:t> </a:t>
            </a:r>
            <a:r>
              <a:rPr lang="en-US" sz="4261" b="1" dirty="0" err="1">
                <a:solidFill>
                  <a:srgbClr val="0000CC"/>
                </a:solidFill>
                <a:latin typeface="Times New Roman" pitchFamily="18" charset="0"/>
                <a:cs typeface="Times New Roman" pitchFamily="18" charset="0"/>
              </a:rPr>
              <a:t>hai</a:t>
            </a:r>
            <a:r>
              <a:rPr lang="en-US" sz="4261" b="1" dirty="0">
                <a:solidFill>
                  <a:srgbClr val="0000CC"/>
                </a:solidFill>
                <a:latin typeface="Times New Roman" pitchFamily="18" charset="0"/>
                <a:cs typeface="Times New Roman" pitchFamily="18" charset="0"/>
              </a:rPr>
              <a:t> </a:t>
            </a:r>
            <a:r>
              <a:rPr lang="en-US" sz="4261" b="1" dirty="0" err="1">
                <a:solidFill>
                  <a:srgbClr val="0000CC"/>
                </a:solidFill>
                <a:latin typeface="Times New Roman" pitchFamily="18" charset="0"/>
                <a:cs typeface="Times New Roman" pitchFamily="18" charset="0"/>
              </a:rPr>
              <a:t>ngày</a:t>
            </a:r>
            <a:r>
              <a:rPr lang="en-US" sz="4261" b="1" dirty="0">
                <a:solidFill>
                  <a:srgbClr val="0000CC"/>
                </a:solidFill>
                <a:latin typeface="Times New Roman" pitchFamily="18" charset="0"/>
                <a:cs typeface="Times New Roman" pitchFamily="18" charset="0"/>
              </a:rPr>
              <a:t> 24 </a:t>
            </a:r>
            <a:r>
              <a:rPr lang="en-US" sz="4261" b="1" dirty="0" err="1">
                <a:solidFill>
                  <a:srgbClr val="0000CC"/>
                </a:solidFill>
                <a:latin typeface="Times New Roman" pitchFamily="18" charset="0"/>
                <a:cs typeface="Times New Roman" pitchFamily="18" charset="0"/>
              </a:rPr>
              <a:t>tháng</a:t>
            </a:r>
            <a:r>
              <a:rPr lang="en-US" sz="4261" b="1" dirty="0">
                <a:solidFill>
                  <a:srgbClr val="0000CC"/>
                </a:solidFill>
                <a:latin typeface="Times New Roman" pitchFamily="18" charset="0"/>
                <a:cs typeface="Times New Roman" pitchFamily="18" charset="0"/>
              </a:rPr>
              <a:t> 02 </a:t>
            </a:r>
            <a:r>
              <a:rPr lang="en-US" sz="4261" b="1" dirty="0" err="1">
                <a:solidFill>
                  <a:srgbClr val="0000CC"/>
                </a:solidFill>
                <a:latin typeface="Times New Roman" pitchFamily="18" charset="0"/>
                <a:cs typeface="Times New Roman" pitchFamily="18" charset="0"/>
              </a:rPr>
              <a:t>năm</a:t>
            </a:r>
            <a:r>
              <a:rPr lang="en-US" sz="4261" b="1" dirty="0">
                <a:solidFill>
                  <a:srgbClr val="0000CC"/>
                </a:solidFill>
                <a:latin typeface="Times New Roman" pitchFamily="18" charset="0"/>
                <a:cs typeface="Times New Roman" pitchFamily="18" charset="0"/>
              </a:rPr>
              <a:t> 2025</a:t>
            </a:r>
            <a:endParaRPr lang="vi-VN" sz="4261" b="1" dirty="0">
              <a:solidFill>
                <a:srgbClr val="0000CC"/>
              </a:solidFill>
              <a:latin typeface="Times New Roman" pitchFamily="18" charset="0"/>
              <a:cs typeface="Times New Roman" pitchFamily="18" charset="0"/>
            </a:endParaRPr>
          </a:p>
        </p:txBody>
      </p:sp>
      <p:sp>
        <p:nvSpPr>
          <p:cNvPr id="11" name="TextBox 10"/>
          <p:cNvSpPr txBox="1"/>
          <p:nvPr/>
        </p:nvSpPr>
        <p:spPr>
          <a:xfrm>
            <a:off x="2050052" y="836724"/>
            <a:ext cx="12176540" cy="747910"/>
          </a:xfrm>
          <a:prstGeom prst="rect">
            <a:avLst/>
          </a:prstGeom>
          <a:noFill/>
        </p:spPr>
        <p:txBody>
          <a:bodyPr wrap="square" lIns="91323" tIns="45663" rIns="91323" bIns="45663" rtlCol="0">
            <a:spAutoFit/>
          </a:bodyPr>
          <a:lstStyle/>
          <a:p>
            <a:pPr algn="ctr"/>
            <a:r>
              <a:rPr lang="en-US" sz="4261" b="1" dirty="0" err="1">
                <a:solidFill>
                  <a:srgbClr val="0000CC"/>
                </a:solidFill>
                <a:latin typeface="Times New Roman" pitchFamily="18" charset="0"/>
                <a:cs typeface="Times New Roman" pitchFamily="18" charset="0"/>
              </a:rPr>
              <a:t>Tiếng</a:t>
            </a:r>
            <a:r>
              <a:rPr lang="en-US" sz="4261" b="1" dirty="0">
                <a:solidFill>
                  <a:srgbClr val="0000CC"/>
                </a:solidFill>
                <a:latin typeface="Times New Roman" pitchFamily="18" charset="0"/>
                <a:cs typeface="Times New Roman" pitchFamily="18" charset="0"/>
              </a:rPr>
              <a:t> </a:t>
            </a:r>
            <a:r>
              <a:rPr lang="en-US" sz="4261" b="1" dirty="0" err="1">
                <a:solidFill>
                  <a:srgbClr val="0000CC"/>
                </a:solidFill>
                <a:latin typeface="Times New Roman" pitchFamily="18" charset="0"/>
                <a:cs typeface="Times New Roman" pitchFamily="18" charset="0"/>
              </a:rPr>
              <a:t>Việt</a:t>
            </a:r>
            <a:endParaRPr lang="vi-VN" sz="4261" b="1" dirty="0">
              <a:solidFill>
                <a:srgbClr val="0000CC"/>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EB656951-271A-3431-29FA-45875F1D2E4A}"/>
              </a:ext>
            </a:extLst>
          </p:cNvPr>
          <p:cNvSpPr txBox="1"/>
          <p:nvPr/>
        </p:nvSpPr>
        <p:spPr>
          <a:xfrm>
            <a:off x="-4391" y="3573633"/>
            <a:ext cx="4108883" cy="2964594"/>
          </a:xfrm>
          <a:prstGeom prst="rect">
            <a:avLst/>
          </a:prstGeom>
          <a:noFill/>
        </p:spPr>
        <p:txBody>
          <a:bodyPr wrap="square">
            <a:spAutoFit/>
          </a:bodyPr>
          <a:lstStyle/>
          <a:p>
            <a:pPr algn="just"/>
            <a:r>
              <a:rPr lang="en-US" sz="3733"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 </a:t>
            </a:r>
            <a:r>
              <a:rPr lang="vi-VN" sz="3733"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Nếu thấy một chú chim đậu bên cửa sổ lúc trời mưa rét, em sẽ làm gì để giúp chú chim đó?</a:t>
            </a:r>
            <a:endParaRPr lang="en-US" sz="3733" b="1"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3" name="Picture 2">
            <a:extLst>
              <a:ext uri="{FF2B5EF4-FFF2-40B4-BE49-F238E27FC236}">
                <a16:creationId xmlns:a16="http://schemas.microsoft.com/office/drawing/2014/main" id="{B8560CBA-519C-064C-E625-1283D56C1A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493" y="3359139"/>
            <a:ext cx="9207844" cy="5784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5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885218" cy="1117345"/>
            <a:chOff x="4539228" y="210532"/>
            <a:chExt cx="6769044" cy="1117345"/>
          </a:xfrm>
        </p:grpSpPr>
        <p:grpSp>
          <p:nvGrpSpPr>
            <p:cNvPr id="15" name="Group 14"/>
            <p:cNvGrpSpPr/>
            <p:nvPr/>
          </p:nvGrpSpPr>
          <p:grpSpPr>
            <a:xfrm>
              <a:off x="4539228" y="210532"/>
              <a:ext cx="6769044" cy="1117345"/>
              <a:chOff x="4539228" y="210532"/>
              <a:chExt cx="6769044" cy="1117345"/>
            </a:xfrm>
          </p:grpSpPr>
          <p:sp>
            <p:nvSpPr>
              <p:cNvPr id="17" name="TextBox 16"/>
              <p:cNvSpPr txBox="1"/>
              <p:nvPr/>
            </p:nvSpPr>
            <p:spPr>
              <a:xfrm>
                <a:off x="4539228" y="210532"/>
                <a:ext cx="6769044"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sp>
        <p:nvSpPr>
          <p:cNvPr id="2" name="Rectangle 1"/>
          <p:cNvSpPr/>
          <p:nvPr/>
        </p:nvSpPr>
        <p:spPr>
          <a:xfrm>
            <a:off x="1563435" y="2828092"/>
            <a:ext cx="13966284" cy="2554545"/>
          </a:xfrm>
          <a:prstGeom prst="rect">
            <a:avLst/>
          </a:prstGeom>
        </p:spPr>
        <p:txBody>
          <a:bodyPr wrap="square">
            <a:spAutoFit/>
          </a:bodyPr>
          <a:lstStyle/>
          <a:p>
            <a:r>
              <a:rPr lang="en-US" sz="4000" b="1" dirty="0" err="1">
                <a:solidFill>
                  <a:srgbClr val="0000CC"/>
                </a:solidFill>
                <a:latin typeface="Times New Roman" panose="02020603050405020304" pitchFamily="18" charset="0"/>
                <a:cs typeface="Times New Roman" panose="02020603050405020304" pitchFamily="18" charset="0"/>
              </a:rPr>
              <a:t>Đọc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diễn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cảm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nhấn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giọng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ở</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những</a:t>
            </a:r>
            <a:r>
              <a:rPr lang="en-US" sz="4000" b="1" dirty="0">
                <a:solidFill>
                  <a:srgbClr val="0000CC"/>
                </a:solidFill>
                <a:latin typeface="Times New Roman" panose="02020603050405020304" pitchFamily="18" charset="0"/>
                <a:cs typeface="Times New Roman" panose="02020603050405020304" pitchFamily="18" charset="0"/>
              </a:rPr>
              <a:t> chi </a:t>
            </a:r>
            <a:r>
              <a:rPr lang="en-US" sz="4000" b="1" dirty="0" err="1">
                <a:solidFill>
                  <a:srgbClr val="0000CC"/>
                </a:solidFill>
                <a:latin typeface="Times New Roman" panose="02020603050405020304" pitchFamily="18" charset="0"/>
                <a:cs typeface="Times New Roman" panose="02020603050405020304" pitchFamily="18" charset="0"/>
              </a:rPr>
              <a:t>tiết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hình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ảnh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miêu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tả</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đàn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chim</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Giọng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đọc</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thể</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hiện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vui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tươi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khi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miêu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tả</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cảnh</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ở</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sân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thượng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nhà</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bên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sự</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suy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tư</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ở</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những</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câu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nói</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thể</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hiện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suy</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nghĩ</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của</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nhân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vật</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cậu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bé</a:t>
            </a:r>
            <a:r>
              <a:rPr lang="en-US" sz="4000" b="1" dirty="0">
                <a:solidFill>
                  <a:srgbClr val="0000CC"/>
                </a:solidFill>
                <a:latin typeface="Times New Roman" panose="02020603050405020304" pitchFamily="18" charset="0"/>
                <a:cs typeface="Times New Roman" panose="02020603050405020304" pitchFamily="18" charset="0"/>
              </a:rPr>
              <a:t>.</a:t>
            </a:r>
          </a:p>
        </p:txBody>
      </p:sp>
      <p:sp>
        <p:nvSpPr>
          <p:cNvPr id="3" name="Rectangle 2"/>
          <p:cNvSpPr/>
          <p:nvPr/>
        </p:nvSpPr>
        <p:spPr>
          <a:xfrm>
            <a:off x="1532588" y="6190003"/>
            <a:ext cx="13578681" cy="2554545"/>
          </a:xfrm>
          <a:prstGeom prst="rect">
            <a:avLst/>
          </a:prstGeom>
        </p:spPr>
        <p:txBody>
          <a:bodyPr wrap="square">
            <a:spAutoFit/>
          </a:bodyPr>
          <a:lstStyle/>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1: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đầu</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có</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sân</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thượng</a:t>
            </a:r>
            <a:r>
              <a:rPr lang="en-US" sz="4000" b="1" dirty="0">
                <a:solidFill>
                  <a:srgbClr val="0000CC"/>
                </a:solidFill>
                <a:latin typeface="Times New Roman" panose="02020603050405020304" pitchFamily="18" charset="0"/>
                <a:cs typeface="Times New Roman" panose="02020603050405020304" pitchFamily="18" charset="0"/>
              </a:rPr>
              <a:t>.</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2: </a:t>
            </a:r>
            <a:r>
              <a:rPr lang="en-US" sz="4000" b="1" dirty="0" err="1">
                <a:solidFill>
                  <a:srgbClr val="0000CC"/>
                </a:solidFill>
                <a:latin typeface="Times New Roman" panose="02020603050405020304" pitchFamily="18" charset="0"/>
                <a:cs typeface="Times New Roman" panose="02020603050405020304" pitchFamily="18" charset="0"/>
              </a:rPr>
              <a:t>Từ</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cây</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cối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những</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chậu</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cây</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cảnh</a:t>
            </a:r>
            <a:r>
              <a:rPr lang="en-US" sz="4000" b="1" dirty="0">
                <a:solidFill>
                  <a:srgbClr val="0000CC"/>
                </a:solidFill>
                <a:latin typeface="Times New Roman" panose="02020603050405020304" pitchFamily="18" charset="0"/>
                <a:cs typeface="Times New Roman" panose="02020603050405020304" pitchFamily="18" charset="0"/>
              </a:rPr>
              <a:t>.</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3: </a:t>
            </a:r>
            <a:r>
              <a:rPr lang="en-US" sz="4000" b="1" dirty="0" err="1">
                <a:solidFill>
                  <a:srgbClr val="0000CC"/>
                </a:solidFill>
                <a:latin typeface="Times New Roman" panose="02020603050405020304" pitchFamily="18" charset="0"/>
                <a:cs typeface="Times New Roman" panose="02020603050405020304" pitchFamily="18" charset="0"/>
              </a:rPr>
              <a:t>Ở</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ngôi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biệt</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thự</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cho</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đến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i="1" dirty="0">
                <a:solidFill>
                  <a:srgbClr val="0000CC"/>
                </a:solidFill>
                <a:latin typeface="Times New Roman" panose="02020603050405020304" pitchFamily="18" charset="0"/>
                <a:cs typeface="Times New Roman" panose="02020603050405020304" pitchFamily="18" charset="0"/>
              </a:rPr>
              <a:t>nom </a:t>
            </a:r>
            <a:r>
              <a:rPr lang="en-US" sz="4000" b="1" i="1" dirty="0" err="1">
                <a:solidFill>
                  <a:srgbClr val="0000CC"/>
                </a:solidFill>
                <a:latin typeface="Times New Roman" panose="02020603050405020304" pitchFamily="18" charset="0"/>
                <a:cs typeface="Times New Roman" panose="02020603050405020304" pitchFamily="18" charset="0"/>
              </a:rPr>
              <a:t>vui</a:t>
            </a:r>
            <a:r>
              <a:rPr lang="en-US" sz="4000" b="1" i="1" dirty="0">
                <a:solidFill>
                  <a:srgbClr val="0000CC"/>
                </a:solidFill>
                <a:latin typeface="Times New Roman" panose="02020603050405020304" pitchFamily="18" charset="0"/>
                <a:cs typeface="Times New Roman" panose="02020603050405020304" pitchFamily="18" charset="0"/>
              </a:rPr>
              <a:t> </a:t>
            </a:r>
            <a:r>
              <a:rPr lang="en-US" sz="4000" b="1" i="1" dirty="0" err="1">
                <a:solidFill>
                  <a:srgbClr val="0000CC"/>
                </a:solidFill>
                <a:latin typeface="Times New Roman" panose="02020603050405020304" pitchFamily="18" charset="0"/>
                <a:cs typeface="Times New Roman" panose="02020603050405020304" pitchFamily="18" charset="0"/>
              </a:rPr>
              <a:t>quá</a:t>
            </a:r>
            <a:r>
              <a:rPr lang="en-US" sz="4000" b="1" dirty="0">
                <a:solidFill>
                  <a:srgbClr val="0000CC"/>
                </a:solidFill>
                <a:latin typeface="Times New Roman" panose="02020603050405020304" pitchFamily="18" charset="0"/>
                <a:cs typeface="Times New Roman" panose="02020603050405020304" pitchFamily="18" charset="0"/>
              </a:rPr>
              <a:t>.</a:t>
            </a:r>
          </a:p>
          <a:p>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Đoạn</a:t>
            </a:r>
            <a:r>
              <a:rPr lang="en-US" sz="4000" b="1" dirty="0">
                <a:solidFill>
                  <a:srgbClr val="0000CC"/>
                </a:solidFill>
                <a:latin typeface="Times New Roman" panose="02020603050405020304" pitchFamily="18" charset="0"/>
                <a:cs typeface="Times New Roman" panose="02020603050405020304" pitchFamily="18" charset="0"/>
              </a:rPr>
              <a:t> 4: </a:t>
            </a:r>
            <a:r>
              <a:rPr lang="en-US" sz="4000" b="1" dirty="0" err="1">
                <a:solidFill>
                  <a:srgbClr val="0000CC"/>
                </a:solidFill>
                <a:latin typeface="Times New Roman" panose="02020603050405020304" pitchFamily="18" charset="0"/>
                <a:cs typeface="Times New Roman" panose="02020603050405020304" pitchFamily="18" charset="0"/>
              </a:rPr>
              <a:t>Phần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còn</a:t>
            </a:r>
            <a:r>
              <a:rPr lang="en-US" sz="4000" b="1" dirty="0">
                <a:solidFill>
                  <a:srgbClr val="0000CC"/>
                </a:solidFill>
                <a:latin typeface="Times New Roman" panose="02020603050405020304" pitchFamily="18" charset="0"/>
                <a:cs typeface="Times New Roman" panose="02020603050405020304" pitchFamily="18" charset="0"/>
              </a:rPr>
              <a:t> </a:t>
            </a:r>
            <a:r>
              <a:rPr lang="en-US" sz="4000" b="1" dirty="0" err="1">
                <a:solidFill>
                  <a:srgbClr val="0000CC"/>
                </a:solidFill>
                <a:latin typeface="Times New Roman" panose="02020603050405020304" pitchFamily="18" charset="0"/>
                <a:cs typeface="Times New Roman" panose="02020603050405020304" pitchFamily="18" charset="0"/>
              </a:rPr>
              <a:t>lại</a:t>
            </a:r>
            <a:r>
              <a:rPr lang="en-US" sz="4000" b="1" dirty="0">
                <a:solidFill>
                  <a:srgbClr val="0000CC"/>
                </a:solidFill>
                <a:latin typeface="Times New Roman" panose="02020603050405020304" pitchFamily="18" charset="0"/>
                <a:cs typeface="Times New Roman" panose="02020603050405020304"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32588" y="5388967"/>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885218" cy="1117345"/>
            <a:chOff x="4539228" y="210532"/>
            <a:chExt cx="6769043" cy="1117345"/>
          </a:xfrm>
        </p:grpSpPr>
        <p:grpSp>
          <p:nvGrpSpPr>
            <p:cNvPr id="15" name="Group 14"/>
            <p:cNvGrpSpPr/>
            <p:nvPr/>
          </p:nvGrpSpPr>
          <p:grpSpPr>
            <a:xfrm>
              <a:off x="4539228" y="210532"/>
              <a:ext cx="6769043" cy="1117345"/>
              <a:chOff x="4539228" y="210532"/>
              <a:chExt cx="6769043" cy="1117345"/>
            </a:xfrm>
          </p:grpSpPr>
          <p:sp>
            <p:nvSpPr>
              <p:cNvPr id="17" name="TextBox 16"/>
              <p:cNvSpPr txBox="1"/>
              <p:nvPr/>
            </p:nvSpPr>
            <p:spPr>
              <a:xfrm>
                <a:off x="4539228" y="210532"/>
                <a:ext cx="6769043"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3566280" y="2764721"/>
            <a:ext cx="2836262"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ch</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3. </a:t>
              </a:r>
              <a:r>
                <a:rPr lang="en-US" sz="4000" b="1" dirty="0" err="1">
                  <a:solidFill>
                    <a:srgbClr val="FF0000"/>
                  </a:solidFill>
                  <a:latin typeface="Times New Roman" pitchFamily="18" charset="0"/>
                  <a:cs typeface="Times New Roman" pitchFamily="18" charset="0"/>
                </a:rPr>
                <a:t>Luyện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đọc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và</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648495" y="4162511"/>
            <a:ext cx="14048298" cy="1200329"/>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tường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chân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tổ</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6021133" y="2799695"/>
            <a:ext cx="151645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b</a:t>
            </a:r>
            <a:r>
              <a:rPr lang="en-US" sz="3600" b="1" i="1" dirty="0" err="1">
                <a:solidFill>
                  <a:srgbClr val="0000CC"/>
                </a:solidFill>
                <a:latin typeface="Times New Roman" panose="02020603050405020304" pitchFamily="18" charset="0"/>
                <a:ea typeface="Times New Roman" panose="02020603050405020304" pitchFamily="18" charset="0"/>
              </a:rPr>
              <a:t>ẵng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2" name="Rectangle 21"/>
          <p:cNvSpPr/>
          <p:nvPr/>
        </p:nvSpPr>
        <p:spPr>
          <a:xfrm>
            <a:off x="7447470" y="2799695"/>
            <a:ext cx="319959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3" name="Rectangle 22"/>
          <p:cNvSpPr/>
          <p:nvPr/>
        </p:nvSpPr>
        <p:spPr>
          <a:xfrm>
            <a:off x="9460093" y="2795284"/>
            <a:ext cx="1534579"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ộn</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endParaRPr>
          </a:p>
        </p:txBody>
      </p:sp>
      <p:sp>
        <p:nvSpPr>
          <p:cNvPr id="19"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sp>
        <p:nvSpPr>
          <p:cNvPr id="20" name="Rectangle 19"/>
          <p:cNvSpPr/>
          <p:nvPr/>
        </p:nvSpPr>
        <p:spPr>
          <a:xfrm>
            <a:off x="1510788" y="5447556"/>
            <a:ext cx="4050540" cy="584775"/>
          </a:xfrm>
          <a:prstGeom prst="rect">
            <a:avLst/>
          </a:prstGeom>
        </p:spPr>
        <p:txBody>
          <a:bodyPr wrap="square">
            <a:spAutoFit/>
          </a:bodyPr>
          <a:lstStyle/>
          <a:p>
            <a:pPr algn="just"/>
            <a:r>
              <a:rPr lang="en-US" sz="3200" b="1" u="sng" dirty="0" err="1">
                <a:solidFill>
                  <a:srgbClr val="FF0000"/>
                </a:solidFill>
                <a:latin typeface="Times New Roman" panose="02020603050405020304" pitchFamily="18" charset="0"/>
                <a:ea typeface="Times New Roman" panose="02020603050405020304" pitchFamily="18" charset="0"/>
              </a:rPr>
              <a:t>Giải</a:t>
            </a:r>
            <a:r>
              <a:rPr lang="en-US" sz="3200" b="1" u="sng" dirty="0">
                <a:solidFill>
                  <a:srgbClr val="FF0000"/>
                </a:solidFill>
                <a:latin typeface="Times New Roman" panose="02020603050405020304" pitchFamily="18" charset="0"/>
                <a:ea typeface="Times New Roman" panose="02020603050405020304" pitchFamily="18" charset="0"/>
              </a:rPr>
              <a:t> </a:t>
            </a:r>
            <a:r>
              <a:rPr lang="en-US" sz="3200" b="1" u="sng" dirty="0" err="1">
                <a:solidFill>
                  <a:srgbClr val="FF0000"/>
                </a:solidFill>
                <a:latin typeface="Times New Roman" panose="02020603050405020304" pitchFamily="18" charset="0"/>
                <a:ea typeface="Times New Roman" panose="02020603050405020304" pitchFamily="18" charset="0"/>
              </a:rPr>
              <a:t>nghĩa</a:t>
            </a:r>
            <a:r>
              <a:rPr lang="en-US" sz="3200" b="1" u="sng" dirty="0">
                <a:solidFill>
                  <a:srgbClr val="FF0000"/>
                </a:solidFill>
                <a:latin typeface="Times New Roman" panose="02020603050405020304" pitchFamily="18" charset="0"/>
                <a:ea typeface="Times New Roman" panose="02020603050405020304" pitchFamily="18" charset="0"/>
              </a:rPr>
              <a:t> </a:t>
            </a:r>
            <a:r>
              <a:rPr lang="en-US" sz="3200" b="1" u="sng" dirty="0" err="1">
                <a:solidFill>
                  <a:srgbClr val="FF0000"/>
                </a:solidFill>
                <a:latin typeface="Times New Roman" panose="02020603050405020304" pitchFamily="18" charset="0"/>
                <a:ea typeface="Times New Roman" panose="02020603050405020304" pitchFamily="18" charset="0"/>
              </a:rPr>
              <a:t>từ</a:t>
            </a:r>
            <a:r>
              <a:rPr lang="en-US" sz="3200" b="1" u="sng" dirty="0">
                <a:solidFill>
                  <a:srgbClr val="FF0000"/>
                </a:solidFill>
                <a:latin typeface="Times New Roman" panose="02020603050405020304" pitchFamily="18" charset="0"/>
                <a:ea typeface="Times New Roman" panose="02020603050405020304" pitchFamily="18" charset="0"/>
              </a:rPr>
              <a:t>:</a:t>
            </a:r>
            <a:endParaRPr lang="en-US" sz="3200" b="1" u="sng" dirty="0">
              <a:solidFill>
                <a:srgbClr val="0000CC"/>
              </a:solidFill>
              <a:latin typeface="Times New Roman" pitchFamily="18" charset="0"/>
              <a:cs typeface="Times New Roman" pitchFamily="18" charset="0"/>
            </a:endParaRPr>
          </a:p>
        </p:txBody>
      </p:sp>
      <p:sp>
        <p:nvSpPr>
          <p:cNvPr id="24" name="Rectangle 23"/>
          <p:cNvSpPr/>
          <p:nvPr/>
        </p:nvSpPr>
        <p:spPr>
          <a:xfrm>
            <a:off x="1787801" y="6111783"/>
            <a:ext cx="13964040" cy="646331"/>
          </a:xfrm>
          <a:prstGeom prst="rect">
            <a:avLst/>
          </a:prstGeom>
        </p:spPr>
        <p:txBody>
          <a:bodyPr wrap="square">
            <a:spAutoFit/>
          </a:bodyPr>
          <a:lstStyle/>
          <a:p>
            <a:pPr algn="just"/>
            <a:r>
              <a:rPr lang="en-US" sz="3600" b="1" dirty="0" err="1">
                <a:solidFill>
                  <a:srgbClr val="FF0000"/>
                </a:solidFill>
                <a:latin typeface="Times New Roman" panose="02020603050405020304" pitchFamily="18" charset="0"/>
                <a:ea typeface="Times New Roman" panose="02020603050405020304" pitchFamily="18" charset="0"/>
              </a:rPr>
              <a:t>Lách</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FF0000"/>
                </a:solidFill>
                <a:latin typeface="Times New Roman" panose="02020603050405020304" pitchFamily="18" charset="0"/>
                <a:ea typeface="Times New Roman" panose="02020603050405020304" pitchFamily="18" charset="0"/>
              </a:rPr>
              <a:t>chách</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Tiếng</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chim</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kêu</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khe</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khẽ</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nghe</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rất</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vui</a:t>
            </a:r>
            <a:r>
              <a:rPr lang="en-US" sz="3600" b="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1787801" y="6758114"/>
            <a:ext cx="13964040"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ea typeface="Times New Roman" panose="02020603050405020304" pitchFamily="18" charset="0"/>
              </a:rPr>
              <a:t>Bẵng: </a:t>
            </a:r>
            <a:r>
              <a:rPr lang="en-US" sz="3600" b="1">
                <a:solidFill>
                  <a:srgbClr val="0000CC"/>
                </a:solidFill>
                <a:latin typeface="Times New Roman" panose="02020603050405020304" pitchFamily="18" charset="0"/>
                <a:ea typeface="Times New Roman" panose="02020603050405020304" pitchFamily="18" charset="0"/>
              </a:rPr>
              <a:t>im bặt, vắng bặt.</a:t>
            </a:r>
            <a:endParaRPr lang="en-US" sz="3600" b="1" dirty="0">
              <a:solidFill>
                <a:srgbClr val="0000CC"/>
              </a:solidFill>
              <a:latin typeface="Times New Roman" pitchFamily="18" charset="0"/>
              <a:cs typeface="Times New Roman" pitchFamily="18" charset="0"/>
            </a:endParaRPr>
          </a:p>
        </p:txBody>
      </p:sp>
      <p:sp>
        <p:nvSpPr>
          <p:cNvPr id="26" name="Rectangle 25"/>
          <p:cNvSpPr/>
          <p:nvPr/>
        </p:nvSpPr>
        <p:spPr>
          <a:xfrm>
            <a:off x="1787801" y="7404445"/>
            <a:ext cx="13964040" cy="646331"/>
          </a:xfrm>
          <a:prstGeom prst="rect">
            <a:avLst/>
          </a:prstGeom>
        </p:spPr>
        <p:txBody>
          <a:bodyPr wrap="square">
            <a:spAutoFit/>
          </a:bodyPr>
          <a:lstStyle/>
          <a:p>
            <a:pPr algn="just"/>
            <a:r>
              <a:rPr lang="en-US" sz="3600" b="1" dirty="0">
                <a:solidFill>
                  <a:srgbClr val="FF0000"/>
                </a:solidFill>
                <a:latin typeface="Times New Roman" panose="02020603050405020304" pitchFamily="18" charset="0"/>
                <a:ea typeface="Times New Roman" panose="02020603050405020304" pitchFamily="18" charset="0"/>
              </a:rPr>
              <a:t>Léo </a:t>
            </a:r>
            <a:r>
              <a:rPr lang="en-US" sz="3600" b="1" dirty="0" err="1">
                <a:solidFill>
                  <a:srgbClr val="FF0000"/>
                </a:solidFill>
                <a:latin typeface="Times New Roman" panose="02020603050405020304" pitchFamily="18" charset="0"/>
                <a:ea typeface="Times New Roman" panose="02020603050405020304" pitchFamily="18" charset="0"/>
              </a:rPr>
              <a:t>nhéo</a:t>
            </a:r>
            <a:r>
              <a:rPr lang="en-US" sz="3600" b="1" dirty="0">
                <a:solidFill>
                  <a:srgbClr val="FF0000"/>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tiếng</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gọi</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nhau</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từ</a:t>
            </a:r>
            <a:r>
              <a:rPr lang="en-US" sz="3600" b="1" dirty="0">
                <a:solidFill>
                  <a:srgbClr val="0000CC"/>
                </a:solidFill>
                <a:latin typeface="Times New Roman" panose="02020603050405020304" pitchFamily="18" charset="0"/>
                <a:ea typeface="Times New Roman" panose="02020603050405020304" pitchFamily="18" charset="0"/>
              </a:rPr>
              <a:t> xa, </a:t>
            </a:r>
            <a:r>
              <a:rPr lang="en-US" sz="3600" b="1" dirty="0" err="1">
                <a:solidFill>
                  <a:srgbClr val="0000CC"/>
                </a:solidFill>
                <a:latin typeface="Times New Roman" panose="02020603050405020304" pitchFamily="18" charset="0"/>
                <a:ea typeface="Times New Roman" panose="02020603050405020304" pitchFamily="18" charset="0"/>
              </a:rPr>
              <a:t>không</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rõ</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nhưng</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liên</a:t>
            </a:r>
            <a:r>
              <a:rPr lang="en-US" sz="3600" b="1" dirty="0">
                <a:solidFill>
                  <a:srgbClr val="0000CC"/>
                </a:solidFill>
                <a:latin typeface="Times New Roman" panose="02020603050405020304" pitchFamily="18" charset="0"/>
                <a:ea typeface="Times New Roman" panose="02020603050405020304" pitchFamily="18" charset="0"/>
              </a:rPr>
              <a:t> </a:t>
            </a:r>
            <a:r>
              <a:rPr lang="en-US" sz="3600" b="1" dirty="0" err="1">
                <a:solidFill>
                  <a:srgbClr val="0000CC"/>
                </a:solidFill>
                <a:latin typeface="Times New Roman" panose="02020603050405020304" pitchFamily="18" charset="0"/>
                <a:ea typeface="Times New Roman" panose="02020603050405020304" pitchFamily="18" charset="0"/>
              </a:rPr>
              <a:t>tiếp</a:t>
            </a:r>
            <a:r>
              <a:rPr lang="en-US" sz="3600" b="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7" name="Rectangle 26"/>
          <p:cNvSpPr/>
          <p:nvPr/>
        </p:nvSpPr>
        <p:spPr>
          <a:xfrm>
            <a:off x="1757321" y="8120725"/>
            <a:ext cx="13964040" cy="646331"/>
          </a:xfrm>
          <a:prstGeom prst="rect">
            <a:avLst/>
          </a:prstGeom>
        </p:spPr>
        <p:txBody>
          <a:bodyPr wrap="square">
            <a:spAutoFit/>
          </a:bodyPr>
          <a:lstStyle/>
          <a:p>
            <a:pPr algn="just"/>
            <a:r>
              <a:rPr lang="en-US" sz="3600" b="1">
                <a:solidFill>
                  <a:srgbClr val="FF0000"/>
                </a:solidFill>
                <a:latin typeface="Times New Roman" panose="02020603050405020304" pitchFamily="18" charset="0"/>
                <a:ea typeface="Times New Roman" panose="02020603050405020304" pitchFamily="18" charset="0"/>
              </a:rPr>
              <a:t>Nhộn: </a:t>
            </a:r>
            <a:r>
              <a:rPr lang="en-US" sz="3600" b="1">
                <a:solidFill>
                  <a:srgbClr val="0000CC"/>
                </a:solidFill>
                <a:latin typeface="Times New Roman" panose="02020603050405020304" pitchFamily="18" charset="0"/>
                <a:ea typeface="Times New Roman" panose="02020603050405020304" pitchFamily="18" charset="0"/>
              </a:rPr>
              <a:t>vui và có cút ồn ào.</a:t>
            </a:r>
            <a:endParaRPr lang="en-US" sz="3600" b="1" dirty="0">
              <a:solidFill>
                <a:srgbClr val="0000CC"/>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id="{F491EA63-6EB9-7213-C393-EF693E24566F}"/>
              </a:ext>
            </a:extLst>
          </p:cNvPr>
          <p:cNvSpPr/>
          <p:nvPr/>
        </p:nvSpPr>
        <p:spPr>
          <a:xfrm>
            <a:off x="1890843" y="2806732"/>
            <a:ext cx="6781801" cy="584775"/>
          </a:xfrm>
          <a:prstGeom prst="rect">
            <a:avLst/>
          </a:prstGeom>
        </p:spPr>
        <p:txBody>
          <a:bodyPr wrap="square">
            <a:spAutoFit/>
          </a:bodyPr>
          <a:lstStyle/>
          <a:p>
            <a:r>
              <a:rPr lang="en-US" sz="3200" b="1" u="sng" dirty="0" err="1">
                <a:solidFill>
                  <a:srgbClr val="FF0000"/>
                </a:solidFill>
                <a:latin typeface="Times New Roman" pitchFamily="18" charset="0"/>
                <a:cs typeface="Times New Roman" pitchFamily="18" charset="0"/>
              </a:rPr>
              <a:t>Từ</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khó</a:t>
            </a:r>
            <a:endParaRPr lang="en-US" sz="3200" b="1" u="sng" dirty="0">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7236A8AF-B53D-E5DB-D2E8-18300D22B364}"/>
              </a:ext>
            </a:extLst>
          </p:cNvPr>
          <p:cNvSpPr/>
          <p:nvPr/>
        </p:nvSpPr>
        <p:spPr>
          <a:xfrm>
            <a:off x="1864039" y="3540473"/>
            <a:ext cx="6781801" cy="584775"/>
          </a:xfrm>
          <a:prstGeom prst="rect">
            <a:avLst/>
          </a:prstGeom>
        </p:spPr>
        <p:txBody>
          <a:bodyPr wrap="square">
            <a:spAutoFit/>
          </a:bodyPr>
          <a:lstStyle/>
          <a:p>
            <a:r>
              <a:rPr lang="en-US" sz="3200" b="1" u="sng" dirty="0" err="1">
                <a:solidFill>
                  <a:srgbClr val="FF0000"/>
                </a:solidFill>
                <a:latin typeface="Times New Roman" pitchFamily="18" charset="0"/>
                <a:cs typeface="Times New Roman" pitchFamily="18" charset="0"/>
              </a:rPr>
              <a:t>Luyện</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đọc</a:t>
            </a:r>
            <a:r>
              <a:rPr lang="en-US" sz="3200" b="1" u="sng" dirty="0">
                <a:solidFill>
                  <a:srgbClr val="FF0000"/>
                </a:solidFill>
                <a:latin typeface="Times New Roman" pitchFamily="18" charset="0"/>
                <a:cs typeface="Times New Roman" pitchFamily="18" charset="0"/>
              </a:rPr>
              <a:t> </a:t>
            </a:r>
            <a:r>
              <a:rPr lang="en-US" sz="3200" b="1" u="sng" dirty="0" err="1">
                <a:solidFill>
                  <a:srgbClr val="FF0000"/>
                </a:solidFill>
                <a:latin typeface="Times New Roman" pitchFamily="18" charset="0"/>
                <a:cs typeface="Times New Roman" pitchFamily="18" charset="0"/>
              </a:rPr>
              <a:t>câu</a:t>
            </a:r>
            <a:endParaRPr lang="en-US" sz="32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fade">
                                      <p:cBhvr>
                                        <p:cTn id="32" dur="500"/>
                                        <p:tgtEl>
                                          <p:spTgt spid="2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fade">
                                      <p:cBhvr>
                                        <p:cTn id="37" dur="500"/>
                                        <p:tgtEl>
                                          <p:spTgt spid="2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
                                            <p:txEl>
                                              <p:pRg st="0" end="0"/>
                                            </p:txEl>
                                          </p:spTgt>
                                        </p:tgtEl>
                                        <p:attrNameLst>
                                          <p:attrName>style.visibility</p:attrName>
                                        </p:attrNameLst>
                                      </p:cBhvr>
                                      <p:to>
                                        <p:strVal val="visible"/>
                                      </p:to>
                                    </p:set>
                                    <p:animEffect transition="in" filter="fade">
                                      <p:cBhvr>
                                        <p:cTn id="42" dur="500"/>
                                        <p:tgtEl>
                                          <p:spTgt spid="2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xEl>
                                              <p:pRg st="0" end="0"/>
                                            </p:txEl>
                                          </p:spTgt>
                                        </p:tgtEl>
                                        <p:attrNameLst>
                                          <p:attrName>style.visibility</p:attrName>
                                        </p:attrNameLst>
                                      </p:cBhvr>
                                      <p:to>
                                        <p:strVal val="visible"/>
                                      </p:to>
                                    </p:set>
                                    <p:animEffect transition="in" filter="fade">
                                      <p:cBhvr>
                                        <p:cTn id="47" dur="500"/>
                                        <p:tgtEl>
                                          <p:spTgt spid="2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fade">
                                      <p:cBhvr>
                                        <p:cTn id="5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6885218" cy="1117345"/>
            <a:chOff x="4539228" y="210532"/>
            <a:chExt cx="6769042" cy="1117345"/>
          </a:xfrm>
        </p:grpSpPr>
        <p:grpSp>
          <p:nvGrpSpPr>
            <p:cNvPr id="15" name="Group 14"/>
            <p:cNvGrpSpPr/>
            <p:nvPr/>
          </p:nvGrpSpPr>
          <p:grpSpPr>
            <a:xfrm>
              <a:off x="4539228" y="210532"/>
              <a:ext cx="6769042" cy="1117345"/>
              <a:chOff x="4539228" y="210532"/>
              <a:chExt cx="6769042" cy="1117345"/>
            </a:xfrm>
          </p:grpSpPr>
          <p:sp>
            <p:nvSpPr>
              <p:cNvPr id="17" name="TextBox 16"/>
              <p:cNvSpPr txBox="1"/>
              <p:nvPr/>
            </p:nvSpPr>
            <p:spPr>
              <a:xfrm>
                <a:off x="4539228" y="210532"/>
                <a:ext cx="6769042"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23719" y="285713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Nơi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xưa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giờ</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thay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đổi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46737" y="4158491"/>
            <a:ext cx="10210801" cy="1200329"/>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Nơi ngày xưa là khu rừng, bây giờ đã thay thay bằng những khu nhà cao tầng.</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4"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sp>
        <p:nvSpPr>
          <p:cNvPr id="46" name="Rectangle 45"/>
          <p:cNvSpPr/>
          <p:nvPr/>
        </p:nvSpPr>
        <p:spPr>
          <a:xfrm>
            <a:off x="739036" y="2870455"/>
            <a:ext cx="2836262"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ch</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7" name="Rectangle 46"/>
          <p:cNvSpPr/>
          <p:nvPr/>
        </p:nvSpPr>
        <p:spPr>
          <a:xfrm>
            <a:off x="3461738" y="2866801"/>
            <a:ext cx="151645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b</a:t>
            </a:r>
            <a:r>
              <a:rPr lang="en-US" sz="3600" b="1" i="1" dirty="0" err="1">
                <a:solidFill>
                  <a:srgbClr val="0000CC"/>
                </a:solidFill>
                <a:latin typeface="Times New Roman" panose="02020603050405020304" pitchFamily="18" charset="0"/>
                <a:ea typeface="Times New Roman" panose="02020603050405020304" pitchFamily="18" charset="0"/>
              </a:rPr>
              <a:t>ẵng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8" name="Rectangle 47"/>
          <p:cNvSpPr/>
          <p:nvPr/>
        </p:nvSpPr>
        <p:spPr>
          <a:xfrm>
            <a:off x="902545" y="3465447"/>
            <a:ext cx="319959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49" name="Rectangle 48"/>
          <p:cNvSpPr/>
          <p:nvPr/>
        </p:nvSpPr>
        <p:spPr>
          <a:xfrm>
            <a:off x="3037668" y="3457295"/>
            <a:ext cx="1534579"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ộn</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endParaRPr>
          </a:p>
        </p:txBody>
      </p:sp>
      <p:sp>
        <p:nvSpPr>
          <p:cNvPr id="50" name="Rectangle 49"/>
          <p:cNvSpPr/>
          <p:nvPr/>
        </p:nvSpPr>
        <p:spPr>
          <a:xfrm>
            <a:off x="220508" y="4702076"/>
            <a:ext cx="5060549" cy="2308324"/>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tường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chân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tổ</a:t>
            </a:r>
            <a:r>
              <a:rPr lang="en-US" sz="3600" b="1">
                <a:solidFill>
                  <a:srgbClr val="0000CC"/>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15544" y="32766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miêu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đàn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chim</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khu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tầng</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38562" y="4577961"/>
            <a:ext cx="10210801" cy="3416320"/>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Những câu miêu tả sự xuất hiện của đàn chim ở khu nhà tầng là: Khu nhà xây đã lâu, nay mới thấp thoáng mấy con chim sẻ lách chách bay đến. Chúng ẩn vào các hốc tường lỗ thông hơi cửa ngách để trú chân, làm tổ. Bầy chim rụt rè xà xuống chậu cây cảnh.</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4"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cxnSp>
        <p:nvCxnSpPr>
          <p:cNvPr id="22" name="Straight Connector 21"/>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739036" y="2870455"/>
            <a:ext cx="2836262"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ch</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3461738" y="2866801"/>
            <a:ext cx="151645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b</a:t>
            </a:r>
            <a:r>
              <a:rPr lang="en-US" sz="3600" b="1" i="1" dirty="0" err="1">
                <a:solidFill>
                  <a:srgbClr val="0000CC"/>
                </a:solidFill>
                <a:latin typeface="Times New Roman" panose="02020603050405020304" pitchFamily="18" charset="0"/>
                <a:ea typeface="Times New Roman" panose="02020603050405020304" pitchFamily="18" charset="0"/>
              </a:rPr>
              <a:t>ẵng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902545" y="3465447"/>
            <a:ext cx="319959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037668" y="3457295"/>
            <a:ext cx="1534579"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ộn</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endParaRPr>
          </a:p>
        </p:txBody>
      </p:sp>
      <p:sp>
        <p:nvSpPr>
          <p:cNvPr id="34" name="Rectangle 33"/>
          <p:cNvSpPr/>
          <p:nvPr/>
        </p:nvSpPr>
        <p:spPr>
          <a:xfrm>
            <a:off x="220508" y="4702076"/>
            <a:ext cx="5060549" cy="2308324"/>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tường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chân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tổ</a:t>
            </a:r>
            <a:r>
              <a:rPr lang="en-US" sz="3600" b="1">
                <a:solidFill>
                  <a:srgbClr val="0000CC"/>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841296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553688" y="3082012"/>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Lần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đầu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nhìn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bầy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chim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sẻ</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cậu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quả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553688" y="4657624"/>
            <a:ext cx="10210801" cy="1754326"/>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a:t>
            </a:r>
            <a:r>
              <a:rPr lang="en-US" sz="3600" b="1" dirty="0">
                <a:solidFill>
                  <a:srgbClr val="0000CC"/>
                </a:solidFill>
                <a:latin typeface="Times New Roman" pitchFamily="18" charset="0"/>
                <a:cs typeface="Times New Roman" pitchFamily="18" charset="0"/>
              </a:rPr>
              <a:t> </a:t>
            </a:r>
            <a:r>
              <a:rPr lang="nl-NL" sz="3600" b="1" dirty="0">
                <a:solidFill>
                  <a:srgbClr val="0000CC"/>
                </a:solidFill>
                <a:latin typeface="Times New Roman" panose="02020603050405020304" pitchFamily="18" charset="0"/>
                <a:cs typeface="Times New Roman" panose="02020603050405020304" pitchFamily="18" charset="0"/>
              </a:rPr>
              <a:t>Lần đầu nhìn thấy bầy chim sẻ, cậu bé đã cầm sỏi ném bầy chim sẻ. Kết quả Chúng sợ hãy bay sang sân thượng nhà khác.</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4"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cxnSp>
        <p:nvCxnSpPr>
          <p:cNvPr id="22" name="Straight Connector 21"/>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739036" y="2870455"/>
            <a:ext cx="2836262"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ch</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3461738" y="2866801"/>
            <a:ext cx="151645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b</a:t>
            </a:r>
            <a:r>
              <a:rPr lang="en-US" sz="3600" b="1" i="1" dirty="0" err="1">
                <a:solidFill>
                  <a:srgbClr val="0000CC"/>
                </a:solidFill>
                <a:latin typeface="Times New Roman" panose="02020603050405020304" pitchFamily="18" charset="0"/>
                <a:ea typeface="Times New Roman" panose="02020603050405020304" pitchFamily="18" charset="0"/>
              </a:rPr>
              <a:t>ẵng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902545" y="3465447"/>
            <a:ext cx="319959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037668" y="3457295"/>
            <a:ext cx="1534579"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ộn</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endParaRPr>
          </a:p>
        </p:txBody>
      </p:sp>
      <p:sp>
        <p:nvSpPr>
          <p:cNvPr id="34" name="Rectangle 33"/>
          <p:cNvSpPr/>
          <p:nvPr/>
        </p:nvSpPr>
        <p:spPr>
          <a:xfrm>
            <a:off x="220508" y="4702076"/>
            <a:ext cx="5060549" cy="2308324"/>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tường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chân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tổ</a:t>
            </a:r>
            <a:r>
              <a:rPr lang="en-US" sz="3600" b="1">
                <a:solidFill>
                  <a:srgbClr val="0000CC"/>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6390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dirty="0" err="1">
                    <a:solidFill>
                      <a:srgbClr val="0000CC"/>
                    </a:solidFill>
                    <a:latin typeface="Times New Roman" pitchFamily="18" charset="0"/>
                    <a:cs typeface="Times New Roman" pitchFamily="18" charset="0"/>
                  </a:rPr>
                  <a:t>Thứ</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hai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ngày</a:t>
                </a:r>
                <a:r>
                  <a:rPr lang="en-US" sz="3600" dirty="0">
                    <a:solidFill>
                      <a:srgbClr val="0000CC"/>
                    </a:solidFill>
                    <a:latin typeface="Times New Roman" pitchFamily="18" charset="0"/>
                    <a:cs typeface="Times New Roman" pitchFamily="18" charset="0"/>
                  </a:rPr>
                  <a:t> 24 </a:t>
                </a:r>
                <a:r>
                  <a:rPr lang="en-US" sz="3600" dirty="0" err="1">
                    <a:solidFill>
                      <a:srgbClr val="0000CC"/>
                    </a:solidFill>
                    <a:latin typeface="Times New Roman" pitchFamily="18" charset="0"/>
                    <a:cs typeface="Times New Roman" pitchFamily="18" charset="0"/>
                  </a:rPr>
                  <a:t>tháng</a:t>
                </a:r>
                <a:r>
                  <a:rPr lang="en-US" sz="3600" dirty="0">
                    <a:solidFill>
                      <a:srgbClr val="0000CC"/>
                    </a:solidFill>
                    <a:latin typeface="Times New Roman" pitchFamily="18" charset="0"/>
                    <a:cs typeface="Times New Roman" pitchFamily="18" charset="0"/>
                  </a:rPr>
                  <a:t> 02 </a:t>
                </a:r>
                <a:r>
                  <a:rPr lang="en-US" sz="3600" dirty="0" err="1">
                    <a:solidFill>
                      <a:srgbClr val="0000CC"/>
                    </a:solidFill>
                    <a:latin typeface="Times New Roman" pitchFamily="18" charset="0"/>
                    <a:cs typeface="Times New Roman" pitchFamily="18" charset="0"/>
                  </a:rPr>
                  <a:t>năm</a:t>
                </a:r>
                <a:r>
                  <a:rPr lang="en-US" sz="3600" dirty="0">
                    <a:solidFill>
                      <a:srgbClr val="0000CC"/>
                    </a:solidFill>
                    <a:latin typeface="Times New Roman" pitchFamily="18" charset="0"/>
                    <a:cs typeface="Times New Roman" pitchFamily="18" charset="0"/>
                  </a:rPr>
                  <a:t> 2025</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15544" y="2982170"/>
            <a:ext cx="10233818" cy="1754326"/>
          </a:xfrm>
          <a:prstGeom prst="rect">
            <a:avLst/>
          </a:prstGeom>
        </p:spPr>
        <p:txBody>
          <a:bodyPr wrap="square">
            <a:spAutoFit/>
          </a:bodyPr>
          <a:lstStyle/>
          <a:p>
            <a:pPr algn="just"/>
            <a:r>
              <a:rPr lang="en-US" sz="3600" b="1" dirty="0">
                <a:solidFill>
                  <a:srgbClr val="FF0000"/>
                </a:solidFill>
                <a:latin typeface="Times New Roman" panose="02020603050405020304"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bị</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ốm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cậu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nhìn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ở </a:t>
            </a:r>
            <a:r>
              <a:rPr lang="en-US" sz="3600" b="1" dirty="0" err="1">
                <a:solidFill>
                  <a:srgbClr val="FF0000"/>
                </a:solidFill>
                <a:latin typeface="Times New Roman" panose="02020603050405020304" pitchFamily="18" charset="0"/>
                <a:cs typeface="Times New Roman" panose="02020603050405020304" pitchFamily="18" charset="0"/>
              </a:rPr>
              <a:t>sân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Cậu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nghĩ</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nhìn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thấy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40213" y="4736496"/>
            <a:ext cx="10210801" cy="3416320"/>
          </a:xfrm>
          <a:prstGeom prst="rect">
            <a:avLst/>
          </a:prstGeom>
        </p:spPr>
        <p:txBody>
          <a:bodyPr wrap="square">
            <a:spAutoFit/>
          </a:bodyPr>
          <a:lstStyle/>
          <a:p>
            <a:pPr algn="just"/>
            <a:r>
              <a:rPr lang="nl-NL" sz="3600" b="1" dirty="0">
                <a:solidFill>
                  <a:srgbClr val="0000CC"/>
                </a:solidFill>
                <a:latin typeface="Times New Roman" panose="02020603050405020304" pitchFamily="18" charset="0"/>
                <a:cs typeface="Times New Roman" panose="02020603050405020304" pitchFamily="18" charset="0"/>
              </a:rPr>
              <a:t>	Sau khi bị ốm, cậu bé nhìn thấy sang sân thượng nhà bên, cậu thấy đàn chim léo nhéo đến là nhộn, con bay con nhảy, con nằm lăn ra giũ cánh rồi mổ đùa nhau ... nom rất vui. Cậu bé rất ân hận. Cậu nghĩ: Đáng lẽ lũ chim ấy đã ở trên sân thượng nhà mình.  </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4" name="Text Box 14"/>
          <p:cNvSpPr txBox="1">
            <a:spLocks noChangeArrowheads="1"/>
          </p:cNvSpPr>
          <p:nvPr/>
        </p:nvSpPr>
        <p:spPr bwMode="auto">
          <a:xfrm>
            <a:off x="5311378" y="1348012"/>
            <a:ext cx="594359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dirty="0" err="1">
                <a:solidFill>
                  <a:srgbClr val="0000CC"/>
                </a:solidFill>
                <a:effectLst>
                  <a:outerShdw blurRad="38100" dist="38100" dir="2700000" algn="tl">
                    <a:srgbClr val="000000">
                      <a:alpha val="43137"/>
                    </a:srgbClr>
                  </a:outerShdw>
                </a:effectLst>
                <a:latin typeface="Times New Roman" pitchFamily="18" charset="0"/>
              </a:rPr>
              <a:t>Bài</a:t>
            </a:r>
            <a:r>
              <a:rPr lang="en-US" sz="3200" b="1" dirty="0">
                <a:solidFill>
                  <a:srgbClr val="0000CC"/>
                </a:solidFill>
                <a:effectLst>
                  <a:outerShdw blurRad="38100" dist="38100" dir="2700000" algn="tl">
                    <a:srgbClr val="000000">
                      <a:alpha val="43137"/>
                    </a:srgbClr>
                  </a:outerShdw>
                </a:effectLst>
                <a:latin typeface="Times New Roman" pitchFamily="18" charset="0"/>
              </a:rPr>
              <a:t> 11: CHUYỆN BÊN CỬA SỔ</a:t>
            </a:r>
          </a:p>
        </p:txBody>
      </p:sp>
      <p:cxnSp>
        <p:nvCxnSpPr>
          <p:cNvPr id="22" name="Straight Connector 21"/>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sp>
        <p:nvSpPr>
          <p:cNvPr id="23" name="Rectangle 22"/>
          <p:cNvSpPr/>
          <p:nvPr/>
        </p:nvSpPr>
        <p:spPr>
          <a:xfrm>
            <a:off x="739036" y="2870455"/>
            <a:ext cx="2836262"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ch</a:t>
            </a:r>
            <a:r>
              <a:rPr lang="en-US" sz="3600" b="1" i="1" dirty="0" err="1">
                <a:solidFill>
                  <a:srgbClr val="0000CC"/>
                </a:solidFill>
                <a:latin typeface="Times New Roman" panose="02020603050405020304" pitchFamily="18" charset="0"/>
                <a:ea typeface="Times New Roman" panose="02020603050405020304" pitchFamily="18" charset="0"/>
              </a:rPr>
              <a:t>ách</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4" name="Rectangle 23"/>
          <p:cNvSpPr/>
          <p:nvPr/>
        </p:nvSpPr>
        <p:spPr>
          <a:xfrm>
            <a:off x="3461738" y="2866801"/>
            <a:ext cx="151645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b</a:t>
            </a:r>
            <a:r>
              <a:rPr lang="en-US" sz="3600" b="1" i="1" dirty="0" err="1">
                <a:solidFill>
                  <a:srgbClr val="0000CC"/>
                </a:solidFill>
                <a:latin typeface="Times New Roman" panose="02020603050405020304" pitchFamily="18" charset="0"/>
                <a:ea typeface="Times New Roman" panose="02020603050405020304" pitchFamily="18" charset="0"/>
              </a:rPr>
              <a:t>ẵng</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25" name="Rectangle 24"/>
          <p:cNvSpPr/>
          <p:nvPr/>
        </p:nvSpPr>
        <p:spPr>
          <a:xfrm>
            <a:off x="902545" y="3465447"/>
            <a:ext cx="3199599" cy="646331"/>
          </a:xfrm>
          <a:prstGeom prst="rect">
            <a:avLst/>
          </a:prstGeom>
        </p:spPr>
        <p:txBody>
          <a:bodyPr wrap="square">
            <a:spAutoFit/>
          </a:bodyPr>
          <a:lstStyle/>
          <a:p>
            <a:pPr algn="just"/>
            <a:r>
              <a:rPr lang="en-US" sz="3600" b="1" i="1" dirty="0" err="1">
                <a:solidFill>
                  <a:srgbClr val="FF0000"/>
                </a:solidFill>
                <a:latin typeface="Times New Roman" panose="02020603050405020304" pitchFamily="18" charset="0"/>
                <a:ea typeface="Times New Roman" panose="02020603050405020304" pitchFamily="18" charset="0"/>
              </a:rPr>
              <a:t>l</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 </a:t>
            </a:r>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éo</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sp>
        <p:nvSpPr>
          <p:cNvPr id="33" name="Rectangle 32"/>
          <p:cNvSpPr/>
          <p:nvPr/>
        </p:nvSpPr>
        <p:spPr>
          <a:xfrm>
            <a:off x="3037668" y="3457295"/>
            <a:ext cx="1534579" cy="646331"/>
          </a:xfrm>
          <a:prstGeom prst="rect">
            <a:avLst/>
          </a:prstGeom>
        </p:spPr>
        <p:txBody>
          <a:bodyPr wrap="square">
            <a:spAutoFit/>
          </a:bodyPr>
          <a:lstStyle/>
          <a:p>
            <a:r>
              <a:rPr lang="en-US" sz="3600" b="1" i="1" dirty="0" err="1">
                <a:solidFill>
                  <a:srgbClr val="FF0000"/>
                </a:solidFill>
                <a:latin typeface="Times New Roman" panose="02020603050405020304" pitchFamily="18" charset="0"/>
                <a:ea typeface="Times New Roman" panose="02020603050405020304" pitchFamily="18" charset="0"/>
              </a:rPr>
              <a:t>nh</a:t>
            </a:r>
            <a:r>
              <a:rPr lang="en-US" sz="3600" b="1" i="1" dirty="0" err="1">
                <a:solidFill>
                  <a:srgbClr val="0000CC"/>
                </a:solidFill>
                <a:latin typeface="Times New Roman" panose="02020603050405020304" pitchFamily="18" charset="0"/>
                <a:ea typeface="Times New Roman" panose="02020603050405020304" pitchFamily="18" charset="0"/>
              </a:rPr>
              <a:t>ộn</a:t>
            </a:r>
            <a:r>
              <a:rPr lang="en-US" sz="3600" b="1" i="1" dirty="0">
                <a:solidFill>
                  <a:srgbClr val="0000CC"/>
                </a:solidFill>
                <a:latin typeface="Times New Roman" panose="02020603050405020304" pitchFamily="18" charset="0"/>
                <a:ea typeface="Times New Roman" panose="02020603050405020304" pitchFamily="18" charset="0"/>
              </a:rPr>
              <a:t>,</a:t>
            </a:r>
            <a:endParaRPr lang="en-US" sz="3600" b="1" dirty="0">
              <a:solidFill>
                <a:srgbClr val="0000CC"/>
              </a:solidFill>
            </a:endParaRPr>
          </a:p>
        </p:txBody>
      </p:sp>
      <p:sp>
        <p:nvSpPr>
          <p:cNvPr id="34" name="Rectangle 33"/>
          <p:cNvSpPr/>
          <p:nvPr/>
        </p:nvSpPr>
        <p:spPr>
          <a:xfrm>
            <a:off x="220508" y="4702076"/>
            <a:ext cx="5060549" cy="2308324"/>
          </a:xfrm>
          <a:prstGeom prst="rect">
            <a:avLst/>
          </a:prstGeom>
        </p:spPr>
        <p:txBody>
          <a:bodyPr wrap="square">
            <a:spAutoFit/>
          </a:bodyPr>
          <a:lstStyle/>
          <a:p>
            <a:pPr algn="just"/>
            <a:r>
              <a:rPr lang="en-US" sz="3600" b="1" dirty="0">
                <a:solidFill>
                  <a:srgbClr val="0000CC"/>
                </a:solidFill>
                <a:latin typeface="Times New Roman" panose="02020603050405020304" pitchFamily="18" charset="0"/>
                <a:cs typeface="Times New Roman"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Chúng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ẩn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hốc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tường</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hơi</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cửa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trú</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chân</a:t>
            </a:r>
            <a:r>
              <a:rPr lang="en-US" sz="3600" b="1" dirty="0">
                <a:solidFill>
                  <a:srgbClr val="0000CC"/>
                </a:solidFill>
                <a:latin typeface="Times New Roman" panose="02020603050405020304" pitchFamily="18" charset="0"/>
                <a:cs typeface="Times New Roman" panose="02020603050405020304" pitchFamily="18" charset="0"/>
              </a:rPr>
              <a:t>,</a:t>
            </a:r>
            <a:r>
              <a:rPr lang="en-US" sz="3600" b="1" dirty="0">
                <a:solidFill>
                  <a:srgbClr val="FF0000"/>
                </a:solidFill>
                <a:latin typeface="Times New Roman" panose="02020603050405020304" pitchFamily="18" charset="0"/>
                <a:cs typeface="Times New Roman" panose="02020603050405020304" pitchFamily="18" charset="0"/>
              </a:rPr>
              <a: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err="1">
                <a:solidFill>
                  <a:srgbClr val="0000CC"/>
                </a:solidFill>
                <a:latin typeface="Times New Roman" panose="02020603050405020304" pitchFamily="18" charset="0"/>
                <a:cs typeface="Times New Roman" panose="02020603050405020304" pitchFamily="18" charset="0"/>
              </a:rPr>
              <a:t>tổ</a:t>
            </a:r>
            <a:r>
              <a:rPr lang="en-US" sz="3600" b="1">
                <a:solidFill>
                  <a:srgbClr val="0000CC"/>
                </a:solidFill>
                <a:latin typeface="Times New Roman" panose="02020603050405020304" pitchFamily="18" charset="0"/>
                <a:cs typeface="Times New Roman" panose="02020603050405020304" pitchFamily="18" charset="0"/>
              </a:rPr>
              <a:t>.</a:t>
            </a:r>
            <a:r>
              <a:rPr lang="en-US" sz="3600" b="1">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15171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9565</TotalTime>
  <Words>1066</Words>
  <Application>Microsoft Macintosh PowerPoint</Application>
  <PresentationFormat>Custom</PresentationFormat>
  <Paragraphs>115</Paragraphs>
  <Slides>12</Slides>
  <Notes>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duc vo</cp:lastModifiedBy>
  <cp:revision>1036</cp:revision>
  <dcterms:created xsi:type="dcterms:W3CDTF">2008-09-09T22:52:10Z</dcterms:created>
  <dcterms:modified xsi:type="dcterms:W3CDTF">2025-02-22T04:59:50Z</dcterms:modified>
</cp:coreProperties>
</file>