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88" r:id="rId3"/>
    <p:sldId id="258" r:id="rId4"/>
    <p:sldId id="259" r:id="rId5"/>
    <p:sldId id="260" r:id="rId6"/>
    <p:sldId id="279" r:id="rId7"/>
    <p:sldId id="280" r:id="rId8"/>
    <p:sldId id="278" r:id="rId9"/>
    <p:sldId id="264" r:id="rId10"/>
    <p:sldId id="281" r:id="rId11"/>
    <p:sldId id="265" r:id="rId12"/>
    <p:sldId id="282" r:id="rId13"/>
    <p:sldId id="284" r:id="rId14"/>
    <p:sldId id="285" r:id="rId15"/>
    <p:sldId id="266" r:id="rId16"/>
    <p:sldId id="286" r:id="rId17"/>
    <p:sldId id="287" r:id="rId18"/>
    <p:sldId id="271" r:id="rId19"/>
    <p:sldId id="28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00FF"/>
    <a:srgbClr val="33CC33"/>
    <a:srgbClr val="66FF66"/>
    <a:srgbClr val="24ADC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pPr/>
              <a:t>23/2/2025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67136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pPr/>
              <a:t>23/2/2025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71195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pPr/>
              <a:t>23/2/2025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1866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pPr/>
              <a:t>23/2/2025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27968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pPr/>
              <a:t>23/2/2025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5500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pPr/>
              <a:t>23/2/2025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29499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pPr/>
              <a:t>23/2/2025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09845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pPr/>
              <a:t>23/2/2025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76363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pPr/>
              <a:t>23/2/2025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0446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pPr/>
              <a:t>23/2/2025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43092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pPr/>
              <a:t>23/2/2025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1279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89E25-2DCD-43D2-A6BB-F989895750A3}" type="datetimeFigureOut">
              <a:rPr lang="en-US" smtClean="0"/>
              <a:pPr/>
              <a:t>23/2/2025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3F16F-BBC8-4C71-BFD8-46632E7FE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76697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gif"/><Relationship Id="rId7" Type="http://schemas.openxmlformats.org/officeDocument/2006/relationships/image" Target="../media/image2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4"/>
          <p:cNvSpPr>
            <a:spLocks noChangeArrowheads="1" noChangeShapeType="1" noTextEdit="1"/>
          </p:cNvSpPr>
          <p:nvPr/>
        </p:nvSpPr>
        <p:spPr bwMode="auto">
          <a:xfrm>
            <a:off x="2032000" y="609600"/>
            <a:ext cx="8331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kern="10">
              <a:ln w="12700">
                <a:solidFill>
                  <a:srgbClr val="3333CC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863600" y="5233989"/>
            <a:ext cx="10464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u="none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 thực hiện: Phan Diệu Hương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11200" y="2819400"/>
            <a:ext cx="11074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400" b="1" u="none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Quý thầy cô về dự giờ </a:t>
            </a:r>
            <a:r>
              <a:rPr lang="en-US" sz="4400" b="1" u="none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lớp </a:t>
            </a:r>
            <a:r>
              <a:rPr lang="en-US" sz="4400" b="1" u="none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1B</a:t>
            </a:r>
            <a:endParaRPr lang="en-US" sz="4400" b="1" u="none">
              <a:solidFill>
                <a:srgbClr val="FF0000"/>
              </a:solidFill>
              <a:latin typeface="Times New Roman" pitchFamily="18" charset="0"/>
              <a:sym typeface="Wingdings" pitchFamily="2" charset="2"/>
            </a:endParaRPr>
          </a:p>
        </p:txBody>
      </p:sp>
      <p:sp>
        <p:nvSpPr>
          <p:cNvPr id="10" name="WordArt 3"/>
          <p:cNvSpPr>
            <a:spLocks noChangeArrowheads="1" noChangeShapeType="1" noTextEdit="1"/>
          </p:cNvSpPr>
          <p:nvPr/>
        </p:nvSpPr>
        <p:spPr bwMode="auto">
          <a:xfrm>
            <a:off x="1727200" y="1905000"/>
            <a:ext cx="91440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vi-VN" b="1" kern="10">
                <a:ln w="222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Trân trọng chào đón</a:t>
            </a:r>
            <a:endParaRPr lang="en-US" b="1" kern="10">
              <a:ln w="22225">
                <a:solidFill>
                  <a:srgbClr val="3366FF"/>
                </a:solidFill>
                <a:round/>
                <a:headEnd/>
                <a:tailEnd/>
              </a:ln>
              <a:solidFill>
                <a:srgbClr val="3333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1" name="WordArt 6"/>
          <p:cNvSpPr>
            <a:spLocks noChangeArrowheads="1" noChangeShapeType="1" noTextEdit="1"/>
          </p:cNvSpPr>
          <p:nvPr/>
        </p:nvSpPr>
        <p:spPr bwMode="auto">
          <a:xfrm>
            <a:off x="3352800" y="3733800"/>
            <a:ext cx="6197600" cy="8382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>
              <a:defRPr/>
            </a:pPr>
            <a:r>
              <a:rPr lang="en-US" sz="6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D0D0D"/>
                </a:solidFill>
                <a:latin typeface="Times New Roman"/>
                <a:cs typeface="Times New Roman"/>
              </a:rPr>
              <a:t>Môn</a:t>
            </a:r>
            <a:r>
              <a:rPr lang="en-US" sz="6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D0D0D"/>
                </a:solidFill>
                <a:latin typeface="Times New Roman"/>
                <a:cs typeface="Times New Roman"/>
              </a:rPr>
              <a:t>: </a:t>
            </a:r>
            <a:r>
              <a:rPr lang="en-US" sz="600" kern="1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D0D0D"/>
                </a:solidFill>
                <a:latin typeface="Times New Roman"/>
                <a:cs typeface="Times New Roman"/>
              </a:rPr>
              <a:t>Tiếng Việt</a:t>
            </a:r>
            <a:endParaRPr lang="en-US" sz="600" kern="1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D0D0D"/>
              </a:solidFill>
              <a:latin typeface="Times New Roman"/>
              <a:cs typeface="Times New Roman"/>
            </a:endParaRPr>
          </a:p>
        </p:txBody>
      </p:sp>
      <p:sp>
        <p:nvSpPr>
          <p:cNvPr id="12" name="WordArt 4"/>
          <p:cNvSpPr>
            <a:spLocks noChangeArrowheads="1" noChangeShapeType="1" noTextEdit="1"/>
          </p:cNvSpPr>
          <p:nvPr/>
        </p:nvSpPr>
        <p:spPr bwMode="auto">
          <a:xfrm>
            <a:off x="3352800" y="5334000"/>
            <a:ext cx="5486400" cy="3429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endParaRPr lang="en-US" sz="2400" b="1" kern="10">
              <a:ln w="9525">
                <a:noFill/>
                <a:round/>
                <a:headEnd/>
                <a:tailEnd/>
              </a:ln>
              <a:solidFill>
                <a:srgbClr val="FF00FF"/>
              </a:solidFill>
              <a:latin typeface="Times New Roman"/>
              <a:cs typeface="Times New Roman"/>
            </a:endParaRPr>
          </a:p>
        </p:txBody>
      </p:sp>
      <p:sp>
        <p:nvSpPr>
          <p:cNvPr id="9224" name="TextBox 8"/>
          <p:cNvSpPr txBox="1">
            <a:spLocks noChangeArrowheads="1"/>
          </p:cNvSpPr>
          <p:nvPr/>
        </p:nvSpPr>
        <p:spPr bwMode="auto">
          <a:xfrm>
            <a:off x="3657600" y="4648201"/>
            <a:ext cx="5689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</a:rPr>
              <a:t>Bài </a:t>
            </a:r>
            <a:r>
              <a:rPr lang="en-US" sz="3200" b="1" smtClean="0">
                <a:solidFill>
                  <a:srgbClr val="7030A0"/>
                </a:solidFill>
              </a:rPr>
              <a:t>95</a:t>
            </a:r>
            <a:r>
              <a:rPr lang="en-US" sz="3200" b="1" u="none" smtClean="0">
                <a:solidFill>
                  <a:srgbClr val="7030A0"/>
                </a:solidFill>
              </a:rPr>
              <a:t> </a:t>
            </a:r>
            <a:r>
              <a:rPr lang="en-US" sz="3200" b="1" u="none">
                <a:solidFill>
                  <a:srgbClr val="7030A0"/>
                </a:solidFill>
              </a:rPr>
              <a:t>: </a:t>
            </a:r>
            <a:r>
              <a:rPr lang="en-US" sz="3200" b="1" smtClean="0">
                <a:solidFill>
                  <a:srgbClr val="7030A0"/>
                </a:solidFill>
              </a:rPr>
              <a:t>ênh - êch</a:t>
            </a:r>
            <a:endParaRPr lang="en-US" sz="3200" b="1" u="none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Mời bạn vui múa ca - Phạm Tuyên (Lớp 1 - Cánh Diều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6865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1016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731" r="11941" b="57366"/>
          <a:stretch/>
        </p:blipFill>
        <p:spPr>
          <a:xfrm>
            <a:off x="8926470" y="402523"/>
            <a:ext cx="3043858" cy="51947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415" t="-142" r="63594" b="60218"/>
          <a:stretch/>
        </p:blipFill>
        <p:spPr>
          <a:xfrm>
            <a:off x="5163595" y="402523"/>
            <a:ext cx="3689459" cy="20635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848" t="448" r="12830" b="31824"/>
          <a:stretch/>
        </p:blipFill>
        <p:spPr>
          <a:xfrm>
            <a:off x="946596" y="155789"/>
            <a:ext cx="3888640" cy="22485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061" t="12222" r="21212" b="14242"/>
          <a:stretch/>
        </p:blipFill>
        <p:spPr>
          <a:xfrm>
            <a:off x="5072378" y="3463636"/>
            <a:ext cx="3683695" cy="25215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3339810"/>
            <a:ext cx="3990109" cy="264535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86015" y="2404350"/>
            <a:ext cx="33216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ễnh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ương</a:t>
            </a:r>
            <a:endParaRPr lang="en-US" sz="5400" b="1" dirty="0">
              <a:latin typeface="UTM Avo" panose="0204060305050602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86016" y="5759670"/>
            <a:ext cx="33762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khám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bệnh</a:t>
            </a:r>
            <a:endParaRPr lang="en-US" sz="5400" b="1" dirty="0">
              <a:latin typeface="UTM Avo" panose="0204060305050602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33991" y="2282180"/>
            <a:ext cx="29081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mắt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xếch</a:t>
            </a:r>
            <a:endParaRPr lang="en-US" sz="5400" b="1" dirty="0">
              <a:latin typeface="UTM Avo" panose="0204060305050602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72378" y="5781623"/>
            <a:ext cx="36836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bập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bênh</a:t>
            </a:r>
            <a:endParaRPr lang="en-US" sz="5400" b="1" dirty="0">
              <a:latin typeface="UTM Avo" panose="0204060305050602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638967" y="5634979"/>
            <a:ext cx="33313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chênh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lệch</a:t>
            </a:r>
            <a:endParaRPr lang="en-US" sz="54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468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1800113" cy="64839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0554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ếng Việt lớp 1_ Bài 95- ênh, êch- Đã điều chỉnh-Sách Cánh Diều- LearnVietnamese- Cô Thu 00_10_10-00_12_0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75" y="0"/>
            <a:ext cx="12134850" cy="6858000"/>
          </a:xfrm>
          <a:prstGeom prst="rect">
            <a:avLst/>
          </a:prstGeom>
        </p:spPr>
      </p:pic>
      <p:sp>
        <p:nvSpPr>
          <p:cNvPr id="4" name="Smiley Face 3"/>
          <p:cNvSpPr/>
          <p:nvPr/>
        </p:nvSpPr>
        <p:spPr>
          <a:xfrm>
            <a:off x="-138545" y="5818909"/>
            <a:ext cx="1274618" cy="1177636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629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ếng Việt lớp 1_ Bài 95- ênh, êch- Đã điều chỉnh-Sách Cánh Diều- LearnVietnamese- Cô Thu 00_12_14-00_14_4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75" y="0"/>
            <a:ext cx="12134850" cy="6858000"/>
          </a:xfrm>
          <a:prstGeom prst="rect">
            <a:avLst/>
          </a:prstGeom>
        </p:spPr>
      </p:pic>
      <p:sp>
        <p:nvSpPr>
          <p:cNvPr id="7" name="Smiley Face 6"/>
          <p:cNvSpPr/>
          <p:nvPr/>
        </p:nvSpPr>
        <p:spPr>
          <a:xfrm>
            <a:off x="-138545" y="5818909"/>
            <a:ext cx="1274618" cy="1177636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788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79" t="17004" r="-367" b="13832"/>
          <a:stretch/>
        </p:blipFill>
        <p:spPr>
          <a:xfrm>
            <a:off x="457201" y="207818"/>
            <a:ext cx="3879272" cy="48768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336473" y="207818"/>
            <a:ext cx="7744691" cy="6373090"/>
            <a:chOff x="4447309" y="0"/>
            <a:chExt cx="7744691" cy="63730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9357" r="6441"/>
            <a:stretch/>
          </p:blipFill>
          <p:spPr>
            <a:xfrm>
              <a:off x="4447309" y="0"/>
              <a:ext cx="7744691" cy="637309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572000" y="207818"/>
              <a:ext cx="5458691" cy="54032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 THẾ NGỒI VIẾT ĐÚNG</a:t>
              </a:r>
              <a:r>
                <a:rPr lang="en-US" dirty="0" smtClean="0">
                  <a:solidFill>
                    <a:schemeClr val="tx1"/>
                  </a:solidFill>
                </a:rPr>
                <a:t>.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9469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3345" y="177668"/>
            <a:ext cx="11430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4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ễnh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69276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8763" y="302359"/>
            <a:ext cx="1131916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4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(1)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(3)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(5)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(6)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(7)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(8)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ễnh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722418" y="1911927"/>
            <a:ext cx="1704109" cy="138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9628910" y="1925781"/>
            <a:ext cx="1704109" cy="138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241964" y="2840182"/>
            <a:ext cx="1981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835726" y="6525490"/>
            <a:ext cx="886692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449781" y="6525491"/>
            <a:ext cx="19534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67448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10591" y="344461"/>
            <a:ext cx="8796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vật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trú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mưa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ở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đâu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369" r="9832"/>
          <a:stretch/>
        </p:blipFill>
        <p:spPr>
          <a:xfrm>
            <a:off x="8081794" y="3588561"/>
            <a:ext cx="3770278" cy="31618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461104"/>
            <a:ext cx="3556465" cy="3017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975"/>
          <a:stretch/>
        </p:blipFill>
        <p:spPr>
          <a:xfrm>
            <a:off x="8421722" y="245094"/>
            <a:ext cx="3788283" cy="32330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1" y="3687292"/>
            <a:ext cx="3611830" cy="31707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4530436" y="1652597"/>
            <a:ext cx="3131128" cy="769441"/>
          </a:xfrm>
          <a:prstGeom prst="rect">
            <a:avLst/>
          </a:prstGeom>
          <a:noFill/>
          <a:ln w="57150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latin typeface="UTM Avo" panose="02040603050506020204" pitchFamily="18" charset="0"/>
              </a:rPr>
              <a:t>c</a:t>
            </a:r>
            <a:r>
              <a:rPr lang="en-US" sz="4400" b="1" dirty="0" err="1" smtClean="0">
                <a:ln w="22225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latin typeface="UTM Avo" panose="02040603050506020204" pitchFamily="18" charset="0"/>
              </a:rPr>
              <a:t>ánh</a:t>
            </a:r>
            <a:r>
              <a:rPr lang="en-US" sz="4400" b="1" dirty="0" smtClean="0">
                <a:ln w="22225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latin typeface="UTM Avo" panose="02040603050506020204" pitchFamily="18" charset="0"/>
              </a:rPr>
              <a:t> cam</a:t>
            </a:r>
            <a:endParaRPr lang="en-US" sz="4400" b="1" dirty="0">
              <a:ln w="22225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</a:ln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47205" y="5095665"/>
            <a:ext cx="1654685" cy="769441"/>
          </a:xfrm>
          <a:prstGeom prst="rect">
            <a:avLst/>
          </a:prstGeom>
          <a:noFill/>
          <a:ln w="57150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latin typeface="UTM Avo" panose="02040603050506020204" pitchFamily="18" charset="0"/>
              </a:rPr>
              <a:t>kiến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59969" y="3991870"/>
            <a:ext cx="2610649" cy="769441"/>
          </a:xfrm>
          <a:prstGeom prst="rect">
            <a:avLst/>
          </a:prstGeom>
          <a:noFill/>
          <a:ln w="57150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latin typeface="UTM Avo" panose="02040603050506020204" pitchFamily="18" charset="0"/>
              </a:rPr>
              <a:t>chim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FF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latin typeface="UTM Avo" panose="02040603050506020204" pitchFamily="18" charset="0"/>
              </a:rPr>
              <a:t>sẻ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84188" y="2888075"/>
            <a:ext cx="2287841" cy="769441"/>
          </a:xfrm>
          <a:prstGeom prst="rect">
            <a:avLst/>
          </a:prstGeom>
          <a:noFill/>
          <a:ln w="57150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latin typeface="UTM Avo" panose="02040603050506020204" pitchFamily="18" charset="0"/>
              </a:rPr>
              <a:t>bọ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latin typeface="UTM Avo" panose="02040603050506020204" pitchFamily="18" charset="0"/>
              </a:rPr>
              <a:t>dừa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latin typeface="UTM Avo" panose="02040603050506020204" pitchFamily="18" charset="0"/>
            </a:endParaRPr>
          </a:p>
        </p:txBody>
      </p:sp>
      <p:cxnSp>
        <p:nvCxnSpPr>
          <p:cNvPr id="16" name="Straight Arrow Connector 15"/>
          <p:cNvCxnSpPr>
            <a:stCxn id="12" idx="1"/>
          </p:cNvCxnSpPr>
          <p:nvPr/>
        </p:nvCxnSpPr>
        <p:spPr>
          <a:xfrm flipH="1">
            <a:off x="2923311" y="2037318"/>
            <a:ext cx="1607125" cy="206362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3549539" y="2216727"/>
            <a:ext cx="1234649" cy="10753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4" idx="3"/>
            <a:endCxn id="9" idx="3"/>
          </p:cNvCxnSpPr>
          <p:nvPr/>
        </p:nvCxnSpPr>
        <p:spPr>
          <a:xfrm flipV="1">
            <a:off x="7370618" y="3004677"/>
            <a:ext cx="1605885" cy="137191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6701890" y="5530974"/>
            <a:ext cx="1469726" cy="216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83691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096" t="20873" r="12158"/>
          <a:stretch/>
        </p:blipFill>
        <p:spPr>
          <a:xfrm>
            <a:off x="3014880" y="346361"/>
            <a:ext cx="2168779" cy="31449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841" y="346351"/>
            <a:ext cx="3879813" cy="3435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544" b="24090"/>
          <a:stretch/>
        </p:blipFill>
        <p:spPr>
          <a:xfrm rot="16200000">
            <a:off x="252437" y="728906"/>
            <a:ext cx="3144988" cy="2379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659" y="346351"/>
            <a:ext cx="2685183" cy="314498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34983" y="3491319"/>
            <a:ext cx="7413967" cy="3144988"/>
            <a:chOff x="7807904" y="581886"/>
            <a:chExt cx="4079296" cy="314498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7904" y="581886"/>
              <a:ext cx="4079296" cy="314498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4103" t="49319" r="31134" b="6715"/>
            <a:stretch/>
          </p:blipFill>
          <p:spPr>
            <a:xfrm>
              <a:off x="8990752" y="1690276"/>
              <a:ext cx="1204806" cy="175952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841" y="3782291"/>
            <a:ext cx="3879813" cy="28540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573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13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7691" y="698559"/>
            <a:ext cx="6082467" cy="5148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" name="TextBox 1330"/>
          <p:cNvSpPr txBox="1">
            <a:spLocks noChangeArrowheads="1"/>
          </p:cNvSpPr>
          <p:nvPr/>
        </p:nvSpPr>
        <p:spPr bwMode="auto">
          <a:xfrm>
            <a:off x="5752509" y="1952182"/>
            <a:ext cx="53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1332" name="TextBox 1331"/>
          <p:cNvSpPr txBox="1">
            <a:spLocks noChangeArrowheads="1"/>
          </p:cNvSpPr>
          <p:nvPr/>
        </p:nvSpPr>
        <p:spPr bwMode="auto">
          <a:xfrm>
            <a:off x="3930243" y="2099789"/>
            <a:ext cx="533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1333" name="TextBox 1332"/>
          <p:cNvSpPr txBox="1">
            <a:spLocks noChangeArrowheads="1"/>
          </p:cNvSpPr>
          <p:nvPr/>
        </p:nvSpPr>
        <p:spPr bwMode="auto">
          <a:xfrm>
            <a:off x="4924502" y="2880211"/>
            <a:ext cx="53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</a:rPr>
              <a:t>5</a:t>
            </a:r>
          </a:p>
        </p:txBody>
      </p:sp>
      <p:sp>
        <p:nvSpPr>
          <p:cNvPr id="1334" name="TextBox 1333"/>
          <p:cNvSpPr txBox="1">
            <a:spLocks noChangeArrowheads="1"/>
          </p:cNvSpPr>
          <p:nvPr/>
        </p:nvSpPr>
        <p:spPr bwMode="auto">
          <a:xfrm>
            <a:off x="3240811" y="3234223"/>
            <a:ext cx="53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</a:rPr>
              <a:t>4</a:t>
            </a:r>
          </a:p>
        </p:txBody>
      </p:sp>
      <p:sp>
        <p:nvSpPr>
          <p:cNvPr id="21" name="Oval 20"/>
          <p:cNvSpPr/>
          <p:nvPr/>
        </p:nvSpPr>
        <p:spPr bwMode="auto">
          <a:xfrm>
            <a:off x="350914" y="4977530"/>
            <a:ext cx="3217010" cy="1469127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1600" b="1" dirty="0" smtClean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defRPr/>
            </a:pPr>
            <a:r>
              <a:rPr lang="en-US" sz="3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ành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chanh</a:t>
            </a:r>
            <a:endParaRPr lang="en-US" sz="30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35" name="TextBox 1334"/>
          <p:cNvSpPr txBox="1">
            <a:spLocks noChangeArrowheads="1"/>
          </p:cNvSpPr>
          <p:nvPr/>
        </p:nvSpPr>
        <p:spPr bwMode="auto">
          <a:xfrm>
            <a:off x="6195630" y="3357068"/>
            <a:ext cx="53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22" name="Oval 21"/>
          <p:cNvSpPr/>
          <p:nvPr/>
        </p:nvSpPr>
        <p:spPr bwMode="auto">
          <a:xfrm>
            <a:off x="98331" y="2807675"/>
            <a:ext cx="2012552" cy="1322511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1600" b="1" dirty="0" smtClean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defRPr/>
            </a:pPr>
            <a:r>
              <a:rPr lang="en-US" sz="3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98331" y="742613"/>
            <a:ext cx="2826804" cy="1350473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en-US" sz="1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hách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sạn</a:t>
            </a:r>
            <a:endParaRPr lang="en-US" sz="3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8993169" y="1295354"/>
            <a:ext cx="2465405" cy="131365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1600" b="1" dirty="0" smtClean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defRPr/>
            </a:pPr>
            <a:r>
              <a:rPr lang="en-US" sz="3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ẽ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3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6412767" y="3754509"/>
            <a:ext cx="5672138" cy="283915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1000" b="1" dirty="0" smtClean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5-Point Star 17">
            <a:hlinkClick r:id="" action="ppaction://noaction"/>
          </p:cNvPr>
          <p:cNvSpPr/>
          <p:nvPr/>
        </p:nvSpPr>
        <p:spPr>
          <a:xfrm>
            <a:off x="11346928" y="129723"/>
            <a:ext cx="612890" cy="612890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177718" y="116182"/>
            <a:ext cx="5149582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Trò chơi: HÁI TÁO</a:t>
            </a:r>
            <a:endParaRPr lang="en-US" sz="5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32339" y="80291"/>
            <a:ext cx="859141" cy="85914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979637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3.7037E-7 L 0.00027 -0.02338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31" grpId="0"/>
      <p:bldP spid="1332" grpId="0"/>
      <p:bldP spid="1333" grpId="0"/>
      <p:bldP spid="1334" grpId="0"/>
      <p:bldP spid="21" grpId="0" animBg="1"/>
      <p:bldP spid="1335" grpId="0"/>
      <p:bldP spid="22" grpId="0" animBg="1"/>
      <p:bldP spid="23" grpId="0" animBg="1"/>
      <p:bldP spid="24" grpId="0" animBg="1"/>
      <p:bldP spid="25" grpId="0" animBg="1"/>
      <p:bldP spid="18" grpId="0" animBg="1"/>
      <p:bldP spid="18" grpId="1" animBg="1"/>
      <p:bldP spid="19" grpId="0"/>
      <p:bldP spid="20" grpId="0" animBg="1"/>
      <p:bldP spid="2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0631" y="1914422"/>
            <a:ext cx="28031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Bài </a:t>
            </a:r>
            <a:r>
              <a:rPr lang="en-US" sz="5400" b="1" dirty="0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95</a:t>
            </a:r>
            <a:r>
              <a:rPr lang="vi-VN" sz="5400" b="1" dirty="0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: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05145" y="2948970"/>
            <a:ext cx="477700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  <a:endParaRPr lang="en-US" sz="2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2727" y="312601"/>
            <a:ext cx="1082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Thứ</a:t>
            </a:r>
            <a:r>
              <a:rPr lang="en-US" sz="4800" b="1" dirty="0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ba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err="1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ngày</a:t>
            </a:r>
            <a:r>
              <a:rPr lang="en-US" sz="4800" b="1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14 </a:t>
            </a:r>
            <a:r>
              <a:rPr lang="en-US" sz="4800" b="1" dirty="0" err="1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tháng</a:t>
            </a:r>
            <a:r>
              <a:rPr lang="en-US" sz="4800" b="1" dirty="0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01 </a:t>
            </a:r>
            <a:r>
              <a:rPr lang="en-US" sz="4800" b="1" err="1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năm</a:t>
            </a:r>
            <a:r>
              <a:rPr lang="en-US" sz="4800" b="1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2025.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04194" y="1078133"/>
            <a:ext cx="28031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u="sng" dirty="0" err="1" smtClean="0">
                <a:latin typeface="HP001 4 hàng" panose="020B0603050302020204" pitchFamily="34" charset="0"/>
              </a:rPr>
              <a:t>Học</a:t>
            </a:r>
            <a:r>
              <a:rPr lang="en-US" sz="5400" b="1" u="sng" dirty="0" smtClean="0">
                <a:latin typeface="HP001 4 hàng" panose="020B0603050302020204" pitchFamily="34" charset="0"/>
              </a:rPr>
              <a:t> </a:t>
            </a:r>
            <a:r>
              <a:rPr lang="en-US" sz="5400" b="1" u="sng" dirty="0" err="1" smtClean="0">
                <a:latin typeface="HP001 4 hàng" panose="020B0603050302020204" pitchFamily="34" charset="0"/>
              </a:rPr>
              <a:t>vần</a:t>
            </a:r>
            <a:endParaRPr lang="en-US" sz="5400" b="1" u="sng" dirty="0"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03818" y="1751332"/>
            <a:ext cx="31865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  <a:r>
              <a:rPr lang="en-US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êch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3818" y="2837752"/>
            <a:ext cx="54102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êch</a:t>
            </a:r>
            <a:endParaRPr lang="en-US" sz="2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534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643088" y="1202004"/>
            <a:ext cx="5414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ê</a:t>
            </a:r>
            <a:r>
              <a:rPr lang="vi-VN" sz="7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  <a:r>
              <a:rPr lang="en-US" sz="7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h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397559" y="2577760"/>
            <a:ext cx="5857850" cy="2759709"/>
            <a:chOff x="3810000" y="1447800"/>
            <a:chExt cx="2209800" cy="1524000"/>
          </a:xfrm>
        </p:grpSpPr>
        <p:sp>
          <p:nvSpPr>
            <p:cNvPr id="17" name="Rectangle 16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80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ê</a:t>
              </a:r>
              <a:r>
                <a:rPr lang="vi-VN" sz="8000" b="1" dirty="0" smtClean="0">
                  <a:solidFill>
                    <a:prstClr val="black"/>
                  </a:solidFill>
                  <a:latin typeface="UTM Avo" panose="02040603050506020204" pitchFamily="18" charset="0"/>
                </a:rPr>
                <a:t>n</a:t>
              </a:r>
              <a:r>
                <a:rPr lang="en-US" sz="8000" b="1" dirty="0" smtClean="0">
                  <a:solidFill>
                    <a:prstClr val="black"/>
                  </a:solidFill>
                  <a:latin typeface="UTM Avo" panose="02040603050506020204" pitchFamily="18" charset="0"/>
                </a:rPr>
                <a:t>h</a:t>
              </a:r>
              <a:endParaRPr lang="en-US" sz="8000" b="1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10000" y="2285999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8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ê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8800" b="1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n</a:t>
              </a:r>
              <a:r>
                <a:rPr lang="en-US" sz="8800" b="1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h</a:t>
              </a:r>
              <a:endParaRPr lang="en-US" sz="88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397559" y="5561093"/>
            <a:ext cx="6263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(</a:t>
            </a:r>
            <a:r>
              <a:rPr lang="en-US" sz="6000" dirty="0">
                <a:solidFill>
                  <a:srgbClr val="C00000"/>
                </a:solidFill>
                <a:latin typeface="UTM Avo" panose="02040603050506020204" pitchFamily="18" charset="0"/>
              </a:rPr>
              <a:t>ê</a:t>
            </a:r>
            <a:r>
              <a:rPr lang="vi-VN" sz="6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– n</a:t>
            </a:r>
            <a:r>
              <a:rPr lang="en-US" sz="6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hờ</a:t>
            </a:r>
            <a:r>
              <a:rPr lang="vi-VN" sz="6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- </a:t>
            </a:r>
            <a:r>
              <a:rPr lang="en-US" sz="6000" dirty="0">
                <a:solidFill>
                  <a:srgbClr val="C00000"/>
                </a:solidFill>
                <a:latin typeface="UTM Avo" panose="02040603050506020204" pitchFamily="18" charset="0"/>
              </a:rPr>
              <a:t>ê</a:t>
            </a:r>
            <a:r>
              <a:rPr lang="vi-VN" sz="6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n</a:t>
            </a:r>
            <a:r>
              <a:rPr lang="en-US" sz="6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h</a:t>
            </a:r>
            <a:r>
              <a:rPr lang="vi-VN" sz="6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)</a:t>
            </a:r>
            <a:endParaRPr lang="en-US" sz="60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22" name="Picture 21"/>
          <p:cNvPicPr/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t="49071" r="371"/>
          <a:stretch/>
        </p:blipFill>
        <p:spPr bwMode="auto">
          <a:xfrm>
            <a:off x="7709947" y="2054877"/>
            <a:ext cx="3803180" cy="45218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92727" y="312601"/>
            <a:ext cx="1082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Thứ</a:t>
            </a:r>
            <a:r>
              <a:rPr lang="en-US" sz="4800" b="1" dirty="0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ba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err="1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ngày</a:t>
            </a:r>
            <a:r>
              <a:rPr lang="en-US" sz="4800" b="1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14 </a:t>
            </a:r>
            <a:r>
              <a:rPr lang="en-US" sz="4800" b="1" dirty="0" err="1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tháng</a:t>
            </a:r>
            <a:r>
              <a:rPr lang="en-US" sz="4800" b="1" dirty="0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01 </a:t>
            </a:r>
            <a:r>
              <a:rPr lang="en-US" sz="4800" b="1" err="1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năm</a:t>
            </a:r>
            <a:r>
              <a:rPr lang="en-US" sz="4800" b="1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2025.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386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33970" y="5080042"/>
            <a:ext cx="42033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 smtClean="0"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latin typeface="UTM Avo" panose="02040603050506020204" pitchFamily="18" charset="0"/>
              </a:rPr>
              <a:t>dòng</a:t>
            </a:r>
            <a:r>
              <a:rPr lang="vi-VN" sz="5400" b="1" dirty="0" smtClean="0"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latin typeface="UTM Avo" panose="02040603050506020204" pitchFamily="18" charset="0"/>
              </a:rPr>
              <a:t>kê</a:t>
            </a:r>
            <a:r>
              <a:rPr lang="vi-VN" sz="5400" b="1" dirty="0" smtClean="0">
                <a:latin typeface="UTM Avo" panose="02040603050506020204" pitchFamily="18" charset="0"/>
              </a:rPr>
              <a:t>n</a:t>
            </a:r>
            <a:r>
              <a:rPr lang="en-US" sz="5400" b="1" dirty="0" smtClean="0">
                <a:latin typeface="UTM Avo" panose="02040603050506020204" pitchFamily="18" charset="0"/>
              </a:rPr>
              <a:t>h</a:t>
            </a:r>
            <a:endParaRPr lang="en-US" sz="5400" b="1" dirty="0"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88543" y="5080042"/>
            <a:ext cx="15488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ê</a:t>
            </a:r>
            <a:r>
              <a:rPr lang="vi-VN" sz="5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h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19906" y="1289146"/>
            <a:ext cx="2204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UTM Avo" panose="02040603050506020204" pitchFamily="18" charset="0"/>
              </a:rPr>
              <a:t>kênh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675418" y="2323648"/>
            <a:ext cx="4197927" cy="2448618"/>
            <a:chOff x="3810000" y="1447800"/>
            <a:chExt cx="2209800" cy="1524000"/>
          </a:xfrm>
        </p:grpSpPr>
        <p:sp>
          <p:nvSpPr>
            <p:cNvPr id="10" name="Rectangle 9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6600" dirty="0" err="1" smtClean="0">
                  <a:solidFill>
                    <a:prstClr val="black"/>
                  </a:solidFill>
                  <a:latin typeface="UTM Avo" panose="02040603050506020204" pitchFamily="18" charset="0"/>
                </a:rPr>
                <a:t>kênh</a:t>
              </a:r>
              <a:endParaRPr lang="en-US" sz="66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5400" b="1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k</a:t>
              </a:r>
              <a:endParaRPr lang="en-US" sz="54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5400" b="1" dirty="0" err="1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ênh</a:t>
              </a:r>
              <a:endParaRPr lang="en-US" sz="54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114287" y="4772266"/>
            <a:ext cx="5016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 smtClean="0">
                <a:latin typeface="UTM Avo" panose="02040603050506020204" pitchFamily="18" charset="0"/>
              </a:rPr>
              <a:t>(</a:t>
            </a:r>
            <a:r>
              <a:rPr lang="en-US" sz="4400" dirty="0" smtClean="0">
                <a:latin typeface="UTM Avo" panose="02040603050506020204" pitchFamily="18" charset="0"/>
              </a:rPr>
              <a:t>ca</a:t>
            </a:r>
            <a:r>
              <a:rPr lang="vi-VN" sz="4400" dirty="0" smtClean="0">
                <a:latin typeface="UTM Avo" panose="02040603050506020204" pitchFamily="18" charset="0"/>
              </a:rPr>
              <a:t> - </a:t>
            </a:r>
            <a:r>
              <a:rPr lang="en-US" sz="4400" dirty="0">
                <a:latin typeface="UTM Avo" panose="02040603050506020204" pitchFamily="18" charset="0"/>
              </a:rPr>
              <a:t>ê</a:t>
            </a:r>
            <a:r>
              <a:rPr lang="vi-VN" sz="4400" dirty="0" smtClean="0">
                <a:latin typeface="UTM Avo" panose="02040603050506020204" pitchFamily="18" charset="0"/>
              </a:rPr>
              <a:t>n</a:t>
            </a:r>
            <a:r>
              <a:rPr lang="en-US" sz="4400" dirty="0" smtClean="0">
                <a:latin typeface="UTM Avo" panose="02040603050506020204" pitchFamily="18" charset="0"/>
              </a:rPr>
              <a:t>h</a:t>
            </a:r>
            <a:r>
              <a:rPr lang="vi-VN" sz="4400" dirty="0" smtClean="0">
                <a:latin typeface="UTM Avo" panose="02040603050506020204" pitchFamily="18" charset="0"/>
              </a:rPr>
              <a:t> - </a:t>
            </a:r>
            <a:r>
              <a:rPr lang="en-US" sz="4400" dirty="0" err="1" smtClean="0">
                <a:latin typeface="UTM Avo" panose="02040603050506020204" pitchFamily="18" charset="0"/>
              </a:rPr>
              <a:t>kê</a:t>
            </a:r>
            <a:r>
              <a:rPr lang="vi-VN" sz="4400" dirty="0" smtClean="0">
                <a:latin typeface="UTM Avo" panose="02040603050506020204" pitchFamily="18" charset="0"/>
              </a:rPr>
              <a:t>n</a:t>
            </a:r>
            <a:r>
              <a:rPr lang="en-US" sz="4400" dirty="0" smtClean="0">
                <a:latin typeface="UTM Avo" panose="02040603050506020204" pitchFamily="18" charset="0"/>
              </a:rPr>
              <a:t>h</a:t>
            </a:r>
            <a:r>
              <a:rPr lang="vi-VN" sz="4400" dirty="0" smtClean="0">
                <a:latin typeface="UTM Avo" panose="02040603050506020204" pitchFamily="18" charset="0"/>
              </a:rPr>
              <a:t>)</a:t>
            </a:r>
            <a:endParaRPr lang="en-US" sz="4400" dirty="0"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47" y="622355"/>
            <a:ext cx="6688880" cy="41456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0109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643088" y="1202004"/>
            <a:ext cx="5414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êch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397559" y="2577760"/>
            <a:ext cx="5857850" cy="2759709"/>
            <a:chOff x="3810000" y="1447800"/>
            <a:chExt cx="2209800" cy="1524000"/>
          </a:xfrm>
        </p:grpSpPr>
        <p:sp>
          <p:nvSpPr>
            <p:cNvPr id="17" name="Rectangle 16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8000" b="1" dirty="0" err="1" smtClean="0">
                  <a:solidFill>
                    <a:prstClr val="black"/>
                  </a:solidFill>
                  <a:latin typeface="UTM Avo" panose="02040603050506020204" pitchFamily="18" charset="0"/>
                </a:rPr>
                <a:t>êch</a:t>
              </a:r>
              <a:endParaRPr lang="en-US" sz="8000" b="1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10000" y="2285999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8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ê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8800" b="1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ch</a:t>
              </a:r>
              <a:endParaRPr lang="en-US" sz="88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397559" y="5561093"/>
            <a:ext cx="6263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(</a:t>
            </a:r>
            <a:r>
              <a:rPr lang="en-US" sz="6000" dirty="0">
                <a:solidFill>
                  <a:srgbClr val="C00000"/>
                </a:solidFill>
                <a:latin typeface="UTM Avo" panose="02040603050506020204" pitchFamily="18" charset="0"/>
              </a:rPr>
              <a:t>ê</a:t>
            </a:r>
            <a:r>
              <a:rPr lang="vi-VN" sz="6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– </a:t>
            </a:r>
            <a:r>
              <a:rPr lang="en-US" sz="6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chờ</a:t>
            </a:r>
            <a:r>
              <a:rPr lang="vi-VN" sz="6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- </a:t>
            </a:r>
            <a:r>
              <a:rPr lang="en-US" sz="6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êch</a:t>
            </a:r>
            <a:r>
              <a:rPr lang="vi-VN" sz="6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)</a:t>
            </a:r>
            <a:endParaRPr lang="en-US" sz="60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22" name="Picture 21"/>
          <p:cNvPicPr/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t="49071" r="371"/>
          <a:stretch/>
        </p:blipFill>
        <p:spPr bwMode="auto">
          <a:xfrm>
            <a:off x="7709947" y="2054877"/>
            <a:ext cx="3803180" cy="45218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92727" y="312601"/>
            <a:ext cx="1082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Thứ</a:t>
            </a:r>
            <a:r>
              <a:rPr lang="en-US" sz="4800" b="1" dirty="0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ba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err="1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ngày</a:t>
            </a:r>
            <a:r>
              <a:rPr lang="en-US" sz="4800" b="1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14 </a:t>
            </a:r>
            <a:r>
              <a:rPr lang="en-US" sz="4800" b="1" dirty="0" err="1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tháng</a:t>
            </a:r>
            <a:r>
              <a:rPr lang="en-US" sz="4800" b="1" dirty="0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01 </a:t>
            </a:r>
            <a:r>
              <a:rPr lang="en-US" sz="4800" b="1" err="1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năm</a:t>
            </a:r>
            <a:r>
              <a:rPr lang="en-US" sz="4800" b="1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2025.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640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33970" y="5080042"/>
            <a:ext cx="32993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 smtClean="0">
                <a:latin typeface="UTM Avo" panose="02040603050506020204" pitchFamily="18" charset="0"/>
              </a:rPr>
              <a:t> </a:t>
            </a:r>
            <a:r>
              <a:rPr lang="en-US" sz="5400" b="1" dirty="0" smtClean="0">
                <a:latin typeface="UTM Avo" panose="02040603050506020204" pitchFamily="18" charset="0"/>
              </a:rPr>
              <a:t>con</a:t>
            </a:r>
            <a:r>
              <a:rPr lang="vi-VN" sz="5400" b="1" dirty="0" smtClean="0"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latin typeface="UTM Avo" panose="02040603050506020204" pitchFamily="18" charset="0"/>
              </a:rPr>
              <a:t>ếch</a:t>
            </a:r>
            <a:endParaRPr lang="en-US" sz="5400" b="1" dirty="0"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84449" y="5080042"/>
            <a:ext cx="15488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êch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19906" y="1289146"/>
            <a:ext cx="2204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latin typeface="UTM Avo" panose="02040603050506020204" pitchFamily="18" charset="0"/>
              </a:rPr>
              <a:t>ếch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675416" y="2323648"/>
            <a:ext cx="4197929" cy="2461406"/>
            <a:chOff x="3809999" y="1447800"/>
            <a:chExt cx="2209801" cy="1531959"/>
          </a:xfrm>
        </p:grpSpPr>
        <p:sp>
          <p:nvSpPr>
            <p:cNvPr id="10" name="Rectangle 9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6600" dirty="0" err="1" smtClean="0">
                  <a:solidFill>
                    <a:prstClr val="black"/>
                  </a:solidFill>
                  <a:latin typeface="UTM Avo" panose="02040603050506020204" pitchFamily="18" charset="0"/>
                </a:rPr>
                <a:t>ếch</a:t>
              </a:r>
              <a:endParaRPr lang="en-US" sz="66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14900" y="2293959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6600" b="1" dirty="0" err="1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ếch</a:t>
              </a:r>
              <a:endParaRPr lang="en-US" sz="66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09999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 sz="54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114287" y="4772266"/>
            <a:ext cx="5016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 smtClean="0">
                <a:latin typeface="UTM Avo" panose="02040603050506020204" pitchFamily="18" charset="0"/>
              </a:rPr>
              <a:t>(</a:t>
            </a:r>
            <a:r>
              <a:rPr lang="en-US" sz="4400" dirty="0" err="1" smtClean="0">
                <a:latin typeface="UTM Avo" panose="02040603050506020204" pitchFamily="18" charset="0"/>
              </a:rPr>
              <a:t>êch</a:t>
            </a:r>
            <a:r>
              <a:rPr lang="en-US" sz="4400" dirty="0" smtClean="0">
                <a:latin typeface="UTM Avo" panose="02040603050506020204" pitchFamily="18" charset="0"/>
              </a:rPr>
              <a:t> – </a:t>
            </a:r>
            <a:r>
              <a:rPr lang="en-US" sz="4400" dirty="0" err="1" smtClean="0">
                <a:latin typeface="UTM Avo" panose="02040603050506020204" pitchFamily="18" charset="0"/>
              </a:rPr>
              <a:t>sắc</a:t>
            </a:r>
            <a:r>
              <a:rPr lang="en-US" sz="4400" dirty="0" smtClean="0">
                <a:latin typeface="UTM Avo" panose="02040603050506020204" pitchFamily="18" charset="0"/>
              </a:rPr>
              <a:t> - </a:t>
            </a:r>
            <a:r>
              <a:rPr lang="en-US" sz="4400" dirty="0" err="1" smtClean="0">
                <a:latin typeface="UTM Avo" panose="02040603050506020204" pitchFamily="18" charset="0"/>
              </a:rPr>
              <a:t>ếch</a:t>
            </a:r>
            <a:r>
              <a:rPr lang="vi-VN" sz="4400" dirty="0" smtClean="0">
                <a:latin typeface="UTM Avo" panose="02040603050506020204" pitchFamily="18" charset="0"/>
              </a:rPr>
              <a:t>)</a:t>
            </a:r>
            <a:endParaRPr lang="en-US" sz="4400" dirty="0"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794"/>
            <a:ext cx="3255818" cy="33949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3043">
            <a:off x="3557337" y="1122237"/>
            <a:ext cx="3379103" cy="31080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6604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027420" y="750322"/>
            <a:ext cx="1692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ê</a:t>
            </a:r>
            <a:r>
              <a:rPr lang="vi-VN" sz="6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h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598258" y="1713395"/>
            <a:ext cx="3193038" cy="1479665"/>
            <a:chOff x="3810000" y="1447800"/>
            <a:chExt cx="2209800" cy="1001857"/>
          </a:xfrm>
        </p:grpSpPr>
        <p:sp>
          <p:nvSpPr>
            <p:cNvPr id="10" name="Rectangle 9"/>
            <p:cNvSpPr/>
            <p:nvPr/>
          </p:nvSpPr>
          <p:spPr>
            <a:xfrm>
              <a:off x="3810000" y="1447800"/>
              <a:ext cx="2209800" cy="485163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6000" dirty="0">
                  <a:solidFill>
                    <a:prstClr val="black"/>
                  </a:solidFill>
                  <a:latin typeface="UTM Avo" panose="02040603050506020204" pitchFamily="18" charset="0"/>
                </a:rPr>
                <a:t>ê</a:t>
              </a:r>
              <a:r>
                <a:rPr lang="vi-VN" sz="6000" dirty="0" smtClean="0">
                  <a:solidFill>
                    <a:prstClr val="black"/>
                  </a:solidFill>
                  <a:latin typeface="UTM Avo" panose="02040603050506020204" pitchFamily="18" charset="0"/>
                </a:rPr>
                <a:t>c</a:t>
              </a:r>
              <a:r>
                <a:rPr lang="en-US" sz="6000" dirty="0" smtClean="0">
                  <a:solidFill>
                    <a:prstClr val="black"/>
                  </a:solidFill>
                  <a:latin typeface="UTM Avo" panose="02040603050506020204" pitchFamily="18" charset="0"/>
                </a:rPr>
                <a:t>h</a:t>
              </a:r>
              <a:endParaRPr lang="en-US" sz="60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10000" y="1943100"/>
              <a:ext cx="1104900" cy="49641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60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ê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14900" y="1943101"/>
              <a:ext cx="1104900" cy="506556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c</a:t>
              </a:r>
              <a:r>
                <a:rPr lang="en-US" sz="6000" b="1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h</a:t>
              </a:r>
              <a:endParaRPr lang="en-US" sz="60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617454" y="808904"/>
            <a:ext cx="1692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ê</a:t>
            </a:r>
            <a:r>
              <a:rPr lang="vi-VN" sz="6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h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672426" y="1765985"/>
            <a:ext cx="3193038" cy="1434202"/>
            <a:chOff x="3810000" y="1335183"/>
            <a:chExt cx="2209800" cy="1749233"/>
          </a:xfrm>
        </p:grpSpPr>
        <p:sp>
          <p:nvSpPr>
            <p:cNvPr id="17" name="Rectangle 16"/>
            <p:cNvSpPr/>
            <p:nvPr/>
          </p:nvSpPr>
          <p:spPr>
            <a:xfrm>
              <a:off x="3810000" y="1335183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6000" dirty="0">
                  <a:solidFill>
                    <a:prstClr val="black"/>
                  </a:solidFill>
                  <a:latin typeface="UTM Avo" panose="02040603050506020204" pitchFamily="18" charset="0"/>
                </a:rPr>
                <a:t>ê</a:t>
              </a:r>
              <a:r>
                <a:rPr lang="vi-VN" sz="6000" dirty="0" smtClean="0">
                  <a:solidFill>
                    <a:prstClr val="black"/>
                  </a:solidFill>
                  <a:latin typeface="UTM Avo" panose="02040603050506020204" pitchFamily="18" charset="0"/>
                </a:rPr>
                <a:t>n</a:t>
              </a:r>
              <a:r>
                <a:rPr lang="en-US" sz="6000" dirty="0" smtClean="0">
                  <a:solidFill>
                    <a:prstClr val="black"/>
                  </a:solidFill>
                  <a:latin typeface="UTM Avo" panose="02040603050506020204" pitchFamily="18" charset="0"/>
                </a:rPr>
                <a:t>h</a:t>
              </a:r>
              <a:endParaRPr lang="en-US" sz="60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10000" y="2286000"/>
              <a:ext cx="1104900" cy="79841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60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ê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914900" y="2285999"/>
              <a:ext cx="1104900" cy="798417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n</a:t>
              </a:r>
              <a:r>
                <a:rPr lang="en-US" sz="6000" b="1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h</a:t>
              </a:r>
              <a:endParaRPr lang="en-US" sz="60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463870" y="308849"/>
            <a:ext cx="28031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Bài </a:t>
            </a:r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95</a:t>
            </a:r>
            <a:r>
              <a:rPr lang="vi-VN" sz="4400" b="1" dirty="0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: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20538" y="154959"/>
            <a:ext cx="3186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êch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99" y="3292521"/>
            <a:ext cx="4963491" cy="279406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92513" y="6002544"/>
            <a:ext cx="42033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 smtClean="0"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latin typeface="UTM Avo" panose="02040603050506020204" pitchFamily="18" charset="0"/>
              </a:rPr>
              <a:t>dòng</a:t>
            </a:r>
            <a:r>
              <a:rPr lang="vi-VN" sz="5400" b="1" dirty="0" smtClean="0"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latin typeface="UTM Avo" panose="02040603050506020204" pitchFamily="18" charset="0"/>
              </a:rPr>
              <a:t>k</a:t>
            </a:r>
            <a:r>
              <a:rPr lang="en-US" sz="5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ê</a:t>
            </a:r>
            <a:r>
              <a:rPr lang="vi-VN" sz="5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h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983" y="3287660"/>
            <a:ext cx="5084618" cy="255010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598258" y="5837768"/>
            <a:ext cx="32993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 smtClean="0">
                <a:latin typeface="UTM Avo" panose="02040603050506020204" pitchFamily="18" charset="0"/>
              </a:rPr>
              <a:t> </a:t>
            </a:r>
            <a:r>
              <a:rPr lang="en-US" sz="5400" b="1" dirty="0" smtClean="0">
                <a:latin typeface="UTM Avo" panose="02040603050506020204" pitchFamily="18" charset="0"/>
              </a:rPr>
              <a:t>con</a:t>
            </a:r>
            <a:r>
              <a:rPr lang="vi-VN" sz="5400" b="1" dirty="0" smtClean="0"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ếch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368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34975" y="1397726"/>
            <a:ext cx="3866605" cy="101566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dirty="0" smtClean="0">
                <a:solidFill>
                  <a:srgbClr val="92D050"/>
                </a:solidFill>
                <a:latin typeface="UTM Avo" panose="02040603050506020204" pitchFamily="18" charset="0"/>
              </a:rPr>
              <a:t>THƯ GIÃN</a:t>
            </a:r>
            <a:endParaRPr lang="en-US" sz="7200" dirty="0">
              <a:solidFill>
                <a:srgbClr val="92D05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73" y="2413389"/>
            <a:ext cx="7239939" cy="40594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5817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315</Words>
  <Application>Microsoft Office PowerPoint</Application>
  <PresentationFormat>Custom</PresentationFormat>
  <Paragraphs>83</Paragraphs>
  <Slides>19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105</cp:revision>
  <dcterms:created xsi:type="dcterms:W3CDTF">2020-08-09T12:12:19Z</dcterms:created>
  <dcterms:modified xsi:type="dcterms:W3CDTF">2025-02-23T02:50:29Z</dcterms:modified>
</cp:coreProperties>
</file>