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svg" ContentType="image/svg+xml"/>
  <Default Extension="wmf" ContentType="image/x-wmf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4" r:id="rId4"/>
  </p:sldMasterIdLst>
  <p:notesMasterIdLst>
    <p:notesMasterId r:id="rId20"/>
  </p:notesMasterIdLst>
  <p:sldIdLst>
    <p:sldId id="290" r:id="rId5"/>
    <p:sldId id="284" r:id="rId6"/>
    <p:sldId id="285" r:id="rId7"/>
    <p:sldId id="286" r:id="rId8"/>
    <p:sldId id="288" r:id="rId9"/>
    <p:sldId id="289" r:id="rId10"/>
    <p:sldId id="279" r:id="rId11"/>
    <p:sldId id="263" r:id="rId12"/>
    <p:sldId id="269" r:id="rId13"/>
    <p:sldId id="270" r:id="rId14"/>
    <p:sldId id="280" r:id="rId15"/>
    <p:sldId id="281" r:id="rId16"/>
    <p:sldId id="282" r:id="rId17"/>
    <p:sldId id="283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305" autoAdjust="0"/>
  </p:normalViewPr>
  <p:slideViewPr>
    <p:cSldViewPr snapToGrid="0">
      <p:cViewPr varScale="1">
        <p:scale>
          <a:sx n="64" d="100"/>
          <a:sy n="64" d="100"/>
        </p:scale>
        <p:origin x="-10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29/11/2024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dirty="0"/>
              <a:t>Click</a:t>
            </a:r>
            <a:r>
              <a:rPr lang="vi-VN" baseline="0" dirty="0"/>
              <a:t> vào quả trứng để chọn câu hỏi</a:t>
            </a:r>
          </a:p>
          <a:p>
            <a:pPr marL="158750" indent="0">
              <a:buNone/>
            </a:pPr>
            <a:r>
              <a:rPr lang="vi-VN" baseline="0" dirty="0"/>
              <a:t>Hoàn thành xong các câu hỏi click vào mũi tên để sang slide tiếp theo.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9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68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Trả</a:t>
            </a:r>
            <a:r>
              <a:rPr lang="vi-VN" baseline="0" dirty="0"/>
              <a:t> lời xong click vào mũi tên để trở về slide trước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Trả</a:t>
            </a:r>
            <a:r>
              <a:rPr lang="vi-VN" baseline="0" dirty="0"/>
              <a:t> lời xong click vào mũi tên để trở về slide trước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2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68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054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445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015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68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88867" y="3573400"/>
            <a:ext cx="3414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667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90100" y="4119384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0" y="-15338"/>
              <a:ext cx="9154800" cy="5355429"/>
              <a:chOff x="0" y="-15338"/>
              <a:chExt cx="9154800" cy="5355429"/>
            </a:xfrm>
          </p:grpSpPr>
          <p:sp>
            <p:nvSpPr>
              <p:cNvPr id="13" name="Google Shape;13;p2"/>
              <p:cNvSpPr/>
              <p:nvPr/>
            </p:nvSpPr>
            <p:spPr>
              <a:xfrm rot="10800000" flipH="1">
                <a:off x="0" y="105012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2D1B61"/>
                  </a:solidFill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0" y="-15338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2D1B61"/>
                  </a:solidFill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62600" y="1050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2D1B61"/>
                  </a:solidFill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2190330">
                <a:off x="8791100" y="4305925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2D1B61"/>
                  </a:solidFill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flipH="1">
                <a:off x="7" y="4545674"/>
                <a:ext cx="9154793" cy="794417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2D1B61"/>
                  </a:solidFill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0" y="4448625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2D1B61"/>
                  </a:solidFill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2700000">
                <a:off x="3679701" y="4916412"/>
                <a:ext cx="178073" cy="199698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2D1B61"/>
                  </a:solidFill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9800" y="4843038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2D1B61"/>
                  </a:solidFill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-1283699">
                <a:off x="8802724" y="435152"/>
                <a:ext cx="178077" cy="199703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2D1B61"/>
                  </a:solidFill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2190330">
                <a:off x="5888775" y="775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2D1B61"/>
                  </a:solidFill>
                </a:endParaRPr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 rot="1578068">
              <a:off x="676320" y="4076027"/>
              <a:ext cx="178079" cy="199705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98675" y="83325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6400" y="440878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00" y="932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84975" y="2737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2700000">
              <a:off x="229801" y="121536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528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687051" y="2885497"/>
            <a:ext cx="681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7909200" y="1619067"/>
            <a:ext cx="159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189200" y="4706967"/>
            <a:ext cx="5813600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34" name="Google Shape;34;p3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639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4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6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88" name="Google Shape;88;p6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</p:grpSp>
      <p:sp>
        <p:nvSpPr>
          <p:cNvPr id="101" name="Google Shape;101;p6"/>
          <p:cNvSpPr/>
          <p:nvPr/>
        </p:nvSpPr>
        <p:spPr>
          <a:xfrm flipH="1">
            <a:off x="953333" y="518000"/>
            <a:ext cx="10285200" cy="692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2D1B61"/>
              </a:solidFill>
            </a:endParaRPr>
          </a:p>
        </p:txBody>
      </p:sp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960000" y="503720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20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4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2736600" y="1140600"/>
            <a:ext cx="6718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1747800" y="2738733"/>
            <a:ext cx="8710800" cy="25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AutoNum type="arabicPeriod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06" name="Google Shape;106;p7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107" name="Google Shape;107;p7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585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8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122" name="Google Shape;122;p8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</p:grpSp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779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335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accent4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22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404" name="Google Shape;404;p22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05" name="Google Shape;405;p22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08" name="Google Shape;408;p22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10" name="Google Shape;410;p22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16" name="Google Shape;416;p22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</p:grpSp>
      <p:sp>
        <p:nvSpPr>
          <p:cNvPr id="417" name="Google Shape;417;p22"/>
          <p:cNvSpPr txBox="1">
            <a:spLocks noGrp="1"/>
          </p:cNvSpPr>
          <p:nvPr>
            <p:ph type="title" hasCustomPrompt="1"/>
          </p:nvPr>
        </p:nvSpPr>
        <p:spPr>
          <a:xfrm>
            <a:off x="953467" y="1923188"/>
            <a:ext cx="447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18" name="Google Shape;418;p22"/>
          <p:cNvSpPr txBox="1">
            <a:spLocks noGrp="1"/>
          </p:cNvSpPr>
          <p:nvPr>
            <p:ph type="subTitle" idx="1"/>
          </p:nvPr>
        </p:nvSpPr>
        <p:spPr>
          <a:xfrm>
            <a:off x="953467" y="2966159"/>
            <a:ext cx="4472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2"/>
          <p:cNvSpPr txBox="1">
            <a:spLocks noGrp="1"/>
          </p:cNvSpPr>
          <p:nvPr>
            <p:ph type="title" idx="2" hasCustomPrompt="1"/>
          </p:nvPr>
        </p:nvSpPr>
        <p:spPr>
          <a:xfrm>
            <a:off x="6766133" y="1923179"/>
            <a:ext cx="447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20" name="Google Shape;420;p22"/>
          <p:cNvSpPr txBox="1">
            <a:spLocks noGrp="1"/>
          </p:cNvSpPr>
          <p:nvPr>
            <p:ph type="subTitle" idx="3"/>
          </p:nvPr>
        </p:nvSpPr>
        <p:spPr>
          <a:xfrm>
            <a:off x="6766133" y="2966148"/>
            <a:ext cx="4472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2"/>
          <p:cNvSpPr txBox="1">
            <a:spLocks noGrp="1"/>
          </p:cNvSpPr>
          <p:nvPr>
            <p:ph type="title" idx="4" hasCustomPrompt="1"/>
          </p:nvPr>
        </p:nvSpPr>
        <p:spPr>
          <a:xfrm>
            <a:off x="3859800" y="3806252"/>
            <a:ext cx="447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22" name="Google Shape;422;p22"/>
          <p:cNvSpPr txBox="1">
            <a:spLocks noGrp="1"/>
          </p:cNvSpPr>
          <p:nvPr>
            <p:ph type="subTitle" idx="5"/>
          </p:nvPr>
        </p:nvSpPr>
        <p:spPr>
          <a:xfrm>
            <a:off x="3859800" y="4849221"/>
            <a:ext cx="4472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978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69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5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444" name="Google Shape;444;p25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48" name="Google Shape;448;p25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50" name="Google Shape;450;p25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52" name="Google Shape;452;p25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55" name="Google Shape;455;p25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  <p:sp>
          <p:nvSpPr>
            <p:cNvPr id="456" name="Google Shape;456;p25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2D1B6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86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54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06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86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09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0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67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11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99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6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4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33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521" y="2005"/>
            <a:ext cx="12165840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520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94" y="2528971"/>
            <a:ext cx="3633369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8" y="1354421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91" y="142638"/>
            <a:ext cx="2747351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94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91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99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34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84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09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5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23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52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45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2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73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521" y="2005"/>
            <a:ext cx="12165840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441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92" y="2528967"/>
            <a:ext cx="3633369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5" y="1354417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9" y="142638"/>
            <a:ext cx="2747351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5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5420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9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6900-5977-41F3-ACB4-E8C7CBE6A1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B361-1813-492E-98D9-E5EAF702CF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6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gif"/><Relationship Id="rId9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8.svg"/><Relationship Id="rId3" Type="http://schemas.openxmlformats.org/officeDocument/2006/relationships/image" Target="../media/image33.jpeg"/><Relationship Id="rId7" Type="http://schemas.openxmlformats.org/officeDocument/2006/relationships/image" Target="../media/image12.svg"/><Relationship Id="rId12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16.svg"/><Relationship Id="rId5" Type="http://schemas.openxmlformats.org/officeDocument/2006/relationships/image" Target="../media/image35.jpeg"/><Relationship Id="rId10" Type="http://schemas.openxmlformats.org/officeDocument/2006/relationships/image" Target="../media/image38.png"/><Relationship Id="rId4" Type="http://schemas.openxmlformats.org/officeDocument/2006/relationships/image" Target="../media/image34.jpeg"/><Relationship Id="rId9" Type="http://schemas.openxmlformats.org/officeDocument/2006/relationships/image" Target="../media/image14.sv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12.xml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slide" Target="slide7.xml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11" Type="http://schemas.openxmlformats.org/officeDocument/2006/relationships/image" Target="../media/image13.png"/><Relationship Id="rId5" Type="http://schemas.microsoft.com/office/2007/relationships/media" Target="../media/media3.m4a"/><Relationship Id="rId15" Type="http://schemas.openxmlformats.org/officeDocument/2006/relationships/slide" Target="slide5.xml"/><Relationship Id="rId10" Type="http://schemas.openxmlformats.org/officeDocument/2006/relationships/slide" Target="slide4.xml"/><Relationship Id="rId19" Type="http://schemas.openxmlformats.org/officeDocument/2006/relationships/image" Target="../media/image17.png"/><Relationship Id="rId4" Type="http://schemas.microsoft.com/office/2007/relationships/media" Target="../media/media2.mp3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7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7.xml"/><Relationship Id="rId7" Type="http://schemas.openxmlformats.org/officeDocument/2006/relationships/slide" Target="slide3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xmascandl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20" y="2133668"/>
            <a:ext cx="3556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9042400" y="4343400"/>
          <a:ext cx="31496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5" imgW="1999793" imgH="1831543" progId="">
                  <p:embed/>
                </p:oleObj>
              </mc:Choice>
              <mc:Fallback>
                <p:oleObj name="Clip" r:id="rId5" imgW="1999793" imgH="18315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400" y="4343400"/>
                        <a:ext cx="3149600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4" descr="MCj0435809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7" y="4572068"/>
            <a:ext cx="2806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>
            <a:hlinkClick r:id="" action="ppaction://noaction">
              <a:snd r:embed="rId3" name="applause.wav"/>
            </a:hlinkClick>
            <a:hlinkHover r:id="" action="ppaction://noaction">
              <a:snd r:embed="rId3" name="applause.wav"/>
            </a:hlinkHover>
          </p:cNvPr>
          <p:cNvSpPr>
            <a:spLocks noChangeArrowheads="1" noChangeShapeType="1" noTextEdit="1"/>
          </p:cNvSpPr>
          <p:nvPr/>
        </p:nvSpPr>
        <p:spPr bwMode="auto">
          <a:xfrm>
            <a:off x="-11988800" y="5924550"/>
            <a:ext cx="20929600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798" tIns="38399" rIns="76798" bIns="383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7978"/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5C!</a:t>
            </a:r>
            <a:endParaRPr lang="en-US" sz="2700" b="1" kern="1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3251200" y="4953000"/>
            <a:ext cx="62992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798" tIns="38399" rIns="76798" bIns="38399" fromWordArt="1">
            <a:prstTxWarp prst="textPlain">
              <a:avLst>
                <a:gd name="adj" fmla="val 50449"/>
              </a:avLst>
            </a:prstTxWarp>
          </a:bodyPr>
          <a:lstStyle/>
          <a:p>
            <a:pPr algn="ctr" defTabSz="767978"/>
            <a:r>
              <a:rPr lang="en-US" sz="2700" b="1" i="1" kern="10" dirty="0" err="1">
                <a:solidFill>
                  <a:srgbClr val="9900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i="1" kern="10" dirty="0">
                <a:solidFill>
                  <a:srgbClr val="9900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>
                <a:solidFill>
                  <a:srgbClr val="9900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i="1" kern="10">
                <a:solidFill>
                  <a:srgbClr val="9900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kern="10" smtClean="0">
                <a:solidFill>
                  <a:srgbClr val="9900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Quang Vĩnh</a:t>
            </a:r>
            <a:endParaRPr lang="en-US" sz="2700" b="1" i="1" kern="10" dirty="0">
              <a:solidFill>
                <a:srgbClr val="9900FF">
                  <a:alpha val="96861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174088" y="1833562"/>
            <a:ext cx="3852333" cy="2738438"/>
          </a:xfrm>
          <a:prstGeom prst="rect">
            <a:avLst/>
          </a:prstGeom>
        </p:spPr>
        <p:txBody>
          <a:bodyPr spcFirstLastPara="1" wrap="none" lIns="76798" tIns="38399" rIns="76798" bIns="38399" fromWordArt="1">
            <a:prstTxWarp prst="textArchUp">
              <a:avLst>
                <a:gd name="adj" fmla="val 10313358"/>
              </a:avLst>
            </a:prstTxWarp>
          </a:bodyPr>
          <a:lstStyle/>
          <a:p>
            <a:pPr algn="ctr" defTabSz="767978">
              <a:defRPr/>
            </a:pPr>
            <a:r>
              <a:rPr lang="en-US" sz="27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***  </a:t>
            </a:r>
            <a:r>
              <a:rPr lang="en-US" sz="270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Toán 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***</a:t>
            </a:r>
          </a:p>
        </p:txBody>
      </p:sp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 rot="204471">
            <a:off x="3623757" y="1046232"/>
            <a:ext cx="4667251" cy="3432175"/>
          </a:xfrm>
          <a:prstGeom prst="rect">
            <a:avLst/>
          </a:prstGeom>
        </p:spPr>
        <p:txBody>
          <a:bodyPr spcFirstLastPara="1" wrap="none" lIns="76798" tIns="38399" rIns="76798" bIns="38399" fromWordArt="1">
            <a:prstTxWarp prst="textArchDown">
              <a:avLst>
                <a:gd name="adj" fmla="val 603837"/>
              </a:avLst>
            </a:prstTxWarp>
          </a:bodyPr>
          <a:lstStyle/>
          <a:p>
            <a:pPr algn="ctr" defTabSz="767978"/>
            <a:r>
              <a:rPr lang="en-US" sz="3000" b="1" kern="10" dirty="0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kern="10" dirty="0" smtClean="0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3000" b="1" kern="10" err="1" smtClean="0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kern="10" smtClean="0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smtClean="0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5C** </a:t>
            </a:r>
            <a:endParaRPr lang="en-US" sz="3000" b="1" kern="10" dirty="0">
              <a:ln w="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914419" y="817564"/>
            <a:ext cx="10363200" cy="6421437"/>
          </a:xfrm>
          <a:prstGeom prst="rect">
            <a:avLst/>
          </a:prstGeom>
        </p:spPr>
        <p:txBody>
          <a:bodyPr spcFirstLastPara="1" wrap="none" lIns="76798" tIns="38399" rIns="76798" bIns="38399" fromWordArt="1">
            <a:prstTxWarp prst="textArchUp">
              <a:avLst>
                <a:gd name="adj" fmla="val 1099966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 defTabSz="767978"/>
            <a:endParaRPr lang="en-US" sz="27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0" name="Picture 10" descr="Dove-02-june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551" y="1718205"/>
            <a:ext cx="223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Dove-02-june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970882"/>
            <a:ext cx="223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Firewrk8"/>
          <p:cNvPicPr>
            <a:picLocks noChangeAspect="1" noChangeArrowheads="1"/>
          </p:cNvPicPr>
          <p:nvPr/>
        </p:nvPicPr>
        <p:blipFill>
          <a:blip r:embed="rId9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21" y="2667001"/>
            <a:ext cx="2032001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Firewrk8"/>
          <p:cNvPicPr>
            <a:picLocks noChangeAspect="1" noChangeArrowheads="1"/>
          </p:cNvPicPr>
          <p:nvPr/>
        </p:nvPicPr>
        <p:blipFill>
          <a:blip r:embed="rId9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514604"/>
            <a:ext cx="2540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5" descr="Dove-02-june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838200"/>
            <a:ext cx="223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4798" y="245419"/>
            <a:ext cx="5868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34850"/>
      </p:ext>
    </p:extLst>
  </p:cSld>
  <p:clrMapOvr>
    <a:masterClrMapping/>
  </p:clrMapOvr>
  <p:transition spd="slow">
    <p:push dir="u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2" y="221230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0F76273-A165-4585-AAF8-94F5A2ACE72E}"/>
              </a:ext>
            </a:extLst>
          </p:cNvPr>
          <p:cNvSpPr txBox="1"/>
          <p:nvPr/>
        </p:nvSpPr>
        <p:spPr>
          <a:xfrm>
            <a:off x="1074285" y="289078"/>
            <a:ext cx="10591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Vẽ hình thang MNPQ với MN và QP là hai đáy (trên giấy kẻ ô vuông).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7" y="396659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8062DA0-01C8-EB34-95B6-99B8E52F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6" y="1988684"/>
            <a:ext cx="5564509" cy="385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2" y="221230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0F76273-A165-4585-AAF8-94F5A2ACE72E}"/>
              </a:ext>
            </a:extLst>
          </p:cNvPr>
          <p:cNvSpPr txBox="1"/>
          <p:nvPr/>
        </p:nvSpPr>
        <p:spPr>
          <a:xfrm>
            <a:off x="1128713" y="365282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7" y="396659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4102E9-48B1-C907-8964-2B28EB0A0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385" y="1382488"/>
            <a:ext cx="6211123" cy="45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2" y="221230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0F76273-A165-4585-AAF8-94F5A2ACE72E}"/>
              </a:ext>
            </a:extLst>
          </p:cNvPr>
          <p:cNvSpPr txBox="1"/>
          <p:nvPr/>
        </p:nvSpPr>
        <p:spPr>
          <a:xfrm>
            <a:off x="762001" y="365278"/>
            <a:ext cx="10958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Thực hiện yêu cầu vẽ thêm hai đoạn thẳng vào hình vẽ để được một hình thang, Mai và Việt đã làm như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1E8279-FF88-95B6-E526-B15887195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105" y="1566867"/>
            <a:ext cx="7667625" cy="2809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45CA3F-E263-3CB2-3D63-13B3C28128E3}"/>
              </a:ext>
            </a:extLst>
          </p:cNvPr>
          <p:cNvSpPr txBox="1"/>
          <p:nvPr/>
        </p:nvSpPr>
        <p:spPr>
          <a:xfrm>
            <a:off x="1654628" y="4539345"/>
            <a:ext cx="942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2" y="221230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0F76273-A165-4585-AAF8-94F5A2ACE72E}"/>
              </a:ext>
            </a:extLst>
          </p:cNvPr>
          <p:cNvSpPr txBox="1"/>
          <p:nvPr/>
        </p:nvSpPr>
        <p:spPr>
          <a:xfrm>
            <a:off x="1128713" y="365282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7" y="396659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A4FACA-6C4A-A05A-748F-A34B84895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65" y="1255259"/>
            <a:ext cx="7578495" cy="47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2" y="221230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0F76273-A165-4585-AAF8-94F5A2ACE72E}"/>
              </a:ext>
            </a:extLst>
          </p:cNvPr>
          <p:cNvSpPr txBox="1"/>
          <p:nvPr/>
        </p:nvSpPr>
        <p:spPr>
          <a:xfrm>
            <a:off x="1128713" y="365282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7" y="396659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771F1E-2380-A59C-0D3B-E52438BF1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9" y="1074047"/>
            <a:ext cx="7526791" cy="4494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2C655F-7A58-ED14-9232-17DD508A5585}"/>
              </a:ext>
            </a:extLst>
          </p:cNvPr>
          <p:cNvSpPr txBox="1"/>
          <p:nvPr/>
        </p:nvSpPr>
        <p:spPr>
          <a:xfrm>
            <a:off x="1230089" y="5725890"/>
            <a:ext cx="1035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Tô màu trang trí hình em vừa vẽ được ở câu a.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9" y="4772426"/>
            <a:ext cx="1857615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3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1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xmlns="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xmlns="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3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xmlns="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8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72"/>
            <a:ext cx="13330991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8D7C65-B55E-06A1-BB0A-7F9CFA93EF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3643" y="1930995"/>
            <a:ext cx="6895175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"/>
            <a:ext cx="12192000" cy="710370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9230479" y="3100819"/>
            <a:ext cx="1523403" cy="1916539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089108" y="3714595"/>
            <a:ext cx="1578523" cy="1958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941ACC-6B42-C5B3-9151-7FA5D133ED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044" y="915319"/>
            <a:ext cx="9912955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"/>
            <a:ext cx="12192000" cy="7103707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7" y="3440063"/>
            <a:ext cx="1578523" cy="1958168"/>
          </a:xfrm>
          <a:prstGeom prst="rect">
            <a:avLst/>
          </a:prstGeom>
        </p:spPr>
      </p:pic>
      <p:pic>
        <p:nvPicPr>
          <p:cNvPr id="1026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21" y="2413678"/>
            <a:ext cx="2329107" cy="27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7441208" y="2115345"/>
            <a:ext cx="1523403" cy="1916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7408792" y="1569253"/>
            <a:ext cx="1588232" cy="2579055"/>
          </a:xfrm>
          <a:prstGeom prst="rect">
            <a:avLst/>
          </a:prstGeom>
        </p:spPr>
      </p:pic>
      <p:pic>
        <p:nvPicPr>
          <p:cNvPr id="9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487402" y="-1905000"/>
            <a:ext cx="876300" cy="876300"/>
          </a:xfrm>
          <a:prstGeom prst="rect">
            <a:avLst/>
          </a:prstGeom>
        </p:spPr>
      </p:pic>
      <p:pic>
        <p:nvPicPr>
          <p:cNvPr id="10" name="Tieng-ga-con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487402" y="-371563"/>
            <a:ext cx="1028700" cy="1028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8" y="56841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 dirty="0">
                <a:solidFill>
                  <a:srgbClr val="2D1B61"/>
                </a:solidFill>
                <a:latin typeface="Baloo 2" pitchFamily="2" charset="0"/>
                <a:cs typeface="Baloo 2" pitchFamily="2" charset="0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Xin </a:t>
              </a:r>
              <a:r>
                <a:rPr lang="en-US" sz="4000" kern="0" dirty="0" err="1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chào</a:t>
              </a:r>
              <a:r>
                <a:rPr lang="en-US" sz="4000" kern="0" dirty="0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 </a:t>
              </a:r>
              <a:r>
                <a:rPr lang="en-US" sz="4000" kern="0" dirty="0" err="1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tất</a:t>
              </a:r>
              <a:r>
                <a:rPr lang="en-US" sz="4000" kern="0" dirty="0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 </a:t>
              </a:r>
              <a:r>
                <a:rPr lang="en-US" sz="4000" kern="0" dirty="0" err="1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cả</a:t>
              </a:r>
              <a:r>
                <a:rPr lang="en-US" sz="4000" kern="0" dirty="0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 </a:t>
              </a:r>
              <a:r>
                <a:rPr lang="en-US" sz="4000" kern="0" dirty="0" err="1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các</a:t>
              </a:r>
              <a:r>
                <a:rPr lang="en-US" sz="4000" kern="0" dirty="0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 </a:t>
              </a:r>
              <a:r>
                <a:rPr lang="en-US" sz="4000" kern="0" dirty="0" err="1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bạn</a:t>
              </a:r>
              <a:r>
                <a:rPr lang="en-US" sz="4000" kern="0" dirty="0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!</a:t>
              </a:r>
              <a:endParaRPr lang="en-US" sz="4000" kern="0" dirty="0">
                <a:solidFill>
                  <a:srgbClr val="000000"/>
                </a:solidFill>
                <a:latin typeface="Baloo 2" pitchFamily="2" charset="0"/>
                <a:cs typeface="Baloo 2" pitchFamily="2" charset="0"/>
                <a:sym typeface="Arial"/>
              </a:endParaRPr>
            </a:p>
          </p:txBody>
        </p:sp>
      </p:grpSp>
      <p:sp>
        <p:nvSpPr>
          <p:cNvPr id="17" name="Left Arrow 16">
            <a:hlinkClick r:id="rId20" action="ppaction://hlinksldjump"/>
          </p:cNvPr>
          <p:cNvSpPr/>
          <p:nvPr/>
        </p:nvSpPr>
        <p:spPr>
          <a:xfrm flipH="1">
            <a:off x="10508507" y="6107852"/>
            <a:ext cx="1463040" cy="838200"/>
          </a:xfrm>
          <a:prstGeom prst="leftArrow">
            <a:avLst/>
          </a:prstGeom>
          <a:solidFill>
            <a:schemeClr val="accent4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00B050"/>
              </a:solidFill>
              <a:latin typeface="Baloo 2" pitchFamily="2" charset="0"/>
              <a:cs typeface="Baloo 2" pitchFamily="2" charset="0"/>
              <a:sym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3420" y="-62249"/>
            <a:ext cx="4369733" cy="3041983"/>
            <a:chOff x="269924" y="56836"/>
            <a:chExt cx="4172041" cy="2847412"/>
          </a:xfrm>
        </p:grpSpPr>
        <p:sp>
          <p:nvSpPr>
            <p:cNvPr id="19" name="Cloud 18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 dirty="0">
                <a:solidFill>
                  <a:srgbClr val="2D1B61"/>
                </a:solidFill>
                <a:latin typeface="Baloo 2" pitchFamily="2" charset="0"/>
                <a:cs typeface="Baloo 2" pitchFamily="2" charset="0"/>
                <a:sym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3438" y="513097"/>
              <a:ext cx="3685008" cy="2391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kern="0" dirty="0">
                  <a:solidFill>
                    <a:srgbClr val="FF0066"/>
                  </a:solidFill>
                  <a:latin typeface="Nunito" panose="00000500000000000000" pitchFamily="2" charset="0"/>
                  <a:cs typeface="Baloo 2" pitchFamily="2" charset="0"/>
                  <a:sym typeface="Arial"/>
                </a:rPr>
                <a:t>Hãy chọn 1 quả trứng mà mình yêu thích.</a:t>
              </a:r>
              <a:endParaRPr lang="en-US" sz="4000" kern="0" dirty="0">
                <a:solidFill>
                  <a:srgbClr val="000000"/>
                </a:solidFill>
                <a:latin typeface="Nunito" panose="00000500000000000000" pitchFamily="2" charset="0"/>
                <a:cs typeface="Baloo 2" pitchFamily="2" charset="0"/>
                <a:sym typeface="Arial"/>
              </a:endParaRPr>
            </a:p>
          </p:txBody>
        </p:sp>
      </p:grp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507747" y="65600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9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32"/>
            <a:ext cx="12192000" cy="6843871"/>
          </a:xfrm>
          <a:prstGeom prst="rect">
            <a:avLst/>
          </a:prstGeom>
        </p:spPr>
      </p:pic>
      <p:sp>
        <p:nvSpPr>
          <p:cNvPr id="6" name="Left Arrow 5">
            <a:hlinkClick r:id="rId6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chemeClr val="accent4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Trở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về</a:t>
            </a:r>
            <a:endParaRPr lang="en-US" sz="28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1" y="-1428751"/>
            <a:ext cx="1085851" cy="1085851"/>
          </a:xfrm>
          <a:prstGeom prst="rect">
            <a:avLst/>
          </a:prstGeom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066800" y="506607"/>
            <a:ext cx="10642600" cy="18528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3733" b="1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  </a:t>
            </a:r>
            <a:r>
              <a:rPr lang="en-US" altLang="en-US" sz="3733" b="1" kern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Hãy nêu đặc điểm của hình thang ?</a:t>
            </a:r>
          </a:p>
        </p:txBody>
      </p:sp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0429893" y="1085489"/>
            <a:ext cx="1578523" cy="19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32"/>
            <a:ext cx="12192000" cy="6843871"/>
          </a:xfrm>
          <a:prstGeom prst="rect">
            <a:avLst/>
          </a:prstGeom>
        </p:spPr>
      </p:pic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1" y="-1428751"/>
            <a:ext cx="1085851" cy="1085851"/>
          </a:xfrm>
          <a:prstGeom prst="rect">
            <a:avLst/>
          </a:prstGeom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066800" y="177805"/>
            <a:ext cx="10642600" cy="232593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3733" b="1" kern="0">
                <a:solidFill>
                  <a:srgbClr val="FFFF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smtClean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Hình thang vuông có đặc điểm gì ?</a:t>
            </a:r>
            <a:endParaRPr lang="en-US" altLang="en-US" sz="3733" b="1" kern="0" dirty="0">
              <a:solidFill>
                <a:srgbClr val="2D1B61"/>
              </a:solidFill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  <a:sym typeface="Arial"/>
            </a:endParaRPr>
          </a:p>
        </p:txBody>
      </p:sp>
      <p:sp>
        <p:nvSpPr>
          <p:cNvPr id="13" name="Left Arrow 12">
            <a:hlinkClick r:id="rId7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chemeClr val="accent4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Trở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về</a:t>
            </a:r>
            <a:endParaRPr lang="en-US" sz="28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10641781" y="944480"/>
            <a:ext cx="1523403" cy="19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xmlns="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715" y="12526"/>
            <a:ext cx="12721389" cy="726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3317700" y="483124"/>
            <a:ext cx="6112099" cy="508556"/>
          </a:xfrm>
          <a:prstGeom prst="rect">
            <a:avLst/>
          </a:prstGeom>
        </p:spPr>
        <p:txBody>
          <a:bodyPr wrap="none" lIns="76919" tIns="38459" rIns="76919" bIns="38459">
            <a:spAutoFit/>
          </a:bodyPr>
          <a:lstStyle/>
          <a:p>
            <a:pPr algn="ctr">
              <a:spcBef>
                <a:spcPts val="2524"/>
              </a:spcBef>
              <a:defRPr/>
            </a:pPr>
            <a:r>
              <a:rPr lang="vi-VN" sz="23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28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hai ngày 2 </a:t>
            </a:r>
            <a:r>
              <a:rPr lang="en-US" sz="2800" b="1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12 </a:t>
            </a:r>
            <a:r>
              <a:rPr lang="en-US" sz="2800" b="1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2024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671D2B-660C-46EC-925D-140ED2E343F5}"/>
              </a:ext>
            </a:extLst>
          </p:cNvPr>
          <p:cNvSpPr txBox="1"/>
          <p:nvPr/>
        </p:nvSpPr>
        <p:spPr>
          <a:xfrm>
            <a:off x="3921041" y="1007890"/>
            <a:ext cx="4333875" cy="508556"/>
          </a:xfrm>
          <a:prstGeom prst="rect">
            <a:avLst/>
          </a:prstGeom>
          <a:noFill/>
        </p:spPr>
        <p:txBody>
          <a:bodyPr wrap="square" lIns="76919" tIns="38459" rIns="76919" bIns="38459" rtlCol="0">
            <a:spAutoFit/>
          </a:bodyPr>
          <a:lstStyle/>
          <a:p>
            <a:pPr indent="304470" algn="just">
              <a:spcAft>
                <a:spcPts val="420"/>
              </a:spcAft>
              <a:defRPr/>
            </a:pPr>
            <a:r>
              <a:rPr lang="en-US" sz="2800" b="1" u="sng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b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vi-VN" sz="28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35CE93-CD82-482F-88E2-3C8A44A37EA7}"/>
              </a:ext>
            </a:extLst>
          </p:cNvPr>
          <p:cNvSpPr txBox="1"/>
          <p:nvPr/>
        </p:nvSpPr>
        <p:spPr>
          <a:xfrm>
            <a:off x="2890436" y="1388921"/>
            <a:ext cx="10728960" cy="693222"/>
          </a:xfrm>
          <a:prstGeom prst="rect">
            <a:avLst/>
          </a:prstGeom>
          <a:noFill/>
        </p:spPr>
        <p:txBody>
          <a:bodyPr wrap="square" lIns="76919" tIns="38459" rIns="76919" bIns="38459" rtlCol="0">
            <a:spAutoFit/>
          </a:bodyPr>
          <a:lstStyle/>
          <a:p>
            <a:pPr indent="304470" algn="just">
              <a:spcAft>
                <a:spcPts val="420"/>
              </a:spcAft>
              <a:defRPr/>
            </a:pPr>
            <a:r>
              <a:rPr lang="en-US" sz="3600" b="1" smtClean="0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b="1" u="sng" smtClean="0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26</a:t>
            </a:r>
            <a:r>
              <a:rPr lang="en-US" sz="3600" b="1" smtClean="0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 </a:t>
            </a:r>
            <a:r>
              <a:rPr lang="en-US" sz="4000" b="1" smtClean="0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hình thang</a:t>
            </a:r>
            <a:endParaRPr lang="vi-VN" sz="4000" b="1" dirty="0">
              <a:solidFill>
                <a:srgbClr val="FFFF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445829" y="163290"/>
            <a:ext cx="11550231" cy="636375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2A3A64-B8B3-3F1B-396A-1A77E7C9C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205" y="1813832"/>
            <a:ext cx="5095875" cy="3448050"/>
          </a:xfrm>
          <a:prstGeom prst="rect">
            <a:avLst/>
          </a:prstGeom>
        </p:spPr>
      </p:pic>
      <p:pic>
        <p:nvPicPr>
          <p:cNvPr id="5" name="Picture 4" descr="A cartoon of a child holding a brush and a paint brush&#10;&#10;Description automatically generated">
            <a:extLst>
              <a:ext uri="{FF2B5EF4-FFF2-40B4-BE49-F238E27FC236}">
                <a16:creationId xmlns:a16="http://schemas.microsoft.com/office/drawing/2014/main" xmlns="" id="{58E407C1-179F-23D4-93D6-3EFCD594C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4" y="473777"/>
            <a:ext cx="4452259" cy="5514729"/>
          </a:xfrm>
          <a:prstGeom prst="rect">
            <a:avLst/>
          </a:prstGeom>
        </p:spPr>
      </p:pic>
      <p:pic>
        <p:nvPicPr>
          <p:cNvPr id="7" name="Picture 6" descr="A cartoon of a child&#10;&#10;Description automatically generated">
            <a:extLst>
              <a:ext uri="{FF2B5EF4-FFF2-40B4-BE49-F238E27FC236}">
                <a16:creationId xmlns:a16="http://schemas.microsoft.com/office/drawing/2014/main" xmlns="" id="{D772C31C-50AA-9B1B-7DF1-76B970834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4" y="598717"/>
            <a:ext cx="3326245" cy="5931353"/>
          </a:xfrm>
          <a:prstGeom prst="rect">
            <a:avLst/>
          </a:prstGeom>
        </p:spPr>
      </p:pic>
      <p:pic>
        <p:nvPicPr>
          <p:cNvPr id="9" name="Picture 8" descr="Cartoon robot with arms and legs and a speech bubble&#10;&#10;Description automatically generated with medium confidence">
            <a:extLst>
              <a:ext uri="{FF2B5EF4-FFF2-40B4-BE49-F238E27FC236}">
                <a16:creationId xmlns:a16="http://schemas.microsoft.com/office/drawing/2014/main" xmlns="" id="{0BB6F363-063A-E25E-BD57-5F8405E12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317" y="1285705"/>
            <a:ext cx="3280683" cy="437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3031" y="228600"/>
            <a:ext cx="11582400" cy="6324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65E4A47-AAF9-2D42-091E-976F5D1AB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698583"/>
              </p:ext>
            </p:extLst>
          </p:nvPr>
        </p:nvGraphicFramePr>
        <p:xfrm>
          <a:off x="812803" y="1251857"/>
          <a:ext cx="5533572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2">
                  <a:extLst>
                    <a:ext uri="{9D8B030D-6E8A-4147-A177-3AD203B41FA5}">
                      <a16:colId xmlns:a16="http://schemas.microsoft.com/office/drawing/2014/main" xmlns="" val="1084554800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xmlns="" val="2313356477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xmlns="" val="1030324339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xmlns="" val="3857548419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xmlns="" val="1172342986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xmlns="" val="375910710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xmlns="" val="503562820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xmlns="" val="4022921517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xmlns="" val="45826098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xmlns="" val="4164243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xmlns="" val="203043054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787758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187020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2426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980773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71493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55145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68329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0553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8CD308-7FB4-EF06-BEC3-D74472F1F076}"/>
              </a:ext>
            </a:extLst>
          </p:cNvPr>
          <p:cNvSpPr txBox="1"/>
          <p:nvPr/>
        </p:nvSpPr>
        <p:spPr>
          <a:xfrm>
            <a:off x="6618516" y="1143000"/>
            <a:ext cx="5203371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Vẽ hình thang ABCD với hai đáy là AB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DC. </a:t>
            </a: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 thể làm như sau: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− Vẽ đoạn thẳng AB.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− Vẽ đoạn thẳng DC song song với đoạn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 AB.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Nối A với D và B với C ta được hình thang ABCD với hai đáy là AB và DC.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18A95AA-656A-B068-8365-F9C328545E76}"/>
              </a:ext>
            </a:extLst>
          </p:cNvPr>
          <p:cNvCxnSpPr>
            <a:cxnSpLocks/>
          </p:cNvCxnSpPr>
          <p:nvPr/>
        </p:nvCxnSpPr>
        <p:spPr>
          <a:xfrm>
            <a:off x="2329543" y="2231571"/>
            <a:ext cx="249282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C38F7B-5BD1-D08B-AD05-79B63668FB66}"/>
              </a:ext>
            </a:extLst>
          </p:cNvPr>
          <p:cNvSpPr txBox="1"/>
          <p:nvPr/>
        </p:nvSpPr>
        <p:spPr>
          <a:xfrm>
            <a:off x="2111831" y="1719942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B51D38-A1C1-DC60-4D47-74DE73203517}"/>
              </a:ext>
            </a:extLst>
          </p:cNvPr>
          <p:cNvSpPr txBox="1"/>
          <p:nvPr/>
        </p:nvSpPr>
        <p:spPr>
          <a:xfrm>
            <a:off x="4691746" y="1676399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37E095A-C967-28FE-F827-D4A1344F7475}"/>
              </a:ext>
            </a:extLst>
          </p:cNvPr>
          <p:cNvSpPr/>
          <p:nvPr/>
        </p:nvSpPr>
        <p:spPr>
          <a:xfrm>
            <a:off x="2286000" y="2188033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CDA4567-CA42-4609-CF94-260D37F85132}"/>
              </a:ext>
            </a:extLst>
          </p:cNvPr>
          <p:cNvSpPr/>
          <p:nvPr/>
        </p:nvSpPr>
        <p:spPr>
          <a:xfrm>
            <a:off x="4778828" y="2177148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DAAB1FB-8010-9914-70FC-4C3CF510F7F1}"/>
              </a:ext>
            </a:extLst>
          </p:cNvPr>
          <p:cNvCxnSpPr>
            <a:cxnSpLocks/>
          </p:cNvCxnSpPr>
          <p:nvPr/>
        </p:nvCxnSpPr>
        <p:spPr>
          <a:xfrm>
            <a:off x="1796146" y="4648200"/>
            <a:ext cx="4071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0A61D9F-CF83-CA82-1304-F77A1E56B226}"/>
              </a:ext>
            </a:extLst>
          </p:cNvPr>
          <p:cNvSpPr/>
          <p:nvPr/>
        </p:nvSpPr>
        <p:spPr>
          <a:xfrm>
            <a:off x="1774371" y="4593776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9DC13D9-D2C8-5898-32F3-B154279E6ACD}"/>
              </a:ext>
            </a:extLst>
          </p:cNvPr>
          <p:cNvSpPr/>
          <p:nvPr/>
        </p:nvSpPr>
        <p:spPr>
          <a:xfrm>
            <a:off x="5802085" y="4604662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F9DB959-F4FA-28CB-2BF1-81F1D55A1744}"/>
              </a:ext>
            </a:extLst>
          </p:cNvPr>
          <p:cNvSpPr txBox="1"/>
          <p:nvPr/>
        </p:nvSpPr>
        <p:spPr>
          <a:xfrm>
            <a:off x="1578431" y="4669971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3A08C51-F0D2-830F-BD46-5922E4AC07BB}"/>
              </a:ext>
            </a:extLst>
          </p:cNvPr>
          <p:cNvSpPr txBox="1"/>
          <p:nvPr/>
        </p:nvSpPr>
        <p:spPr>
          <a:xfrm>
            <a:off x="5638803" y="4626428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199CEA7-0CD6-F952-D7B4-4BB8EEBFC14F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1796143" y="2262361"/>
            <a:ext cx="501016" cy="236406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AF51C31-2609-783F-E240-F660D6C2E592}"/>
              </a:ext>
            </a:extLst>
          </p:cNvPr>
          <p:cNvCxnSpPr>
            <a:cxnSpLocks/>
            <a:endCxn id="10" idx="7"/>
          </p:cNvCxnSpPr>
          <p:nvPr/>
        </p:nvCxnSpPr>
        <p:spPr>
          <a:xfrm flipH="1" flipV="1">
            <a:off x="4843869" y="2189898"/>
            <a:ext cx="990875" cy="249096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/>
      <p:bldP spid="8" grpId="0" uiExpand="1"/>
      <p:bldP spid="9" grpId="0" uiExpand="1" animBg="1"/>
      <p:bldP spid="10" grpId="0" uiExpand="1" animBg="1"/>
      <p:bldP spid="21" grpId="0" uiExpand="1" animBg="1"/>
      <p:bldP spid="22" grpId="0" uiExpand="1" animBg="1"/>
      <p:bldP spid="23" grpId="0" uiExpand="1"/>
      <p:bldP spid="24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8" y="330962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8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29" y="1109355"/>
            <a:ext cx="5715899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40A26B-5145-F089-A2C0-135E98285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923" y="1029580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Instagram Business Plan by Slidesgo">
  <a:themeElements>
    <a:clrScheme name="Simple Light">
      <a:dk1>
        <a:srgbClr val="2D1B61"/>
      </a:dk1>
      <a:lt1>
        <a:srgbClr val="FFC7D4"/>
      </a:lt1>
      <a:dk2>
        <a:srgbClr val="F39BB2"/>
      </a:dk2>
      <a:lt2>
        <a:srgbClr val="E7D6FD"/>
      </a:lt2>
      <a:accent1>
        <a:srgbClr val="D8C0FF"/>
      </a:accent1>
      <a:accent2>
        <a:srgbClr val="FFCCB8"/>
      </a:accent2>
      <a:accent3>
        <a:srgbClr val="FFB79A"/>
      </a:accent3>
      <a:accent4>
        <a:srgbClr val="FFFEE7"/>
      </a:accent4>
      <a:accent5>
        <a:srgbClr val="BDFFCE"/>
      </a:accent5>
      <a:accent6>
        <a:srgbClr val="C3CBFC"/>
      </a:accent6>
      <a:hlink>
        <a:srgbClr val="2D1B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303</Words>
  <Application>Microsoft Office PowerPoint</Application>
  <PresentationFormat>Custom</PresentationFormat>
  <Paragraphs>44</Paragraphs>
  <Slides>15</Slides>
  <Notes>10</Notes>
  <HiddenSlides>0</HiddenSlides>
  <MMClips>5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Cute Instagram Business Plan by Slidesgo</vt:lpstr>
      <vt:lpstr>1_Office Theme</vt:lpstr>
      <vt:lpstr>2_Office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Admin</cp:lastModifiedBy>
  <cp:revision>18</cp:revision>
  <dcterms:created xsi:type="dcterms:W3CDTF">2023-08-13T03:06:39Z</dcterms:created>
  <dcterms:modified xsi:type="dcterms:W3CDTF">2024-11-29T15:41:10Z</dcterms:modified>
  <cp:version>KTUTS</cp:version>
</cp:coreProperties>
</file>