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1"/>
  </p:sldMasterIdLst>
  <p:notesMasterIdLst>
    <p:notesMasterId r:id="rId18"/>
  </p:notesMasterIdLst>
  <p:sldIdLst>
    <p:sldId id="317" r:id="rId2"/>
    <p:sldId id="277" r:id="rId3"/>
    <p:sldId id="316" r:id="rId4"/>
    <p:sldId id="321" r:id="rId5"/>
    <p:sldId id="324" r:id="rId6"/>
    <p:sldId id="285" r:id="rId7"/>
    <p:sldId id="293" r:id="rId8"/>
    <p:sldId id="288" r:id="rId9"/>
    <p:sldId id="289" r:id="rId10"/>
    <p:sldId id="326" r:id="rId11"/>
    <p:sldId id="325" r:id="rId12"/>
    <p:sldId id="330" r:id="rId13"/>
    <p:sldId id="329" r:id="rId14"/>
    <p:sldId id="328" r:id="rId15"/>
    <p:sldId id="332" r:id="rId16"/>
    <p:sldId id="320" r:id="rId17"/>
  </p:sldIdLst>
  <p:sldSz cx="12192000" cy="6858000"/>
  <p:notesSz cx="6858000" cy="9144000"/>
  <p:embeddedFontLst>
    <p:embeddedFont>
      <p:font typeface="Tahoma" pitchFamily="34" charset="0"/>
      <p:regular r:id="rId19"/>
      <p:bold r:id="rId20"/>
    </p:embeddedFont>
    <p:embeddedFont>
      <p:font typeface="ＭＳ Ｐゴシック" pitchFamily="34" charset="-128"/>
      <p:regular r:id="rId21"/>
    </p:embeddedFont>
    <p:embeddedFont>
      <p:font typeface="Calibri"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F06C0"/>
    <a:srgbClr val="FFFF99"/>
    <a:srgbClr val="FF8119"/>
    <a:srgbClr val="FF7707"/>
    <a:srgbClr val="FFAF6C"/>
    <a:srgbClr val="FFFFFF"/>
    <a:srgbClr val="404040"/>
    <a:srgbClr val="FFFBF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257" autoAdjust="0"/>
    <p:restoredTop sz="94291" autoAdjust="0"/>
  </p:normalViewPr>
  <p:slideViewPr>
    <p:cSldViewPr snapToGrid="0">
      <p:cViewPr varScale="1">
        <p:scale>
          <a:sx n="59" d="100"/>
          <a:sy n="59" d="100"/>
        </p:scale>
        <p:origin x="-92" y="-18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6040-F5EB-479A-BC32-DFD0C11414B0}" type="datetimeFigureOut">
              <a:rPr lang="en-US" smtClean="0"/>
              <a:pPr/>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85943-A6DA-4534-86EF-625CC6CFB6C0}" type="slidenum">
              <a:rPr lang="en-US" smtClean="0"/>
              <a:pPr/>
              <a:t>‹#›</a:t>
            </a:fld>
            <a:endParaRPr lang="en-US"/>
          </a:p>
        </p:txBody>
      </p:sp>
    </p:spTree>
    <p:extLst>
      <p:ext uri="{BB962C8B-B14F-4D97-AF65-F5344CB8AC3E}">
        <p14:creationId xmlns="" xmlns:p14="http://schemas.microsoft.com/office/powerpoint/2010/main" val="313420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1</a:t>
            </a:fld>
            <a:endParaRPr lang="zh-CN" altLang="en-US"/>
          </a:p>
        </p:txBody>
      </p:sp>
    </p:spTree>
    <p:extLst>
      <p:ext uri="{BB962C8B-B14F-4D97-AF65-F5344CB8AC3E}">
        <p14:creationId xmlns=""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13229910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5771652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 xmlns:p14="http://schemas.microsoft.com/office/powerpoint/2010/main" val="2666683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14571091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2/19/2025</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 xmlns:p14="http://schemas.microsoft.com/office/powerpoint/2010/main" val="19422037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32056351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 xmlns:p14="http://schemas.microsoft.com/office/powerpoint/2010/main" val="5680279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2/19/2025</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31254710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pPr/>
              <a:t>2/19/2025</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355423393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688" r:id="rId6"/>
    <p:sldLayoutId id="2147483693" r:id="rId7"/>
    <p:sldLayoutId id="2147483712" r:id="rId8"/>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hoc10.vn/doc-sach/toan-2-2/1/14/21/"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www.hoc10.vn/doc-sach/tieng-viet-2-2/1/12/44/"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file:///C:\Users\HS\Downloads\Vui%20&#272;&#7871;n%20Tr&#432;&#7901;ng%20-%20Nh&#243;m%20Hoa%20Tay%20-%20Nh&#7841;c%20Thi&#7871;u%20Nhi%20S&#244;i%20&#272;&#7897;ng%20Remix.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619414" y="1387011"/>
            <a:ext cx="10456709" cy="3693319"/>
          </a:xfrm>
          <a:prstGeom prst="rect">
            <a:avLst/>
          </a:prstGeom>
        </p:spPr>
        <p:txBody>
          <a:bodyPr wrap="square">
            <a:spAutoFit/>
          </a:bodyPr>
          <a:lstStyle/>
          <a:p>
            <a:pPr algn="ctr" defTabSz="914195">
              <a:lnSpc>
                <a:spcPct val="150000"/>
              </a:lnSpc>
              <a:defRPr/>
            </a:pPr>
            <a:r>
              <a:rPr lang="en-US" sz="6000" b="1" dirty="0" smtClean="0">
                <a:solidFill>
                  <a:srgbClr val="FF0000"/>
                </a:solidFill>
                <a:latin typeface="UTM Avo" panose="02040603050506020204" pitchFamily="18" charset="0"/>
                <a:cs typeface="Arial" panose="020B0604020202020204" pitchFamily="34" charset="0"/>
              </a:rPr>
              <a:t>CHÀO MỪNG </a:t>
            </a:r>
          </a:p>
          <a:p>
            <a:pPr algn="ctr" defTabSz="914195">
              <a:lnSpc>
                <a:spcPct val="150000"/>
              </a:lnSpc>
              <a:defRPr/>
            </a:pPr>
            <a:r>
              <a:rPr lang="en-US" sz="6000" b="1" dirty="0" smtClean="0">
                <a:solidFill>
                  <a:srgbClr val="FF0000"/>
                </a:solidFill>
                <a:latin typeface="UTM Avo" panose="02040603050506020204" pitchFamily="18" charset="0"/>
                <a:cs typeface="Arial" panose="020B0604020202020204" pitchFamily="34" charset="0"/>
              </a:rPr>
              <a:t>CÁC EM ĐẾN VỚI TIẾT HỌC</a:t>
            </a:r>
          </a:p>
          <a:p>
            <a:pPr algn="ctr" defTabSz="914195">
              <a:lnSpc>
                <a:spcPct val="150000"/>
              </a:lnSpc>
              <a:defRPr/>
            </a:pPr>
            <a:r>
              <a:rPr lang="en-US" sz="3600" b="1" dirty="0" err="1" smtClean="0">
                <a:solidFill>
                  <a:srgbClr val="0F06C0"/>
                </a:solidFill>
                <a:latin typeface="UTM Avo" panose="02040603050506020204" pitchFamily="18" charset="0"/>
                <a:cs typeface="Arial" panose="020B0604020202020204" pitchFamily="34" charset="0"/>
              </a:rPr>
              <a:t>Môn</a:t>
            </a:r>
            <a:r>
              <a:rPr lang="en-US" sz="3600" b="1" dirty="0" smtClean="0">
                <a:solidFill>
                  <a:srgbClr val="0F06C0"/>
                </a:solidFill>
                <a:latin typeface="UTM Avo" panose="02040603050506020204" pitchFamily="18" charset="0"/>
                <a:cs typeface="Arial" panose="020B0604020202020204" pitchFamily="34" charset="0"/>
              </a:rPr>
              <a:t> :</a:t>
            </a:r>
            <a:r>
              <a:rPr lang="en-US" sz="3600" b="1" dirty="0" err="1" smtClean="0">
                <a:solidFill>
                  <a:srgbClr val="0F06C0"/>
                </a:solidFill>
                <a:latin typeface="UTM Avo" panose="02040603050506020204" pitchFamily="18" charset="0"/>
                <a:cs typeface="Arial" panose="020B0604020202020204" pitchFamily="34" charset="0"/>
              </a:rPr>
              <a:t>Tiếng</a:t>
            </a:r>
            <a:r>
              <a:rPr lang="en-US" sz="3600" b="1" dirty="0" smtClean="0">
                <a:solidFill>
                  <a:srgbClr val="0F06C0"/>
                </a:solidFill>
                <a:latin typeface="UTM Avo" panose="02040603050506020204" pitchFamily="18" charset="0"/>
                <a:cs typeface="Arial" panose="020B0604020202020204" pitchFamily="34" charset="0"/>
              </a:rPr>
              <a:t> </a:t>
            </a:r>
            <a:r>
              <a:rPr lang="en-US" sz="3600" b="1" dirty="0" err="1" smtClean="0">
                <a:solidFill>
                  <a:srgbClr val="0F06C0"/>
                </a:solidFill>
                <a:latin typeface="UTM Avo" panose="02040603050506020204" pitchFamily="18" charset="0"/>
                <a:cs typeface="Arial" panose="020B0604020202020204" pitchFamily="34" charset="0"/>
              </a:rPr>
              <a:t>Việt</a:t>
            </a:r>
            <a:endParaRPr lang="en-US" sz="3600" b="1" dirty="0">
              <a:solidFill>
                <a:srgbClr val="0F06C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
        <p:nvSpPr>
          <p:cNvPr id="6" name="Rectangle 5"/>
          <p:cNvSpPr/>
          <p:nvPr/>
        </p:nvSpPr>
        <p:spPr>
          <a:xfrm>
            <a:off x="2269788" y="142088"/>
            <a:ext cx="6096000" cy="1200329"/>
          </a:xfrm>
          <a:prstGeom prst="rect">
            <a:avLst/>
          </a:prstGeom>
        </p:spPr>
        <p:txBody>
          <a:bodyPr>
            <a:spAutoFit/>
          </a:bodyPr>
          <a:lstStyle/>
          <a:p>
            <a:pPr algn="ctr">
              <a:defRPr/>
            </a:pP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ỦY BAN NHÂN DÂN TP.QUY NHƠN </a:t>
            </a:r>
            <a:b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b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TRƯỜNG TIỂU HỌC LÊ HỒNG PHONG</a:t>
            </a:r>
          </a:p>
          <a:p>
            <a:pPr algn="ctr">
              <a:defRPr/>
            </a:pP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 </a:t>
            </a:r>
            <a:endParaRPr lang="vi-VN" sz="2400" b="1" dirty="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endParaRPr>
          </a:p>
        </p:txBody>
      </p:sp>
      <p:sp>
        <p:nvSpPr>
          <p:cNvPr id="7" name="Oval 6"/>
          <p:cNvSpPr/>
          <p:nvPr/>
        </p:nvSpPr>
        <p:spPr>
          <a:xfrm>
            <a:off x="3251200" y="5957455"/>
            <a:ext cx="6096001" cy="854353"/>
          </a:xfrm>
          <a:prstGeom prst="ellipse">
            <a:avLst/>
          </a:prstGeom>
          <a:gradFill flip="none" rotWithShape="1">
            <a:gsLst>
              <a:gs pos="0">
                <a:srgbClr val="5E9EFF"/>
              </a:gs>
              <a:gs pos="39999">
                <a:srgbClr val="85C2FF"/>
              </a:gs>
              <a:gs pos="70000">
                <a:srgbClr val="C4D6EB"/>
              </a:gs>
              <a:gs pos="100000">
                <a:srgbClr val="FFEBFA"/>
              </a:gs>
            </a:gsLst>
            <a:lin ang="2700000" scaled="1"/>
            <a:tileRect/>
          </a:gradFill>
          <a:scene3d>
            <a:camera prst="orthographicFront"/>
            <a:lightRig rig="threePt" dir="t"/>
          </a:scene3d>
          <a:sp3d contourW="12700">
            <a:contourClr>
              <a:schemeClr val="accent1"/>
            </a:contourClr>
          </a:sp3d>
        </p:spPr>
        <p:style>
          <a:lnRef idx="1">
            <a:schemeClr val="accent6"/>
          </a:lnRef>
          <a:fillRef idx="2">
            <a:schemeClr val="accent6"/>
          </a:fillRef>
          <a:effectRef idx="1">
            <a:schemeClr val="accent6"/>
          </a:effectRef>
          <a:fontRef idx="minor">
            <a:schemeClr val="dk1"/>
          </a:fontRef>
        </p:style>
        <p:txBody>
          <a:bodyPr rtlCol="0" anchor="ctr"/>
          <a:lstStyle/>
          <a:p>
            <a:pPr algn="ctr" eaLnBrk="0" hangingPunct="0">
              <a:defRPr/>
            </a:pPr>
            <a:r>
              <a:rPr lang="en-US" sz="2400" b="1" dirty="0" err="1" smtClean="0">
                <a:solidFill>
                  <a:schemeClr val="tx1"/>
                </a:solidFill>
                <a:latin typeface="Times New Roman" pitchFamily="18" charset="0"/>
                <a:ea typeface="ＭＳ Ｐゴシック" pitchFamily="34" charset="-128"/>
                <a:cs typeface="Times New Roman" pitchFamily="18" charset="0"/>
              </a:rPr>
              <a:t>Giáo</a:t>
            </a:r>
            <a:r>
              <a:rPr lang="en-US" sz="2400" b="1" dirty="0" smtClean="0">
                <a:solidFill>
                  <a:schemeClr val="tx1"/>
                </a:solidFill>
                <a:latin typeface="Times New Roman" pitchFamily="18" charset="0"/>
                <a:ea typeface="ＭＳ Ｐゴシック" pitchFamily="34" charset="-128"/>
                <a:cs typeface="Times New Roman" pitchFamily="18" charset="0"/>
              </a:rPr>
              <a:t> </a:t>
            </a:r>
            <a:r>
              <a:rPr lang="en-US" sz="2400" b="1" dirty="0" err="1" smtClean="0">
                <a:solidFill>
                  <a:schemeClr val="tx1"/>
                </a:solidFill>
                <a:latin typeface="Times New Roman" pitchFamily="18" charset="0"/>
                <a:ea typeface="ＭＳ Ｐゴシック" pitchFamily="34" charset="-128"/>
                <a:cs typeface="Times New Roman" pitchFamily="18" charset="0"/>
              </a:rPr>
              <a:t>viên</a:t>
            </a:r>
            <a:r>
              <a:rPr lang="en-US" sz="2400" b="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Nguyễn</a:t>
            </a:r>
            <a:r>
              <a:rPr lang="en-US" sz="2400" b="1" i="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Thị</a:t>
            </a:r>
            <a:r>
              <a:rPr lang="en-US" sz="2400" b="1" i="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Hạnh</a:t>
            </a:r>
            <a:endParaRPr lang="en-US" sz="2400" b="1" i="1" dirty="0" smtClean="0">
              <a:solidFill>
                <a:schemeClr val="tx1"/>
              </a:solidFill>
              <a:latin typeface="Times New Roman" pitchFamily="18" charset="0"/>
              <a:ea typeface="ＭＳ Ｐゴシック" pitchFamily="34" charset="-128"/>
              <a:cs typeface="Times New Roman" pitchFamily="18" charset="0"/>
            </a:endParaRPr>
          </a:p>
          <a:p>
            <a:pPr algn="ctr" eaLnBrk="0" hangingPunct="0">
              <a:defRPr/>
            </a:pPr>
            <a:r>
              <a:rPr lang="en-US" sz="2400" b="1" i="1" dirty="0" err="1" smtClean="0">
                <a:solidFill>
                  <a:schemeClr val="tx1"/>
                </a:solidFill>
                <a:latin typeface="Times New Roman" pitchFamily="18" charset="0"/>
                <a:ea typeface="ＭＳ Ｐゴシック" pitchFamily="34" charset="-128"/>
                <a:cs typeface="Times New Roman" pitchFamily="18" charset="0"/>
              </a:rPr>
              <a:t>Lớp</a:t>
            </a:r>
            <a:r>
              <a:rPr lang="en-US" sz="2400" b="1" i="1" dirty="0" smtClean="0">
                <a:solidFill>
                  <a:schemeClr val="tx1"/>
                </a:solidFill>
                <a:latin typeface="Times New Roman" pitchFamily="18" charset="0"/>
                <a:ea typeface="ＭＳ Ｐゴシック" pitchFamily="34" charset="-128"/>
                <a:cs typeface="Times New Roman" pitchFamily="18" charset="0"/>
              </a:rPr>
              <a:t> 2C</a:t>
            </a:r>
            <a:endParaRPr lang="en-US" sz="2400" b="1" i="1" dirty="0">
              <a:solidFill>
                <a:schemeClr val="tx1"/>
              </a:solidFill>
              <a:latin typeface="Times New Roman" pitchFamily="18" charset="0"/>
              <a:ea typeface="ＭＳ Ｐゴシック" pitchFamily="34" charset="-128"/>
              <a:cs typeface="Times New Roman" pitchFamily="18" charset="0"/>
            </a:endParaRPr>
          </a:p>
        </p:txBody>
      </p:sp>
    </p:spTree>
    <p:extLst>
      <p:ext uri="{BB962C8B-B14F-4D97-AF65-F5344CB8AC3E}">
        <p14:creationId xmlns="" xmlns:p14="http://schemas.microsoft.com/office/powerpoint/2010/main" val="1911169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4964BAE-3802-062E-9BD0-FC230A4D034E}"/>
            </a:ext>
          </a:extLst>
        </p:cNvPr>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49AF711E-5738-283F-E12C-00ACB7DD42AB}"/>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B6E28B75-01B5-9C30-F9AF-B6CE2AC5E60E}"/>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 xmlns:a16="http://schemas.microsoft.com/office/drawing/2014/main" id="{50AD3B61-1F77-BA81-186E-EF0D4FFB2C10}"/>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 xmlns:a16="http://schemas.microsoft.com/office/drawing/2014/main" id="{B8BF6426-604D-9F4B-4FD5-C6E30279C0AC}"/>
              </a:ext>
            </a:extLst>
          </p:cNvPr>
          <p:cNvSpPr txBox="1"/>
          <p:nvPr/>
        </p:nvSpPr>
        <p:spPr>
          <a:xfrm>
            <a:off x="4846953" y="2540154"/>
            <a:ext cx="6234053" cy="2123658"/>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UTM Avo" panose="02040603050506020204" pitchFamily="18" charset="0"/>
                <a:ea typeface="inpin heiti" charset="-122"/>
                <a:cs typeface="Times New Roman" panose="02020603050405020304" pitchFamily="18" charset="0"/>
                <a:sym typeface="+mn-ea"/>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UTM Avo" panose="02040603050506020204" pitchFamily="18" charset="0"/>
                <a:ea typeface="inpin heiti" charset="-122"/>
                <a:cs typeface="Times New Roman" panose="02020603050405020304" pitchFamily="18" charset="0"/>
                <a:sym typeface="+mn-ea"/>
              </a:rPr>
              <a:t>THỰC HÀNH</a:t>
            </a:r>
          </a:p>
        </p:txBody>
      </p:sp>
      <p:pic>
        <p:nvPicPr>
          <p:cNvPr id="9" name="图片 7" descr="572005ec0a0c4">
            <a:extLst>
              <a:ext uri="{FF2B5EF4-FFF2-40B4-BE49-F238E27FC236}">
                <a16:creationId xmlns="" xmlns:a16="http://schemas.microsoft.com/office/drawing/2014/main" id="{F3EC6363-142B-40C5-EF66-CBF3A09E8BFE}"/>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 xmlns:p14="http://schemas.microsoft.com/office/powerpoint/2010/main" val="39519376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C22E3A18-205D-4D1F-B21A-03F65BD5D174}"/>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24001A5E-16FE-4ED8-9C53-AE1DBD17A8B1}"/>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08562" y="963038"/>
            <a:ext cx="11783437" cy="5380011"/>
          </a:xfrm>
          <a:prstGeom prst="rect">
            <a:avLst/>
          </a:prstGeom>
        </p:spPr>
      </p:pic>
      <p:pic>
        <p:nvPicPr>
          <p:cNvPr id="7" name="图片 2" descr="觅元素584a989cd6c5a">
            <a:extLst>
              <a:ext uri="{FF2B5EF4-FFF2-40B4-BE49-F238E27FC236}">
                <a16:creationId xmlns="" xmlns:a16="http://schemas.microsoft.com/office/drawing/2014/main" id="{0A074B34-B2D6-4FE9-B81F-9D3CEA808291}"/>
              </a:ext>
            </a:extLst>
          </p:cNvPr>
          <p:cNvPicPr>
            <a:picLocks noChangeAspect="1"/>
          </p:cNvPicPr>
          <p:nvPr/>
        </p:nvPicPr>
        <p:blipFill>
          <a:blip r:embed="rId4"/>
          <a:stretch>
            <a:fillRect/>
          </a:stretch>
        </p:blipFill>
        <p:spPr>
          <a:xfrm>
            <a:off x="4603345" y="-158418"/>
            <a:ext cx="6506845" cy="1394460"/>
          </a:xfrm>
          <a:prstGeom prst="rect">
            <a:avLst/>
          </a:prstGeom>
        </p:spPr>
      </p:pic>
      <p:pic>
        <p:nvPicPr>
          <p:cNvPr id="9" name="图片 7" descr="572005ec0a0c4">
            <a:extLst>
              <a:ext uri="{FF2B5EF4-FFF2-40B4-BE49-F238E27FC236}">
                <a16:creationId xmlns="" xmlns:a16="http://schemas.microsoft.com/office/drawing/2014/main" id="{466BA7A6-BE5C-4EE6-B5C0-F0D48CF430C2}"/>
              </a:ext>
            </a:extLst>
          </p:cNvPr>
          <p:cNvPicPr>
            <a:picLocks noChangeAspect="1"/>
          </p:cNvPicPr>
          <p:nvPr/>
        </p:nvPicPr>
        <p:blipFill rotWithShape="1">
          <a:blip r:embed="rId5"/>
          <a:srcRect r="38224" b="26546"/>
          <a:stretch/>
        </p:blipFill>
        <p:spPr>
          <a:xfrm>
            <a:off x="744527" y="488673"/>
            <a:ext cx="2142240" cy="1439401"/>
          </a:xfrm>
          <a:prstGeom prst="rect">
            <a:avLst/>
          </a:prstGeom>
        </p:spPr>
      </p:pic>
      <p:pic>
        <p:nvPicPr>
          <p:cNvPr id="2" name="Picture 1">
            <a:hlinkClick r:id="rId6"/>
            <a:extLst>
              <a:ext uri="{FF2B5EF4-FFF2-40B4-BE49-F238E27FC236}">
                <a16:creationId xmlns="" xmlns:a16="http://schemas.microsoft.com/office/drawing/2014/main" id="{E29604CE-F2E3-C6DC-9820-1AFB87112B83}"/>
              </a:ext>
            </a:extLst>
          </p:cNvPr>
          <p:cNvPicPr>
            <a:picLocks noChangeAspect="1"/>
          </p:cNvPicPr>
          <p:nvPr/>
        </p:nvPicPr>
        <p:blipFill>
          <a:blip r:embed="rId7" cstate="print"/>
          <a:stretch>
            <a:fillRect/>
          </a:stretch>
        </p:blipFill>
        <p:spPr>
          <a:xfrm>
            <a:off x="6908404" y="3730436"/>
            <a:ext cx="2169519" cy="1200288"/>
          </a:xfrm>
          <a:prstGeom prst="rect">
            <a:avLst/>
          </a:prstGeom>
        </p:spPr>
      </p:pic>
      <p:sp>
        <p:nvSpPr>
          <p:cNvPr id="8" name="Rectangle 7"/>
          <p:cNvSpPr/>
          <p:nvPr/>
        </p:nvSpPr>
        <p:spPr>
          <a:xfrm>
            <a:off x="1156315" y="1822447"/>
            <a:ext cx="10361234" cy="2308324"/>
          </a:xfrm>
          <a:prstGeom prst="rect">
            <a:avLst/>
          </a:prstGeom>
        </p:spPr>
        <p:txBody>
          <a:bodyPr wrap="square">
            <a:spAutoFit/>
          </a:bodyPr>
          <a:lstStyle/>
          <a:p>
            <a:pPr algn="ctr"/>
            <a:r>
              <a:rPr lang="nl-NL" sz="4800" b="1" u="sng" dirty="0" smtClean="0">
                <a:solidFill>
                  <a:schemeClr val="bg1"/>
                </a:solidFill>
              </a:rPr>
              <a:t>Hoạt động 2:</a:t>
            </a:r>
            <a:r>
              <a:rPr lang="en-US" sz="4800" b="1" u="sng" dirty="0" smtClean="0">
                <a:solidFill>
                  <a:schemeClr val="bg1"/>
                </a:solidFill>
              </a:rPr>
              <a:t> </a:t>
            </a:r>
          </a:p>
          <a:p>
            <a:pPr algn="ctr"/>
            <a:r>
              <a:rPr lang="en-US" sz="4800" b="1" dirty="0" err="1" smtClean="0">
                <a:solidFill>
                  <a:schemeClr val="bg1"/>
                </a:solidFill>
              </a:rPr>
              <a:t>Tự</a:t>
            </a:r>
            <a:r>
              <a:rPr lang="en-US" sz="4800" b="1" dirty="0" smtClean="0">
                <a:solidFill>
                  <a:schemeClr val="bg1"/>
                </a:solidFill>
              </a:rPr>
              <a:t> </a:t>
            </a:r>
            <a:r>
              <a:rPr lang="en-US" sz="4800" b="1" dirty="0" err="1" smtClean="0">
                <a:solidFill>
                  <a:schemeClr val="bg1"/>
                </a:solidFill>
              </a:rPr>
              <a:t>đọc</a:t>
            </a:r>
            <a:r>
              <a:rPr lang="en-US" sz="4800" b="1" dirty="0" smtClean="0">
                <a:solidFill>
                  <a:schemeClr val="bg1"/>
                </a:solidFill>
              </a:rPr>
              <a:t> </a:t>
            </a:r>
            <a:r>
              <a:rPr lang="en-US" sz="4800" b="1" dirty="0" err="1" smtClean="0">
                <a:solidFill>
                  <a:schemeClr val="bg1"/>
                </a:solidFill>
              </a:rPr>
              <a:t>sách</a:t>
            </a:r>
            <a:r>
              <a:rPr lang="en-US" sz="4800" b="1" dirty="0" smtClean="0">
                <a:solidFill>
                  <a:schemeClr val="bg1"/>
                </a:solidFill>
              </a:rPr>
              <a:t>, </a:t>
            </a:r>
            <a:r>
              <a:rPr lang="en-US" sz="4800" b="1" dirty="0" err="1" smtClean="0">
                <a:solidFill>
                  <a:schemeClr val="bg1"/>
                </a:solidFill>
              </a:rPr>
              <a:t>ghi</a:t>
            </a:r>
            <a:r>
              <a:rPr lang="en-US" sz="4800" b="1" dirty="0" smtClean="0">
                <a:solidFill>
                  <a:schemeClr val="bg1"/>
                </a:solidFill>
              </a:rPr>
              <a:t> </a:t>
            </a:r>
            <a:r>
              <a:rPr lang="en-US" sz="4800" b="1" dirty="0" err="1" smtClean="0">
                <a:solidFill>
                  <a:schemeClr val="bg1"/>
                </a:solidFill>
              </a:rPr>
              <a:t>lại</a:t>
            </a:r>
            <a:r>
              <a:rPr lang="en-US" sz="4800" b="1" dirty="0" smtClean="0">
                <a:solidFill>
                  <a:schemeClr val="bg1"/>
                </a:solidFill>
              </a:rPr>
              <a:t> </a:t>
            </a:r>
            <a:r>
              <a:rPr lang="en-US" sz="4800" b="1" dirty="0" err="1" smtClean="0">
                <a:solidFill>
                  <a:schemeClr val="bg1"/>
                </a:solidFill>
              </a:rPr>
              <a:t>cảm</a:t>
            </a:r>
            <a:r>
              <a:rPr lang="en-US" sz="4800" b="1" dirty="0" smtClean="0">
                <a:solidFill>
                  <a:schemeClr val="bg1"/>
                </a:solidFill>
              </a:rPr>
              <a:t> </a:t>
            </a:r>
            <a:r>
              <a:rPr lang="en-US" sz="4800" b="1" dirty="0" err="1" smtClean="0">
                <a:solidFill>
                  <a:schemeClr val="bg1"/>
                </a:solidFill>
              </a:rPr>
              <a:t>xúc</a:t>
            </a:r>
            <a:r>
              <a:rPr lang="en-US" sz="4800" b="1" dirty="0" smtClean="0">
                <a:solidFill>
                  <a:schemeClr val="bg1"/>
                </a:solidFill>
              </a:rPr>
              <a:t>, </a:t>
            </a:r>
            <a:r>
              <a:rPr lang="en-US" sz="4800" b="1" dirty="0" err="1" smtClean="0">
                <a:solidFill>
                  <a:schemeClr val="bg1"/>
                </a:solidFill>
              </a:rPr>
              <a:t>nhận</a:t>
            </a:r>
            <a:r>
              <a:rPr lang="en-US" sz="4800" b="1" dirty="0" smtClean="0">
                <a:solidFill>
                  <a:schemeClr val="bg1"/>
                </a:solidFill>
              </a:rPr>
              <a:t> </a:t>
            </a:r>
            <a:r>
              <a:rPr lang="en-US" sz="4800" b="1" dirty="0" err="1" smtClean="0">
                <a:solidFill>
                  <a:schemeClr val="bg1"/>
                </a:solidFill>
              </a:rPr>
              <a:t>xét</a:t>
            </a:r>
            <a:r>
              <a:rPr lang="en-US" sz="4800" b="1" dirty="0" smtClean="0">
                <a:solidFill>
                  <a:schemeClr val="bg1"/>
                </a:solidFill>
              </a:rPr>
              <a:t> </a:t>
            </a:r>
            <a:r>
              <a:rPr lang="en-US" sz="4800" b="1" dirty="0" err="1" smtClean="0">
                <a:solidFill>
                  <a:schemeClr val="bg1"/>
                </a:solidFill>
              </a:rPr>
              <a:t>về</a:t>
            </a:r>
            <a:r>
              <a:rPr lang="en-US" sz="4800" b="1" dirty="0" smtClean="0">
                <a:solidFill>
                  <a:schemeClr val="bg1"/>
                </a:solidFill>
              </a:rPr>
              <a:t> </a:t>
            </a:r>
            <a:r>
              <a:rPr lang="en-US" sz="4800" b="1" dirty="0" err="1" smtClean="0">
                <a:solidFill>
                  <a:schemeClr val="bg1"/>
                </a:solidFill>
              </a:rPr>
              <a:t>nhân</a:t>
            </a:r>
            <a:r>
              <a:rPr lang="en-US" sz="4800" b="1" dirty="0" smtClean="0">
                <a:solidFill>
                  <a:schemeClr val="bg1"/>
                </a:solidFill>
              </a:rPr>
              <a:t> </a:t>
            </a:r>
            <a:r>
              <a:rPr lang="en-US" sz="4800" b="1" dirty="0" err="1" smtClean="0">
                <a:solidFill>
                  <a:schemeClr val="bg1"/>
                </a:solidFill>
              </a:rPr>
              <a:t>vật</a:t>
            </a:r>
            <a:r>
              <a:rPr lang="en-US" sz="4800" b="1" dirty="0" smtClean="0">
                <a:solidFill>
                  <a:schemeClr val="bg1"/>
                </a:solidFill>
              </a:rPr>
              <a:t> </a:t>
            </a:r>
            <a:r>
              <a:rPr lang="en-US" sz="4800" b="1" dirty="0" err="1" smtClean="0">
                <a:solidFill>
                  <a:schemeClr val="bg1"/>
                </a:solidFill>
              </a:rPr>
              <a:t>trong</a:t>
            </a:r>
            <a:r>
              <a:rPr lang="en-US" sz="4800" b="1" dirty="0" smtClean="0">
                <a:solidFill>
                  <a:schemeClr val="bg1"/>
                </a:solidFill>
              </a:rPr>
              <a:t> </a:t>
            </a:r>
            <a:r>
              <a:rPr lang="en-US" sz="4800" b="1" dirty="0" err="1" smtClean="0">
                <a:solidFill>
                  <a:schemeClr val="bg1"/>
                </a:solidFill>
              </a:rPr>
              <a:t>bài</a:t>
            </a:r>
            <a:r>
              <a:rPr lang="en-US" sz="4800" b="1" dirty="0" smtClean="0">
                <a:solidFill>
                  <a:schemeClr val="bg1"/>
                </a:solidFill>
              </a:rPr>
              <a:t> </a:t>
            </a:r>
            <a:r>
              <a:rPr lang="en-US" sz="4800" b="1" dirty="0" err="1" smtClean="0">
                <a:solidFill>
                  <a:schemeClr val="bg1"/>
                </a:solidFill>
              </a:rPr>
              <a:t>đọc</a:t>
            </a:r>
            <a:endParaRPr lang="en-US" sz="4800" dirty="0">
              <a:solidFill>
                <a:schemeClr val="bg1"/>
              </a:solidFill>
            </a:endParaRPr>
          </a:p>
        </p:txBody>
      </p:sp>
    </p:spTree>
    <p:extLst>
      <p:ext uri="{BB962C8B-B14F-4D97-AF65-F5344CB8AC3E}">
        <p14:creationId xmlns="" xmlns:p14="http://schemas.microsoft.com/office/powerpoint/2010/main" val="64995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04672" y="4007008"/>
            <a:ext cx="10515599" cy="184665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6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Đọc</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và</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tìm</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hiểu</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câu</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chuyện</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sz="4800" b="1" dirty="0" smtClean="0">
                <a:solidFill>
                  <a:srgbClr val="FF0000"/>
                </a:solidFill>
                <a:latin typeface="Times New Roman" pitchFamily="18" charset="0"/>
                <a:cs typeface="Times New Roman" pitchFamily="18" charset="0"/>
              </a:rPr>
              <a:t>Ở </a:t>
            </a:r>
            <a:r>
              <a:rPr lang="en-US" sz="4800" b="1" dirty="0" err="1" smtClean="0">
                <a:solidFill>
                  <a:srgbClr val="FF0000"/>
                </a:solidFill>
                <a:latin typeface="Times New Roman" pitchFamily="18" charset="0"/>
                <a:cs typeface="Times New Roman" pitchFamily="18" charset="0"/>
              </a:rPr>
              <a:t>trường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vui</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thật</a:t>
            </a:r>
            <a:r>
              <a:rPr lang="en-US" sz="4800" b="1" dirty="0" smtClean="0">
                <a:solidFill>
                  <a:srgbClr val="FF0000"/>
                </a:solidFill>
                <a:latin typeface="Times New Roman" pitchFamily="18" charset="0"/>
                <a:cs typeface="Times New Roman" pitchFamily="18" charset="0"/>
              </a:rPr>
              <a:t> </a:t>
            </a:r>
            <a:endParaRPr kumimoji="0" lang="en-US" sz="66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2"/>
          <a:stretch>
            <a:fillRect/>
          </a:stretch>
        </p:blipFill>
        <p:spPr>
          <a:xfrm>
            <a:off x="2716179" y="2509736"/>
            <a:ext cx="6506845" cy="1605714"/>
          </a:xfrm>
          <a:prstGeom prst="rect">
            <a:avLst/>
          </a:prstGeom>
        </p:spPr>
      </p:pic>
      <p:pic>
        <p:nvPicPr>
          <p:cNvPr id="10241" name="Picture 1"/>
          <p:cNvPicPr>
            <a:picLocks noChangeAspect="1" noChangeArrowheads="1"/>
          </p:cNvPicPr>
          <p:nvPr/>
        </p:nvPicPr>
        <p:blipFill>
          <a:blip r:embed="rId3"/>
          <a:srcRect/>
          <a:stretch>
            <a:fillRect/>
          </a:stretch>
        </p:blipFill>
        <p:spPr bwMode="auto">
          <a:xfrm>
            <a:off x="1721492" y="174085"/>
            <a:ext cx="8963025" cy="219075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2"/>
          <a:stretch>
            <a:fillRect/>
          </a:stretch>
        </p:blipFill>
        <p:spPr>
          <a:xfrm>
            <a:off x="1196503" y="2645936"/>
            <a:ext cx="9931940" cy="1839178"/>
          </a:xfrm>
          <a:prstGeom prst="rect">
            <a:avLst/>
          </a:prstGeom>
        </p:spPr>
      </p:pic>
      <p:sp>
        <p:nvSpPr>
          <p:cNvPr id="5" name="Rectangle 4"/>
          <p:cNvSpPr/>
          <p:nvPr/>
        </p:nvSpPr>
        <p:spPr>
          <a:xfrm>
            <a:off x="1040859" y="4435825"/>
            <a:ext cx="9873573"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fontAlgn="base">
              <a:spcBef>
                <a:spcPct val="0"/>
              </a:spcBef>
              <a:spcAft>
                <a:spcPts val="1000"/>
              </a:spcAft>
            </a:pPr>
            <a:r>
              <a:rPr lang="en-US" sz="8000" b="1" noProof="1" smtClean="0">
                <a:solidFill>
                  <a:srgbClr val="0F06C0"/>
                </a:solidFill>
                <a:effectLst>
                  <a:outerShdw blurRad="38100" dist="38100" dir="2700000" algn="tl">
                    <a:srgbClr val="000000">
                      <a:alpha val="43137"/>
                    </a:srgbClr>
                  </a:outerShdw>
                </a:effectLst>
                <a:latin typeface="Calibri" pitchFamily="34" charset="0"/>
                <a:cs typeface="Arial" pitchFamily="34" charset="0"/>
              </a:rPr>
              <a:t>ĐỌC THEO NHÓM</a:t>
            </a:r>
          </a:p>
        </p:txBody>
      </p:sp>
      <p:pic>
        <p:nvPicPr>
          <p:cNvPr id="9217" name="Picture 1"/>
          <p:cNvPicPr>
            <a:picLocks noChangeAspect="1" noChangeArrowheads="1"/>
          </p:cNvPicPr>
          <p:nvPr/>
        </p:nvPicPr>
        <p:blipFill>
          <a:blip r:embed="rId3"/>
          <a:srcRect/>
          <a:stretch>
            <a:fillRect/>
          </a:stretch>
        </p:blipFill>
        <p:spPr bwMode="auto">
          <a:xfrm>
            <a:off x="1896590" y="388093"/>
            <a:ext cx="8963025" cy="219075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2"/>
          <a:stretch>
            <a:fillRect/>
          </a:stretch>
        </p:blipFill>
        <p:spPr>
          <a:xfrm>
            <a:off x="2716179" y="2720990"/>
            <a:ext cx="6506845" cy="1394460"/>
          </a:xfrm>
          <a:prstGeom prst="rect">
            <a:avLst/>
          </a:prstGeom>
        </p:spPr>
      </p:pic>
      <p:sp>
        <p:nvSpPr>
          <p:cNvPr id="5" name="AutoShape 1"/>
          <p:cNvSpPr>
            <a:spLocks noChangeArrowheads="1"/>
          </p:cNvSpPr>
          <p:nvPr/>
        </p:nvSpPr>
        <p:spPr bwMode="auto">
          <a:xfrm>
            <a:off x="0" y="2714016"/>
            <a:ext cx="12402766" cy="3511685"/>
          </a:xfrm>
          <a:prstGeom prst="verticalScroll">
            <a:avLst>
              <a:gd name="adj" fmla="val 12500"/>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r>
              <a:rPr lang="en-US" sz="5400" dirty="0" err="1" smtClean="0"/>
              <a:t>Gọi</a:t>
            </a:r>
            <a:r>
              <a:rPr lang="en-US" sz="5400" dirty="0" smtClean="0"/>
              <a:t> </a:t>
            </a:r>
            <a:r>
              <a:rPr lang="en-US" sz="5400" dirty="0" err="1" smtClean="0"/>
              <a:t>các</a:t>
            </a:r>
            <a:r>
              <a:rPr lang="en-US" sz="5400" dirty="0" smtClean="0"/>
              <a:t> </a:t>
            </a:r>
            <a:r>
              <a:rPr lang="en-US" sz="5400" dirty="0" err="1" smtClean="0"/>
              <a:t>nhóm</a:t>
            </a:r>
            <a:r>
              <a:rPr lang="en-US" sz="5400" dirty="0" smtClean="0"/>
              <a:t> </a:t>
            </a:r>
            <a:r>
              <a:rPr lang="en-US" sz="5400" dirty="0" err="1" smtClean="0"/>
              <a:t>lên</a:t>
            </a:r>
            <a:r>
              <a:rPr lang="en-US" sz="5400" dirty="0" smtClean="0"/>
              <a:t> </a:t>
            </a:r>
            <a:r>
              <a:rPr lang="en-US" sz="5400" dirty="0" err="1" smtClean="0"/>
              <a:t>đọc</a:t>
            </a:r>
            <a:r>
              <a:rPr lang="en-US" sz="5400" dirty="0" smtClean="0"/>
              <a:t> </a:t>
            </a:r>
            <a:r>
              <a:rPr lang="en-US" sz="5400" dirty="0" err="1" smtClean="0"/>
              <a:t>và</a:t>
            </a:r>
            <a:r>
              <a:rPr lang="en-US" sz="5400" dirty="0" smtClean="0"/>
              <a:t> </a:t>
            </a:r>
            <a:r>
              <a:rPr lang="en-US" sz="5400" dirty="0" err="1" smtClean="0"/>
              <a:t>chia</a:t>
            </a:r>
            <a:r>
              <a:rPr lang="en-US" sz="5400" dirty="0" smtClean="0"/>
              <a:t> </a:t>
            </a:r>
            <a:r>
              <a:rPr lang="en-US" sz="5400" dirty="0" err="1" smtClean="0"/>
              <a:t>sẻ</a:t>
            </a:r>
            <a:r>
              <a:rPr lang="en-US" sz="5400" dirty="0" smtClean="0"/>
              <a:t> :</a:t>
            </a:r>
          </a:p>
          <a:p>
            <a:r>
              <a:rPr lang="en-US" sz="5400" dirty="0" smtClean="0"/>
              <a:t>- </a:t>
            </a:r>
            <a:r>
              <a:rPr lang="en-US" sz="5400" dirty="0" err="1" smtClean="0"/>
              <a:t>Câu</a:t>
            </a:r>
            <a:r>
              <a:rPr lang="en-US" sz="5400" dirty="0" smtClean="0"/>
              <a:t> </a:t>
            </a:r>
            <a:r>
              <a:rPr lang="en-US" sz="5400" dirty="0" err="1" smtClean="0"/>
              <a:t>chuyện</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nhân</a:t>
            </a:r>
            <a:r>
              <a:rPr lang="en-US" sz="5400" dirty="0" smtClean="0"/>
              <a:t> </a:t>
            </a:r>
            <a:r>
              <a:rPr lang="en-US" sz="5400" dirty="0" err="1" smtClean="0"/>
              <a:t>vật</a:t>
            </a:r>
            <a:r>
              <a:rPr lang="en-US" sz="5400" dirty="0" smtClean="0"/>
              <a:t> ?</a:t>
            </a:r>
          </a:p>
          <a:p>
            <a:r>
              <a:rPr lang="en-US" sz="5400" dirty="0" smtClean="0"/>
              <a:t>- </a:t>
            </a:r>
            <a:r>
              <a:rPr lang="en-US" sz="5400" dirty="0" err="1" smtClean="0"/>
              <a:t>Đó</a:t>
            </a:r>
            <a:r>
              <a:rPr lang="en-US" sz="5400" dirty="0" smtClean="0"/>
              <a:t> </a:t>
            </a:r>
            <a:r>
              <a:rPr lang="en-US" sz="5400" dirty="0" err="1" smtClean="0"/>
              <a:t>là</a:t>
            </a:r>
            <a:r>
              <a:rPr lang="en-US" sz="5400" dirty="0" smtClean="0"/>
              <a:t> </a:t>
            </a:r>
            <a:r>
              <a:rPr lang="en-US" sz="5400" dirty="0" err="1" smtClean="0"/>
              <a:t>những</a:t>
            </a:r>
            <a:r>
              <a:rPr lang="en-US" sz="5400" dirty="0" smtClean="0"/>
              <a:t> </a:t>
            </a:r>
            <a:r>
              <a:rPr lang="en-US" sz="5400" dirty="0" err="1" smtClean="0"/>
              <a:t>ai</a:t>
            </a:r>
            <a:r>
              <a:rPr lang="en-US" sz="5400" dirty="0" smtClean="0"/>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3" name="Picture 1"/>
          <p:cNvPicPr>
            <a:picLocks noChangeAspect="1" noChangeArrowheads="1"/>
          </p:cNvPicPr>
          <p:nvPr/>
        </p:nvPicPr>
        <p:blipFill>
          <a:blip r:embed="rId3"/>
          <a:srcRect/>
          <a:stretch>
            <a:fillRect/>
          </a:stretch>
        </p:blipFill>
        <p:spPr bwMode="auto">
          <a:xfrm>
            <a:off x="1877135" y="310271"/>
            <a:ext cx="8963025" cy="219075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2"/>
          <a:stretch>
            <a:fillRect/>
          </a:stretch>
        </p:blipFill>
        <p:spPr>
          <a:xfrm>
            <a:off x="2716179" y="2720990"/>
            <a:ext cx="6506845" cy="1394460"/>
          </a:xfrm>
          <a:prstGeom prst="rect">
            <a:avLst/>
          </a:prstGeom>
        </p:spPr>
      </p:pic>
      <p:sp>
        <p:nvSpPr>
          <p:cNvPr id="5" name="AutoShape 1"/>
          <p:cNvSpPr>
            <a:spLocks noChangeArrowheads="1"/>
          </p:cNvSpPr>
          <p:nvPr/>
        </p:nvSpPr>
        <p:spPr bwMode="auto">
          <a:xfrm>
            <a:off x="1293779" y="2383277"/>
            <a:ext cx="9309370" cy="3784060"/>
          </a:xfrm>
          <a:prstGeom prst="verticalScroll">
            <a:avLst>
              <a:gd name="adj" fmla="val 12500"/>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lvl="0" fontAlgn="base">
              <a:spcBef>
                <a:spcPct val="0"/>
              </a:spcBef>
              <a:spcAft>
                <a:spcPct val="0"/>
              </a:spcAft>
              <a:buClrTx/>
            </a:pPr>
            <a:endParaRPr lang="en-US" sz="4400" dirty="0" smtClean="0">
              <a:solidFill>
                <a:schemeClr val="tx1"/>
              </a:solidFill>
              <a:latin typeface="Times New Roman" pitchFamily="18" charset="0"/>
              <a:ea typeface="Calibri" pitchFamily="34" charset="0"/>
              <a:cs typeface="Times New Roman" pitchFamily="18" charset="0"/>
            </a:endParaRPr>
          </a:p>
          <a:p>
            <a:pPr lvl="0" fontAlgn="base">
              <a:spcBef>
                <a:spcPct val="0"/>
              </a:spcBef>
              <a:spcAft>
                <a:spcPct val="0"/>
              </a:spcAft>
              <a:buClrTx/>
            </a:pPr>
            <a:r>
              <a:rPr lang="en-US" sz="4400" dirty="0" err="1" smtClean="0">
                <a:solidFill>
                  <a:schemeClr val="tx1"/>
                </a:solidFill>
                <a:latin typeface="Times New Roman" pitchFamily="18" charset="0"/>
                <a:ea typeface="Calibri" pitchFamily="34" charset="0"/>
                <a:cs typeface="Times New Roman" pitchFamily="18" charset="0"/>
              </a:rPr>
              <a:t>Chốt</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lại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giới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thiệu</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danh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mục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sách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các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câu</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chuyện</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về</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trường</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học</a:t>
            </a:r>
            <a:endParaRPr lang="en-US" sz="24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4400" dirty="0" smtClean="0">
                <a:solidFill>
                  <a:schemeClr val="tx1"/>
                </a:solidFill>
                <a:latin typeface="Times New Roman" pitchFamily="18" charset="0"/>
                <a:ea typeface="Calibri" pitchFamily="34" charset="0"/>
                <a:cs typeface="Times New Roman" pitchFamily="18" charset="0"/>
              </a:rPr>
              <a:t>-Cho </a:t>
            </a:r>
            <a:r>
              <a:rPr lang="en-US" sz="4400" dirty="0" err="1" smtClean="0">
                <a:solidFill>
                  <a:schemeClr val="tx1"/>
                </a:solidFill>
                <a:latin typeface="Times New Roman" pitchFamily="18" charset="0"/>
                <a:ea typeface="Calibri" pitchFamily="34" charset="0"/>
                <a:cs typeface="Times New Roman" pitchFamily="18" charset="0"/>
              </a:rPr>
              <a:t>học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sinh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ghi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vào</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nhật</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kí</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đọc</a:t>
            </a:r>
            <a:r>
              <a:rPr lang="en-US" sz="4400" dirty="0" smtClean="0">
                <a:solidFill>
                  <a:schemeClr val="tx1"/>
                </a:solidFill>
                <a:latin typeface="Times New Roman" pitchFamily="18" charset="0"/>
                <a:ea typeface="Calibri" pitchFamily="34" charset="0"/>
                <a:cs typeface="Times New Roman" pitchFamily="18" charset="0"/>
              </a:rPr>
              <a:t>.</a:t>
            </a:r>
            <a:endParaRPr lang="en-US" sz="4400" dirty="0" smtClean="0">
              <a:solidFill>
                <a:schemeClr val="tx1"/>
              </a:solidFill>
              <a:latin typeface="Arial" pitchFamily="34" charset="0"/>
              <a:cs typeface="Arial" pitchFamily="34" charset="0"/>
            </a:endParaRPr>
          </a:p>
        </p:txBody>
      </p:sp>
      <p:pic>
        <p:nvPicPr>
          <p:cNvPr id="6145" name="Picture 1"/>
          <p:cNvPicPr>
            <a:picLocks noChangeAspect="1" noChangeArrowheads="1"/>
          </p:cNvPicPr>
          <p:nvPr/>
        </p:nvPicPr>
        <p:blipFill>
          <a:blip r:embed="rId3"/>
          <a:srcRect/>
          <a:stretch>
            <a:fillRect/>
          </a:stretch>
        </p:blipFill>
        <p:spPr bwMode="auto">
          <a:xfrm>
            <a:off x="1556122" y="329727"/>
            <a:ext cx="8963025" cy="219075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527093-2D74-E40D-A842-D266CD2A03CE}"/>
            </a:ext>
          </a:extLst>
        </p:cNvPr>
        <p:cNvGrpSpPr/>
        <p:nvPr/>
      </p:nvGrpSpPr>
      <p:grpSpPr>
        <a:xfrm>
          <a:off x="0" y="0"/>
          <a:ext cx="0" cy="0"/>
          <a:chOff x="0" y="0"/>
          <a:chExt cx="0" cy="0"/>
        </a:xfrm>
      </p:grpSpPr>
      <p:sp>
        <p:nvSpPr>
          <p:cNvPr id="5" name="Title 4">
            <a:extLst>
              <a:ext uri="{FF2B5EF4-FFF2-40B4-BE49-F238E27FC236}">
                <a16:creationId xmlns="" xmlns:a16="http://schemas.microsoft.com/office/drawing/2014/main" id="{67DBAFA3-17A2-0E39-9F92-6F278402ADDE}"/>
              </a:ext>
            </a:extLst>
          </p:cNvPr>
          <p:cNvSpPr>
            <a:spLocks noGrp="1"/>
          </p:cNvSpPr>
          <p:nvPr>
            <p:ph type="ctrTitle"/>
          </p:nvPr>
        </p:nvSpPr>
        <p:spPr>
          <a:xfrm>
            <a:off x="1524000" y="2004646"/>
            <a:ext cx="9144000" cy="3695763"/>
          </a:xfrm>
        </p:spPr>
        <p:txBody>
          <a:bodyPr>
            <a:normAutofit fontScale="90000"/>
          </a:bodyPr>
          <a:lstStyle/>
          <a:p>
            <a:r>
              <a:rPr lang="en-US" sz="4800" b="1" dirty="0">
                <a:solidFill>
                  <a:srgbClr val="FF8119"/>
                </a:solidFill>
                <a:latin typeface="UTM Avo" panose="02040603050506020204" pitchFamily="18" charset="0"/>
              </a:rPr>
              <a:t/>
            </a:r>
            <a:br>
              <a:rPr lang="en-US" sz="4800" b="1" dirty="0">
                <a:solidFill>
                  <a:srgbClr val="FF8119"/>
                </a:solidFill>
                <a:latin typeface="UTM Avo" panose="02040603050506020204" pitchFamily="18" charset="0"/>
              </a:rPr>
            </a:br>
            <a:r>
              <a:rPr lang="en-US" sz="4800" b="1" dirty="0" smtClean="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C</a:t>
            </a:r>
            <a:r>
              <a:rPr lang="en-US" sz="12800" b="1" dirty="0" err="1" smtClean="0">
                <a:solidFill>
                  <a:srgbClr val="FF8119"/>
                </a:solidFill>
                <a:latin typeface="UTM Avo" panose="02040603050506020204" pitchFamily="18" charset="0"/>
                <a:cs typeface="Arial" panose="020B0604020202020204" pitchFamily="34" charset="0"/>
              </a:rPr>
              <a:t>húc</a:t>
            </a:r>
            <a:r>
              <a:rPr lang="en-US" sz="12800" b="1" dirty="0" smtClean="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các</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em</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học</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tốt</a:t>
            </a:r>
            <a:r>
              <a:rPr lang="en-US" sz="12800" b="1" dirty="0">
                <a:solidFill>
                  <a:srgbClr val="FF8119"/>
                </a:solidFill>
                <a:latin typeface="UTM Avo" panose="02040603050506020204" pitchFamily="18" charset="0"/>
                <a:cs typeface="Arial" panose="020B0604020202020204" pitchFamily="34" charset="0"/>
              </a:rPr>
              <a:t>!</a:t>
            </a:r>
          </a:p>
        </p:txBody>
      </p:sp>
    </p:spTree>
    <p:extLst>
      <p:ext uri="{BB962C8B-B14F-4D97-AF65-F5344CB8AC3E}">
        <p14:creationId xmlns="" xmlns:p14="http://schemas.microsoft.com/office/powerpoint/2010/main" val="8371556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7723" y="2289832"/>
            <a:ext cx="7756554" cy="1569532"/>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65543" y="3074598"/>
            <a:ext cx="4660914" cy="3783402"/>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78925" y="399258"/>
            <a:ext cx="1927689" cy="224897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924502" y="4902214"/>
            <a:ext cx="2174517" cy="2174517"/>
          </a:xfrm>
          <a:prstGeom prst="rect">
            <a:avLst/>
          </a:prstGeom>
        </p:spPr>
      </p:pic>
      <p:pic>
        <p:nvPicPr>
          <p:cNvPr id="5" name="Picture 4">
            <a:hlinkClick r:id="rId5"/>
            <a:extLst>
              <a:ext uri="{FF2B5EF4-FFF2-40B4-BE49-F238E27FC236}">
                <a16:creationId xmlns="" xmlns:a16="http://schemas.microsoft.com/office/drawing/2014/main" id="{E1CC8337-23EB-96A3-ABE2-BD5284C392C0}"/>
              </a:ext>
            </a:extLst>
          </p:cNvPr>
          <p:cNvPicPr>
            <a:picLocks noChangeAspect="1"/>
          </p:cNvPicPr>
          <p:nvPr/>
        </p:nvPicPr>
        <p:blipFill>
          <a:blip r:embed="rId6" cstate="print"/>
          <a:stretch>
            <a:fillRect/>
          </a:stretch>
        </p:blipFill>
        <p:spPr>
          <a:xfrm>
            <a:off x="9588761" y="197224"/>
            <a:ext cx="2404751" cy="1330428"/>
          </a:xfrm>
          <a:prstGeom prst="rect">
            <a:avLst/>
          </a:prstGeom>
        </p:spPr>
      </p:pic>
    </p:spTree>
    <p:extLst>
      <p:ext uri="{BB962C8B-B14F-4D97-AF65-F5344CB8AC3E}">
        <p14:creationId xmlns="" xmlns:p14="http://schemas.microsoft.com/office/powerpoint/2010/main" val="5551511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 Nhóm Hoa Tay - Nhạc Thiếu Nhi Sôi Động Remix.mp4">
            <a:hlinkClick r:id="" action="ppaction://media"/>
          </p:cNvPr>
          <p:cNvPicPr>
            <a:picLocks noRot="1" noChangeAspect="1"/>
          </p:cNvPicPr>
          <p:nvPr>
            <a:videoFile r:link="rId1"/>
          </p:nvPr>
        </p:nvPicPr>
        <p:blipFill>
          <a:blip r:embed="rId3"/>
          <a:stretch>
            <a:fillRect/>
          </a:stretch>
        </p:blipFill>
        <p:spPr>
          <a:xfrm>
            <a:off x="0" y="1653701"/>
            <a:ext cx="12192000" cy="5038929"/>
          </a:xfrm>
          <a:prstGeom prst="rect">
            <a:avLst/>
          </a:prstGeom>
        </p:spPr>
      </p:pic>
      <p:sp>
        <p:nvSpPr>
          <p:cNvPr id="5" name="TextBox 4"/>
          <p:cNvSpPr txBox="1"/>
          <p:nvPr/>
        </p:nvSpPr>
        <p:spPr>
          <a:xfrm>
            <a:off x="2149630" y="538853"/>
            <a:ext cx="7756554" cy="1107996"/>
          </a:xfrm>
          <a:prstGeom prst="rect">
            <a:avLst/>
          </a:prstGeom>
          <a:noFill/>
        </p:spPr>
        <p:txBody>
          <a:bodyPr wrap="square" rtlCol="0">
            <a:spAutoFit/>
          </a:bodyPr>
          <a:lstStyle/>
          <a:p>
            <a:pPr algn="ctr"/>
            <a:r>
              <a:rPr lang="en-US" sz="66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VUI ĐẾN TRƯỜNG</a:t>
            </a:r>
            <a:endParaRPr lang="en-US" sz="66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 xmlns:p14="http://schemas.microsoft.com/office/powerpoint/2010/main" val="4530594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 xmlns:a16="http://schemas.microsoft.com/office/drawing/2014/main" id="{35D1BF24-76CA-4563-959A-F281F9EC668C}"/>
              </a:ext>
            </a:extLst>
          </p:cNvPr>
          <p:cNvSpPr txBox="1">
            <a:spLocks/>
          </p:cNvSpPr>
          <p:nvPr/>
        </p:nvSpPr>
        <p:spPr>
          <a:xfrm>
            <a:off x="233464" y="1436968"/>
            <a:ext cx="11537004" cy="1432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cs typeface="Times New Roman" pitchFamily="18" charset="0"/>
              </a:rPr>
              <a:t/>
            </a:r>
            <a:br>
              <a:rPr lang="en-US" sz="3600" b="1" dirty="0" smtClean="0">
                <a:cs typeface="Times New Roman" pitchFamily="18" charset="0"/>
              </a:rPr>
            </a:br>
            <a:r>
              <a:rPr lang="en-US" b="1" dirty="0" smtClean="0">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Tự</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sách</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báo:Đọc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sách</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báo</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viết</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về</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trường</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học</a:t>
            </a:r>
            <a:endParaRPr lang="en-US" sz="3000" b="1" dirty="0" smtClean="0">
              <a:effectLst>
                <a:outerShdw blurRad="38100" dist="38100" dir="2700000" algn="tl">
                  <a:srgbClr val="000000">
                    <a:alpha val="43137"/>
                  </a:srgbClr>
                </a:outerShdw>
              </a:effectLst>
              <a:cs typeface="Times New Roman" pitchFamily="18" charset="0"/>
            </a:endParaRPr>
          </a:p>
          <a:p>
            <a:pPr algn="ct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Tiết</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thư</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viện</a:t>
            </a:r>
            <a:endParaRPr lang="en-US" sz="2800" b="1" dirty="0" smtClean="0">
              <a:effectLst>
                <a:outerShdw blurRad="38100" dist="38100" dir="2700000" algn="tl">
                  <a:srgbClr val="000000">
                    <a:alpha val="43137"/>
                  </a:srgbClr>
                </a:outerShdw>
              </a:effectLst>
              <a:cs typeface="Times New Roman" pitchFamily="18" charset="0"/>
            </a:endParaRPr>
          </a:p>
          <a:p>
            <a:pPr algn="ctr"/>
            <a:r>
              <a:rPr lang="en-US" sz="2000" b="1" dirty="0" err="1" smtClean="0">
                <a:solidFill>
                  <a:srgbClr val="FF0000"/>
                </a:solidFill>
                <a:effectLst>
                  <a:outerShdw blurRad="38100" dist="38100" dir="2700000" algn="tl">
                    <a:srgbClr val="000000">
                      <a:alpha val="43137"/>
                    </a:srgbClr>
                  </a:outerShdw>
                </a:effectLst>
                <a:cs typeface="Times New Roman" pitchFamily="18" charset="0"/>
              </a:rPr>
              <a:t>Truyện</a:t>
            </a:r>
            <a:r>
              <a:rPr lang="en-US" sz="2000" b="1" dirty="0" smtClean="0">
                <a:solidFill>
                  <a:srgbClr val="FF0000"/>
                </a:solidFill>
                <a:effectLst>
                  <a:outerShdw blurRad="38100" dist="38100" dir="2700000" algn="tl">
                    <a:srgbClr val="000000">
                      <a:alpha val="43137"/>
                    </a:srgbClr>
                  </a:outerShdw>
                </a:effectLst>
                <a:cs typeface="Times New Roman" pitchFamily="18" charset="0"/>
              </a:rPr>
              <a:t> </a:t>
            </a:r>
            <a:r>
              <a:rPr lang="en-US" sz="2000" b="1" dirty="0" err="1" smtClean="0">
                <a:solidFill>
                  <a:srgbClr val="FF0000"/>
                </a:solidFill>
                <a:effectLst>
                  <a:outerShdw blurRad="38100" dist="38100" dir="2700000" algn="tl">
                    <a:srgbClr val="000000">
                      <a:alpha val="43137"/>
                    </a:srgbClr>
                  </a:outerShdw>
                </a:effectLst>
                <a:cs typeface="Times New Roman" pitchFamily="18" charset="0"/>
              </a:rPr>
              <a:t>kể</a:t>
            </a:r>
            <a:r>
              <a:rPr lang="en-US" sz="2000" b="1" dirty="0" smtClean="0">
                <a:solidFill>
                  <a:srgbClr val="FF0000"/>
                </a:solidFill>
                <a:effectLst>
                  <a:outerShdw blurRad="38100" dist="38100" dir="2700000" algn="tl">
                    <a:srgbClr val="000000">
                      <a:alpha val="43137"/>
                    </a:srgbClr>
                  </a:outerShdw>
                </a:effectLst>
                <a:cs typeface="Times New Roman" pitchFamily="18" charset="0"/>
              </a:rPr>
              <a:t> :</a:t>
            </a:r>
            <a:r>
              <a:rPr lang="en-US" sz="2400" b="1" dirty="0" smtClean="0"/>
              <a:t> </a:t>
            </a:r>
            <a:r>
              <a:rPr lang="en-US" sz="2400" b="1" dirty="0" smtClean="0">
                <a:solidFill>
                  <a:srgbClr val="FF0000"/>
                </a:solidFill>
              </a:rPr>
              <a:t>Ở </a:t>
            </a:r>
            <a:r>
              <a:rPr lang="en-US" sz="2400" b="1" dirty="0" err="1" smtClean="0">
                <a:solidFill>
                  <a:srgbClr val="FF0000"/>
                </a:solidFill>
              </a:rPr>
              <a:t>trường</a:t>
            </a:r>
            <a:r>
              <a:rPr lang="en-US" sz="2400" b="1" dirty="0" smtClean="0">
                <a:solidFill>
                  <a:srgbClr val="FF0000"/>
                </a:solidFill>
              </a:rPr>
              <a:t> </a:t>
            </a:r>
            <a:r>
              <a:rPr lang="en-US" sz="2400" b="1" dirty="0" err="1" smtClean="0">
                <a:solidFill>
                  <a:srgbClr val="FF0000"/>
                </a:solidFill>
              </a:rPr>
              <a:t>vui</a:t>
            </a:r>
            <a:r>
              <a:rPr lang="en-US" sz="2400" b="1" dirty="0" smtClean="0">
                <a:solidFill>
                  <a:srgbClr val="FF0000"/>
                </a:solidFill>
              </a:rPr>
              <a:t> </a:t>
            </a:r>
            <a:r>
              <a:rPr lang="en-US" sz="2400" b="1" dirty="0" err="1" smtClean="0">
                <a:solidFill>
                  <a:srgbClr val="FF0000"/>
                </a:solidFill>
              </a:rPr>
              <a:t>thật</a:t>
            </a:r>
            <a:endParaRPr lang="en-US" sz="2400" dirty="0" smtClean="0">
              <a:solidFill>
                <a:srgbClr val="FF0000"/>
              </a:solidFill>
            </a:endParaRPr>
          </a:p>
          <a:p>
            <a:pPr algn="ctr"/>
            <a:endParaRPr lang="en-US" sz="2400" dirty="0" smtClean="0">
              <a:solidFill>
                <a:srgbClr val="FF0000"/>
              </a:solidFill>
            </a:endParaRPr>
          </a:p>
          <a:p>
            <a:pPr algn="ctr"/>
            <a:endParaRPr lang="en-US" sz="32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5" name="Title 4">
            <a:extLst>
              <a:ext uri="{FF2B5EF4-FFF2-40B4-BE49-F238E27FC236}">
                <a16:creationId xmlns="" xmlns:a16="http://schemas.microsoft.com/office/drawing/2014/main" id="{35D1BF24-76CA-4563-959A-F281F9EC668C}"/>
              </a:ext>
            </a:extLst>
          </p:cNvPr>
          <p:cNvSpPr txBox="1">
            <a:spLocks/>
          </p:cNvSpPr>
          <p:nvPr/>
        </p:nvSpPr>
        <p:spPr>
          <a:xfrm>
            <a:off x="477687" y="284035"/>
            <a:ext cx="10514231" cy="667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Times New Roman" pitchFamily="18" charset="0"/>
              </a:rPr>
              <a:t/>
            </a:r>
            <a:br>
              <a:rPr lang="en-US" sz="3600" b="1" dirty="0">
                <a:cs typeface="Times New Roman" pitchFamily="18" charset="0"/>
              </a:rPr>
            </a:br>
            <a:r>
              <a:rPr lang="en-US" sz="3600" b="1" dirty="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8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10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2024</a:t>
            </a:r>
            <a:endParaRPr lang="en-US" sz="2800" dirty="0" smtClean="0">
              <a:latin typeface="Times New Roman" pitchFamily="18" charset="0"/>
              <a:cs typeface="Times New Roman" pitchFamily="18" charset="0"/>
            </a:endParaRPr>
          </a:p>
          <a:p>
            <a:pPr algn="ctr"/>
            <a:r>
              <a:rPr lang="en-US" sz="3200" b="1" u="sng" dirty="0" err="1" smtClean="0">
                <a:solidFill>
                  <a:srgbClr val="1646F6"/>
                </a:solidFill>
                <a:latin typeface="Times New Roman" pitchFamily="18" charset="0"/>
                <a:cs typeface="Times New Roman" pitchFamily="18" charset="0"/>
              </a:rPr>
              <a:t>Tiếng</a:t>
            </a:r>
            <a:r>
              <a:rPr lang="en-US" sz="3200" b="1" u="sng" dirty="0" smtClean="0">
                <a:solidFill>
                  <a:srgbClr val="1646F6"/>
                </a:solidFill>
                <a:latin typeface="Times New Roman" pitchFamily="18" charset="0"/>
                <a:cs typeface="Times New Roman" pitchFamily="18" charset="0"/>
              </a:rPr>
              <a:t> </a:t>
            </a:r>
            <a:r>
              <a:rPr lang="en-US" sz="3200" b="1" u="sng" dirty="0" err="1" smtClean="0">
                <a:solidFill>
                  <a:srgbClr val="1646F6"/>
                </a:solidFill>
                <a:latin typeface="Times New Roman" pitchFamily="18" charset="0"/>
                <a:cs typeface="Times New Roman" pitchFamily="18" charset="0"/>
              </a:rPr>
              <a:t>Việt</a:t>
            </a:r>
            <a:r>
              <a:rPr lang="en-US" sz="3200" dirty="0" smtClean="0">
                <a:solidFill>
                  <a:srgbClr val="1646F6"/>
                </a:solidFill>
                <a:latin typeface="Times New Roman" pitchFamily="18" charset="0"/>
                <a:cs typeface="Times New Roman" pitchFamily="18" charset="0"/>
              </a:rPr>
              <a:t>:</a:t>
            </a:r>
            <a:endParaRPr lang="en-US" sz="3200" dirty="0">
              <a:solidFill>
                <a:srgbClr val="1646F6"/>
              </a:solidFill>
              <a:latin typeface="Times New Roman" pitchFamily="18" charset="0"/>
              <a:cs typeface="Times New Roman" pitchFamily="18" charset="0"/>
            </a:endParaRPr>
          </a:p>
        </p:txBody>
      </p:sp>
      <p:pic>
        <p:nvPicPr>
          <p:cNvPr id="17410" name="Picture 2" descr="Ảnh đại diện"/>
          <p:cNvPicPr>
            <a:picLocks noChangeAspect="1" noChangeArrowheads="1"/>
          </p:cNvPicPr>
          <p:nvPr/>
        </p:nvPicPr>
        <p:blipFill>
          <a:blip r:embed="rId2"/>
          <a:srcRect/>
          <a:stretch>
            <a:fillRect/>
          </a:stretch>
        </p:blipFill>
        <p:spPr bwMode="auto">
          <a:xfrm>
            <a:off x="3151762" y="3019619"/>
            <a:ext cx="6624535" cy="330697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C22E3A18-205D-4D1F-B21A-03F65BD5D174}"/>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24001A5E-16FE-4ED8-9C53-AE1DBD17A8B1}"/>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08563" y="963038"/>
            <a:ext cx="10581962" cy="5380011"/>
          </a:xfrm>
          <a:prstGeom prst="rect">
            <a:avLst/>
          </a:prstGeom>
        </p:spPr>
      </p:pic>
      <p:pic>
        <p:nvPicPr>
          <p:cNvPr id="7" name="图片 2" descr="觅元素584a989cd6c5a">
            <a:extLst>
              <a:ext uri="{FF2B5EF4-FFF2-40B4-BE49-F238E27FC236}">
                <a16:creationId xmlns="" xmlns:a16="http://schemas.microsoft.com/office/drawing/2014/main" id="{0A074B34-B2D6-4FE9-B81F-9D3CEA808291}"/>
              </a:ext>
            </a:extLst>
          </p:cNvPr>
          <p:cNvPicPr>
            <a:picLocks noChangeAspect="1"/>
          </p:cNvPicPr>
          <p:nvPr/>
        </p:nvPicPr>
        <p:blipFill>
          <a:blip r:embed="rId4"/>
          <a:stretch>
            <a:fillRect/>
          </a:stretch>
        </p:blipFill>
        <p:spPr>
          <a:xfrm>
            <a:off x="4603345" y="-158418"/>
            <a:ext cx="6506845" cy="1394460"/>
          </a:xfrm>
          <a:prstGeom prst="rect">
            <a:avLst/>
          </a:prstGeom>
        </p:spPr>
      </p:pic>
      <p:pic>
        <p:nvPicPr>
          <p:cNvPr id="9" name="图片 7" descr="572005ec0a0c4">
            <a:extLst>
              <a:ext uri="{FF2B5EF4-FFF2-40B4-BE49-F238E27FC236}">
                <a16:creationId xmlns="" xmlns:a16="http://schemas.microsoft.com/office/drawing/2014/main" id="{466BA7A6-BE5C-4EE6-B5C0-F0D48CF430C2}"/>
              </a:ext>
            </a:extLst>
          </p:cNvPr>
          <p:cNvPicPr>
            <a:picLocks noChangeAspect="1"/>
          </p:cNvPicPr>
          <p:nvPr/>
        </p:nvPicPr>
        <p:blipFill rotWithShape="1">
          <a:blip r:embed="rId5"/>
          <a:srcRect r="38224" b="26546"/>
          <a:stretch/>
        </p:blipFill>
        <p:spPr>
          <a:xfrm>
            <a:off x="744527" y="488673"/>
            <a:ext cx="2142240" cy="1439401"/>
          </a:xfrm>
          <a:prstGeom prst="rect">
            <a:avLst/>
          </a:prstGeom>
        </p:spPr>
      </p:pic>
      <p:sp>
        <p:nvSpPr>
          <p:cNvPr id="10" name="Rectangle 9"/>
          <p:cNvSpPr/>
          <p:nvPr/>
        </p:nvSpPr>
        <p:spPr>
          <a:xfrm>
            <a:off x="1147864" y="1911644"/>
            <a:ext cx="9231549" cy="2585323"/>
          </a:xfrm>
          <a:prstGeom prst="rect">
            <a:avLst/>
          </a:prstGeom>
        </p:spPr>
        <p:txBody>
          <a:bodyPr wrap="square">
            <a:spAutoFit/>
          </a:bodyPr>
          <a:lstStyle/>
          <a:p>
            <a:pPr algn="ctr"/>
            <a:r>
              <a:rPr lang="nl-NL" sz="5400" b="1" u="sng" dirty="0" smtClean="0">
                <a:solidFill>
                  <a:schemeClr val="bg1"/>
                </a:solidFill>
              </a:rPr>
              <a:t>Hoạt động 1</a:t>
            </a:r>
            <a:r>
              <a:rPr lang="nl-NL" sz="5400" b="1" dirty="0" smtClean="0">
                <a:solidFill>
                  <a:schemeClr val="bg1"/>
                </a:solidFill>
              </a:rPr>
              <a:t>:</a:t>
            </a:r>
          </a:p>
          <a:p>
            <a:pPr algn="ctr"/>
            <a:r>
              <a:rPr lang="nl-NL" sz="5400" b="1" dirty="0" smtClean="0">
                <a:solidFill>
                  <a:schemeClr val="bg1"/>
                </a:solidFill>
              </a:rPr>
              <a:t> Tìm hiểu yêu cầu của bài học và chuẩn bị</a:t>
            </a:r>
            <a:endParaRPr lang="en-US" sz="5400" dirty="0">
              <a:solidFill>
                <a:schemeClr val="bg1"/>
              </a:solidFill>
            </a:endParaRPr>
          </a:p>
        </p:txBody>
      </p:sp>
    </p:spTree>
    <p:extLst>
      <p:ext uri="{BB962C8B-B14F-4D97-AF65-F5344CB8AC3E}">
        <p14:creationId xmlns="" xmlns:p14="http://schemas.microsoft.com/office/powerpoint/2010/main" val="64995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
            <a:extLst>
              <a:ext uri="{FF2B5EF4-FFF2-40B4-BE49-F238E27FC236}">
                <a16:creationId xmlns="" xmlns:a16="http://schemas.microsoft.com/office/drawing/2014/main" id="{990759FE-35D8-499D-A57C-CBD8014C0296}"/>
              </a:ext>
            </a:extLst>
          </p:cNvPr>
          <p:cNvSpPr txBox="1"/>
          <p:nvPr/>
        </p:nvSpPr>
        <p:spPr>
          <a:xfrm>
            <a:off x="1910105" y="4564193"/>
            <a:ext cx="3333242" cy="523220"/>
          </a:xfrm>
          <a:prstGeom prst="rect">
            <a:avLst/>
          </a:prstGeom>
          <a:noFill/>
        </p:spPr>
        <p:txBody>
          <a:bodyPr wrap="square" rtlCol="0">
            <a:spAutoFit/>
          </a:bodyPr>
          <a:lstStyle/>
          <a:p>
            <a:r>
              <a:rPr lang="en-US" sz="2800" dirty="0" err="1">
                <a:latin typeface="UTM Avo" panose="02040603050506020204" pitchFamily="18" charset="0"/>
                <a:cs typeface="Times New Roman" panose="02020603050405020304" pitchFamily="18" charset="0"/>
              </a:rPr>
              <a:t>Giới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thiệu</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sách</a:t>
            </a:r>
            <a:r>
              <a:rPr lang="en-US" sz="2800" dirty="0">
                <a:latin typeface="UTM Avo" panose="02040603050506020204" pitchFamily="18" charset="0"/>
                <a:cs typeface="Times New Roman" panose="02020603050405020304" pitchFamily="18" charset="0"/>
              </a:rPr>
              <a:t>:</a:t>
            </a:r>
          </a:p>
        </p:txBody>
      </p:sp>
      <p:sp>
        <p:nvSpPr>
          <p:cNvPr id="12" name="Hộp Văn bản 4">
            <a:extLst>
              <a:ext uri="{FF2B5EF4-FFF2-40B4-BE49-F238E27FC236}">
                <a16:creationId xmlns="" xmlns:a16="http://schemas.microsoft.com/office/drawing/2014/main" id="{B6297468-4569-4B7C-9AC1-8A8E4E174FF6}"/>
              </a:ext>
            </a:extLst>
          </p:cNvPr>
          <p:cNvSpPr txBox="1"/>
          <p:nvPr/>
        </p:nvSpPr>
        <p:spPr>
          <a:xfrm>
            <a:off x="2227260" y="5688263"/>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tác</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giả</a:t>
            </a:r>
            <a:endParaRPr lang="en-US" sz="2800" dirty="0">
              <a:solidFill>
                <a:srgbClr val="0070C0"/>
              </a:solidFill>
              <a:latin typeface="UTM Avo" panose="02040603050506020204" pitchFamily="18" charset="0"/>
              <a:cs typeface="Times New Roman" panose="02020603050405020304" pitchFamily="18" charset="0"/>
            </a:endParaRPr>
          </a:p>
        </p:txBody>
      </p:sp>
      <p:sp>
        <p:nvSpPr>
          <p:cNvPr id="13" name="Hộp Văn bản 5">
            <a:extLst>
              <a:ext uri="{FF2B5EF4-FFF2-40B4-BE49-F238E27FC236}">
                <a16:creationId xmlns="" xmlns:a16="http://schemas.microsoft.com/office/drawing/2014/main" id="{3CD245EB-24BC-4B94-A154-EE1C9168628B}"/>
              </a:ext>
            </a:extLst>
          </p:cNvPr>
          <p:cNvSpPr txBox="1"/>
          <p:nvPr/>
        </p:nvSpPr>
        <p:spPr>
          <a:xfrm>
            <a:off x="2227261" y="5177032"/>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sách</a:t>
            </a:r>
            <a:endParaRPr lang="en-US" sz="2800" dirty="0">
              <a:solidFill>
                <a:srgbClr val="0070C0"/>
              </a:solidFill>
              <a:latin typeface="UTM Avo" panose="02040603050506020204" pitchFamily="18" charset="0"/>
              <a:cs typeface="Times New Roman" panose="02020603050405020304" pitchFamily="18" charset="0"/>
            </a:endParaRPr>
          </a:p>
        </p:txBody>
      </p:sp>
      <p:pic>
        <p:nvPicPr>
          <p:cNvPr id="15" name="Picture 2" descr="Hình ảnh Khăn Quàng đỏ Giáo Viên Học Sinh Ngày Giáo Dục, đồng Phục Học Sinh,  Cô Bé, Học Hỏi Vector và PNG với nền trong suốt để tải xuống miễn phí">
            <a:extLst>
              <a:ext uri="{FF2B5EF4-FFF2-40B4-BE49-F238E27FC236}">
                <a16:creationId xmlns="" xmlns:a16="http://schemas.microsoft.com/office/drawing/2014/main" id="{40F801FF-5B66-4C1E-8CF5-CEFD938347C7}"/>
              </a:ext>
            </a:extLst>
          </p:cNvPr>
          <p:cNvPicPr>
            <a:picLocks noChangeAspect="1" noChangeArrowheads="1"/>
          </p:cNvPicPr>
          <p:nvPr/>
        </p:nvPicPr>
        <p:blipFill rotWithShape="1">
          <a:blip r:embed="rId2">
            <a:extLst>
              <a:ext uri="{BEBA8EAE-BF5A-486C-A8C5-ECC9F3942E4B}">
                <a14:imgProps xmln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 xmlns:a14="http://schemas.microsoft.com/office/drawing/2010/main" val="0"/>
              </a:ext>
            </a:extLst>
          </a:blip>
          <a:srcRect l="24500" t="13464" r="23000" b="11869"/>
          <a:stretch/>
        </p:blipFill>
        <p:spPr bwMode="auto">
          <a:xfrm>
            <a:off x="233705" y="4343401"/>
            <a:ext cx="1676400" cy="2514599"/>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Hộp Văn bản 3">
            <a:extLst>
              <a:ext uri="{FF2B5EF4-FFF2-40B4-BE49-F238E27FC236}">
                <a16:creationId xmlns="" xmlns:a16="http://schemas.microsoft.com/office/drawing/2014/main" id="{693091BF-A71A-4327-B916-D17C37FDA790}"/>
              </a:ext>
            </a:extLst>
          </p:cNvPr>
          <p:cNvSpPr txBox="1"/>
          <p:nvPr/>
        </p:nvSpPr>
        <p:spPr>
          <a:xfrm>
            <a:off x="2227260" y="6199147"/>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nhà</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xuất</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bản</a:t>
            </a:r>
            <a:endParaRPr lang="en-US" sz="2800" dirty="0">
              <a:solidFill>
                <a:srgbClr val="0070C0"/>
              </a:solidFill>
              <a:latin typeface="UTM Avo" panose="020406030505060202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srcRect/>
          <a:stretch>
            <a:fillRect/>
          </a:stretch>
        </p:blipFill>
        <p:spPr bwMode="auto">
          <a:xfrm>
            <a:off x="787434" y="3111128"/>
            <a:ext cx="10584200" cy="752475"/>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1478300" y="553463"/>
            <a:ext cx="8963025" cy="2190750"/>
          </a:xfrm>
          <a:prstGeom prst="rect">
            <a:avLst/>
          </a:prstGeom>
          <a:noFill/>
          <a:ln w="9525">
            <a:noFill/>
            <a:miter lim="800000"/>
            <a:headEnd/>
            <a:tailEnd/>
          </a:ln>
          <a:effectLst/>
        </p:spPr>
      </p:pic>
    </p:spTree>
    <p:extLst>
      <p:ext uri="{BB962C8B-B14F-4D97-AF65-F5344CB8AC3E}">
        <p14:creationId xmlns="" xmlns:p14="http://schemas.microsoft.com/office/powerpoint/2010/main" val="509095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04281" y="369651"/>
            <a:ext cx="11721830" cy="6303523"/>
          </a:xfrm>
          <a:prstGeom prst="rect">
            <a:avLst/>
          </a:prstGeom>
          <a:noFill/>
          <a:ln w="9525">
            <a:noFill/>
            <a:miter lim="800000"/>
            <a:headEnd/>
            <a:tailEnd/>
          </a:ln>
          <a:effectLst/>
        </p:spPr>
      </p:pic>
    </p:spTree>
    <p:extLst>
      <p:ext uri="{BB962C8B-B14F-4D97-AF65-F5344CB8AC3E}">
        <p14:creationId xmlns="" xmlns:p14="http://schemas.microsoft.com/office/powerpoint/2010/main" val="29997993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36187" y="515566"/>
            <a:ext cx="12055813" cy="6118698"/>
          </a:xfrm>
          <a:prstGeom prst="rect">
            <a:avLst/>
          </a:prstGeom>
          <a:noFill/>
          <a:ln w="9525">
            <a:noFill/>
            <a:miter lim="800000"/>
            <a:headEnd/>
            <a:tailEnd/>
          </a:ln>
          <a:effectLst/>
        </p:spPr>
      </p:pic>
    </p:spTree>
    <p:extLst>
      <p:ext uri="{BB962C8B-B14F-4D97-AF65-F5344CB8AC3E}">
        <p14:creationId xmlns="" xmlns:p14="http://schemas.microsoft.com/office/powerpoint/2010/main" val="20897259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83818781-870C-4875-9B3D-D05B5370C1E1}"/>
              </a:ext>
            </a:extLst>
          </p:cNvPr>
          <p:cNvSpPr txBox="1"/>
          <p:nvPr/>
        </p:nvSpPr>
        <p:spPr>
          <a:xfrm>
            <a:off x="1102072" y="3454768"/>
            <a:ext cx="3025428" cy="461665"/>
          </a:xfrm>
          <a:prstGeom prst="rect">
            <a:avLst/>
          </a:prstGeom>
          <a:noFill/>
        </p:spPr>
        <p:txBody>
          <a:bodyPr wrap="square">
            <a:spAutoFit/>
          </a:bodyPr>
          <a:lstStyle/>
          <a:p>
            <a:r>
              <a:rPr lang="vi-VN" sz="2400" b="0" i="0" dirty="0">
                <a:solidFill>
                  <a:schemeClr val="bg1"/>
                </a:solidFill>
                <a:effectLst/>
                <a:latin typeface="UTM Avo (Body)"/>
              </a:rPr>
              <a:t>Chim sâu nho nhỏ</a:t>
            </a:r>
            <a:endParaRPr lang="vi-VN" sz="2000" b="0" dirty="0">
              <a:solidFill>
                <a:schemeClr val="bg1"/>
              </a:solidFill>
              <a:effectLst/>
              <a:latin typeface="UTM Avo (Body)"/>
            </a:endParaRPr>
          </a:p>
        </p:txBody>
      </p:sp>
      <p:sp>
        <p:nvSpPr>
          <p:cNvPr id="23" name="TextBox 22">
            <a:extLst>
              <a:ext uri="{FF2B5EF4-FFF2-40B4-BE49-F238E27FC236}">
                <a16:creationId xmlns="" xmlns:a16="http://schemas.microsoft.com/office/drawing/2014/main" id="{92451BE4-A3D7-4AAE-89B2-77A2AEFC3761}"/>
              </a:ext>
            </a:extLst>
          </p:cNvPr>
          <p:cNvSpPr txBox="1"/>
          <p:nvPr/>
        </p:nvSpPr>
        <p:spPr>
          <a:xfrm>
            <a:off x="6615717" y="5507565"/>
            <a:ext cx="1778983" cy="400110"/>
          </a:xfrm>
          <a:prstGeom prst="rect">
            <a:avLst/>
          </a:prstGeom>
          <a:noFill/>
        </p:spPr>
        <p:txBody>
          <a:bodyPr wrap="square">
            <a:spAutoFit/>
          </a:bodyPr>
          <a:lstStyle/>
          <a:p>
            <a:r>
              <a:rPr lang="vi-VN" sz="2000" b="0" dirty="0">
                <a:solidFill>
                  <a:schemeClr val="bg1"/>
                </a:solidFill>
                <a:effectLst/>
                <a:latin typeface="UTM Avo (Body)"/>
              </a:rPr>
              <a:t>P</a:t>
            </a:r>
            <a:r>
              <a:rPr lang="en-US" sz="2000" b="0" dirty="0">
                <a:solidFill>
                  <a:schemeClr val="bg1"/>
                </a:solidFill>
                <a:effectLst/>
                <a:latin typeface="UTM Avo (Body)"/>
              </a:rPr>
              <a:t>HONG THU</a:t>
            </a:r>
          </a:p>
        </p:txBody>
      </p:sp>
      <p:sp>
        <p:nvSpPr>
          <p:cNvPr id="24" name="TextBox 23">
            <a:extLst>
              <a:ext uri="{FF2B5EF4-FFF2-40B4-BE49-F238E27FC236}">
                <a16:creationId xmlns="" xmlns:a16="http://schemas.microsoft.com/office/drawing/2014/main" id="{4E4EDBC6-9F92-45DD-A2FE-BC3BD34A2E7C}"/>
              </a:ext>
            </a:extLst>
          </p:cNvPr>
          <p:cNvSpPr txBox="1"/>
          <p:nvPr/>
        </p:nvSpPr>
        <p:spPr>
          <a:xfrm>
            <a:off x="4759149" y="4949654"/>
            <a:ext cx="3279951" cy="461665"/>
          </a:xfrm>
          <a:prstGeom prst="rect">
            <a:avLst/>
          </a:prstGeom>
          <a:noFill/>
        </p:spPr>
        <p:txBody>
          <a:bodyPr wrap="square">
            <a:spAutoFit/>
          </a:bodyPr>
          <a:lstStyle/>
          <a:p>
            <a:r>
              <a:rPr lang="vi-VN" sz="2400" b="0" i="0" dirty="0">
                <a:solidFill>
                  <a:schemeClr val="bg1"/>
                </a:solidFill>
                <a:effectLst/>
                <a:latin typeface="UTM Avo (Body)"/>
              </a:rPr>
              <a:t>Chào chim sâu đấy.</a:t>
            </a:r>
            <a:endParaRPr lang="vi-VN" sz="2000" b="0" dirty="0">
              <a:solidFill>
                <a:schemeClr val="bg1"/>
              </a:solidFill>
              <a:effectLst/>
              <a:latin typeface="UTM Avo (Body)"/>
            </a:endParaRPr>
          </a:p>
        </p:txBody>
      </p:sp>
      <p:sp>
        <p:nvSpPr>
          <p:cNvPr id="25" name="TextBox 24">
            <a:extLst>
              <a:ext uri="{FF2B5EF4-FFF2-40B4-BE49-F238E27FC236}">
                <a16:creationId xmlns="" xmlns:a16="http://schemas.microsoft.com/office/drawing/2014/main" id="{870F7A73-5631-408C-81BE-BE486E67BC57}"/>
              </a:ext>
            </a:extLst>
          </p:cNvPr>
          <p:cNvSpPr txBox="1"/>
          <p:nvPr/>
        </p:nvSpPr>
        <p:spPr>
          <a:xfrm>
            <a:off x="1102072" y="3947212"/>
            <a:ext cx="2667281" cy="461665"/>
          </a:xfrm>
          <a:prstGeom prst="rect">
            <a:avLst/>
          </a:prstGeom>
          <a:noFill/>
        </p:spPr>
        <p:txBody>
          <a:bodyPr wrap="square">
            <a:spAutoFit/>
          </a:bodyPr>
          <a:lstStyle/>
          <a:p>
            <a:r>
              <a:rPr lang="vi-VN" sz="2400" b="0" i="0" dirty="0">
                <a:solidFill>
                  <a:schemeClr val="bg1"/>
                </a:solidFill>
                <a:effectLst/>
                <a:latin typeface="UTM Avo (Body)"/>
              </a:rPr>
              <a:t>Cái mỏ xinh xinh</a:t>
            </a:r>
            <a:endParaRPr lang="vi-VN" sz="2000" b="0" dirty="0">
              <a:solidFill>
                <a:schemeClr val="bg1"/>
              </a:solidFill>
              <a:effectLst/>
              <a:latin typeface="UTM Avo (Body)"/>
            </a:endParaRPr>
          </a:p>
        </p:txBody>
      </p:sp>
      <p:sp>
        <p:nvSpPr>
          <p:cNvPr id="26" name="TextBox 25">
            <a:extLst>
              <a:ext uri="{FF2B5EF4-FFF2-40B4-BE49-F238E27FC236}">
                <a16:creationId xmlns="" xmlns:a16="http://schemas.microsoft.com/office/drawing/2014/main" id="{CF5B46E5-FD72-4413-977A-FCE33DDF66F4}"/>
              </a:ext>
            </a:extLst>
          </p:cNvPr>
          <p:cNvSpPr txBox="1"/>
          <p:nvPr/>
        </p:nvSpPr>
        <p:spPr>
          <a:xfrm>
            <a:off x="1088358" y="4465054"/>
            <a:ext cx="3658091" cy="461665"/>
          </a:xfrm>
          <a:prstGeom prst="rect">
            <a:avLst/>
          </a:prstGeom>
          <a:noFill/>
        </p:spPr>
        <p:txBody>
          <a:bodyPr wrap="square">
            <a:spAutoFit/>
          </a:bodyPr>
          <a:lstStyle/>
          <a:p>
            <a:r>
              <a:rPr lang="vi-VN" sz="2400" b="0" i="0" dirty="0">
                <a:solidFill>
                  <a:schemeClr val="bg1"/>
                </a:solidFill>
                <a:effectLst/>
                <a:latin typeface="UTM Avo (Body)"/>
              </a:rPr>
              <a:t>Chăm nhặt, chăm tìm</a:t>
            </a:r>
            <a:endParaRPr lang="vi-VN" sz="2000" b="0" dirty="0">
              <a:solidFill>
                <a:schemeClr val="bg1"/>
              </a:solidFill>
              <a:effectLst/>
              <a:latin typeface="UTM Avo (Body)"/>
            </a:endParaRPr>
          </a:p>
        </p:txBody>
      </p:sp>
      <p:sp>
        <p:nvSpPr>
          <p:cNvPr id="27" name="TextBox 26">
            <a:extLst>
              <a:ext uri="{FF2B5EF4-FFF2-40B4-BE49-F238E27FC236}">
                <a16:creationId xmlns="" xmlns:a16="http://schemas.microsoft.com/office/drawing/2014/main" id="{6E201CF7-3911-449D-AC74-1E8AFE17D48E}"/>
              </a:ext>
            </a:extLst>
          </p:cNvPr>
          <p:cNvSpPr txBox="1"/>
          <p:nvPr/>
        </p:nvSpPr>
        <p:spPr>
          <a:xfrm>
            <a:off x="1101058" y="4962161"/>
            <a:ext cx="2588876" cy="461665"/>
          </a:xfrm>
          <a:prstGeom prst="rect">
            <a:avLst/>
          </a:prstGeom>
          <a:noFill/>
        </p:spPr>
        <p:txBody>
          <a:bodyPr wrap="square">
            <a:spAutoFit/>
          </a:bodyPr>
          <a:lstStyle/>
          <a:p>
            <a:r>
              <a:rPr lang="vi-VN" sz="2400" b="0" i="0" dirty="0">
                <a:solidFill>
                  <a:schemeClr val="bg1"/>
                </a:solidFill>
                <a:effectLst/>
                <a:latin typeface="UTM Avo (Body)"/>
              </a:rPr>
              <a:t>Bắt sâu cho lá.</a:t>
            </a:r>
            <a:endParaRPr lang="vi-VN" sz="2000" b="0" dirty="0">
              <a:solidFill>
                <a:schemeClr val="bg1"/>
              </a:solidFill>
              <a:effectLst/>
              <a:latin typeface="UTM Avo (Body)"/>
            </a:endParaRPr>
          </a:p>
        </p:txBody>
      </p:sp>
      <p:sp>
        <p:nvSpPr>
          <p:cNvPr id="28" name="TextBox 27">
            <a:extLst>
              <a:ext uri="{FF2B5EF4-FFF2-40B4-BE49-F238E27FC236}">
                <a16:creationId xmlns="" xmlns:a16="http://schemas.microsoft.com/office/drawing/2014/main" id="{A303EA3E-88AF-4806-8FE8-A92BE5129351}"/>
              </a:ext>
            </a:extLst>
          </p:cNvPr>
          <p:cNvSpPr txBox="1"/>
          <p:nvPr/>
        </p:nvSpPr>
        <p:spPr>
          <a:xfrm>
            <a:off x="4782521" y="3468001"/>
            <a:ext cx="3025428" cy="461665"/>
          </a:xfrm>
          <a:prstGeom prst="rect">
            <a:avLst/>
          </a:prstGeom>
          <a:noFill/>
        </p:spPr>
        <p:txBody>
          <a:bodyPr wrap="square">
            <a:spAutoFit/>
          </a:bodyPr>
          <a:lstStyle/>
          <a:p>
            <a:r>
              <a:rPr lang="vi-VN" sz="2400" b="0" i="0" dirty="0">
                <a:solidFill>
                  <a:schemeClr val="bg1"/>
                </a:solidFill>
                <a:effectLst/>
                <a:latin typeface="UTM Avo (Body)"/>
              </a:rPr>
              <a:t>Cây yêu chim quá!</a:t>
            </a:r>
            <a:endParaRPr lang="vi-VN" sz="2000" b="0" dirty="0">
              <a:solidFill>
                <a:schemeClr val="bg1"/>
              </a:solidFill>
              <a:effectLst/>
              <a:latin typeface="UTM Avo (Body)"/>
            </a:endParaRPr>
          </a:p>
        </p:txBody>
      </p:sp>
      <p:sp>
        <p:nvSpPr>
          <p:cNvPr id="29" name="TextBox 28">
            <a:extLst>
              <a:ext uri="{FF2B5EF4-FFF2-40B4-BE49-F238E27FC236}">
                <a16:creationId xmlns="" xmlns:a16="http://schemas.microsoft.com/office/drawing/2014/main" id="{852A31B3-1DAF-4362-86C3-9C7C218E37C2}"/>
              </a:ext>
            </a:extLst>
          </p:cNvPr>
          <p:cNvSpPr txBox="1"/>
          <p:nvPr/>
        </p:nvSpPr>
        <p:spPr>
          <a:xfrm>
            <a:off x="4782521" y="3946339"/>
            <a:ext cx="2786679" cy="461665"/>
          </a:xfrm>
          <a:prstGeom prst="rect">
            <a:avLst/>
          </a:prstGeom>
          <a:noFill/>
        </p:spPr>
        <p:txBody>
          <a:bodyPr wrap="square">
            <a:spAutoFit/>
          </a:bodyPr>
          <a:lstStyle/>
          <a:p>
            <a:r>
              <a:rPr lang="vi-VN" sz="2400" b="0" i="0" dirty="0">
                <a:solidFill>
                  <a:schemeClr val="bg1"/>
                </a:solidFill>
                <a:effectLst/>
                <a:latin typeface="UTM Avo (Body)"/>
              </a:rPr>
              <a:t>Cây vẫy, cây vui</a:t>
            </a:r>
            <a:endParaRPr lang="vi-VN" sz="2000" b="0" dirty="0">
              <a:solidFill>
                <a:schemeClr val="bg1"/>
              </a:solidFill>
              <a:effectLst/>
              <a:latin typeface="UTM Avo (Body)"/>
            </a:endParaRPr>
          </a:p>
        </p:txBody>
      </p:sp>
      <p:sp>
        <p:nvSpPr>
          <p:cNvPr id="30" name="TextBox 29">
            <a:extLst>
              <a:ext uri="{FF2B5EF4-FFF2-40B4-BE49-F238E27FC236}">
                <a16:creationId xmlns="" xmlns:a16="http://schemas.microsoft.com/office/drawing/2014/main" id="{8BD0C4C2-1AC7-4872-948B-86D3226F59AB}"/>
              </a:ext>
            </a:extLst>
          </p:cNvPr>
          <p:cNvSpPr txBox="1"/>
          <p:nvPr/>
        </p:nvSpPr>
        <p:spPr>
          <a:xfrm>
            <a:off x="4770835" y="4442171"/>
            <a:ext cx="2696765" cy="461665"/>
          </a:xfrm>
          <a:prstGeom prst="rect">
            <a:avLst/>
          </a:prstGeom>
          <a:noFill/>
        </p:spPr>
        <p:txBody>
          <a:bodyPr wrap="square">
            <a:spAutoFit/>
          </a:bodyPr>
          <a:lstStyle/>
          <a:p>
            <a:r>
              <a:rPr lang="vi-VN" sz="2400" b="0" i="0" dirty="0">
                <a:solidFill>
                  <a:schemeClr val="bg1"/>
                </a:solidFill>
                <a:effectLst/>
                <a:latin typeface="UTM Avo (Body)"/>
              </a:rPr>
              <a:t>Búp nở hoa cười</a:t>
            </a:r>
            <a:endParaRPr lang="vi-VN" sz="2000" b="0" dirty="0">
              <a:solidFill>
                <a:schemeClr val="bg1"/>
              </a:solidFill>
              <a:effectLst/>
              <a:latin typeface="UTM Avo (Body)"/>
            </a:endParaRPr>
          </a:p>
        </p:txBody>
      </p:sp>
      <p:pic>
        <p:nvPicPr>
          <p:cNvPr id="4098" name="Picture 2"/>
          <p:cNvPicPr>
            <a:picLocks noChangeAspect="1" noChangeArrowheads="1"/>
          </p:cNvPicPr>
          <p:nvPr/>
        </p:nvPicPr>
        <p:blipFill>
          <a:blip r:embed="rId2"/>
          <a:srcRect/>
          <a:stretch>
            <a:fillRect/>
          </a:stretch>
        </p:blipFill>
        <p:spPr bwMode="auto">
          <a:xfrm>
            <a:off x="262647" y="3404681"/>
            <a:ext cx="11712102" cy="308366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663126" y="738289"/>
            <a:ext cx="8963025" cy="2190750"/>
          </a:xfrm>
          <a:prstGeom prst="rect">
            <a:avLst/>
          </a:prstGeom>
          <a:noFill/>
          <a:ln w="9525">
            <a:noFill/>
            <a:miter lim="800000"/>
            <a:headEnd/>
            <a:tailEnd/>
          </a:ln>
          <a:effectLst/>
        </p:spPr>
      </p:pic>
    </p:spTree>
    <p:extLst>
      <p:ext uri="{BB962C8B-B14F-4D97-AF65-F5344CB8AC3E}">
        <p14:creationId xmlns="" xmlns:p14="http://schemas.microsoft.com/office/powerpoint/2010/main" val="21707496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1419</TotalTime>
  <Words>195</Words>
  <Application>Microsoft Office PowerPoint</Application>
  <PresentationFormat>Custom</PresentationFormat>
  <Paragraphs>46</Paragraphs>
  <Slides>16</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UTM Avo</vt:lpstr>
      <vt:lpstr>Times New Roman</vt:lpstr>
      <vt:lpstr>Tahoma</vt:lpstr>
      <vt:lpstr>ＭＳ Ｐゴシック</vt:lpstr>
      <vt:lpstr>UTM Avo (Body)</vt:lpstr>
      <vt:lpstr>inpin heiti</vt:lpstr>
      <vt:lpstr>Calibri</vt:lpstr>
      <vt:lpstr>HOC10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  Chúc các em học tốt!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HS</cp:lastModifiedBy>
  <cp:revision>93</cp:revision>
  <dcterms:created xsi:type="dcterms:W3CDTF">2021-11-01T08:16:43Z</dcterms:created>
  <dcterms:modified xsi:type="dcterms:W3CDTF">2025-02-19T03:23:28Z</dcterms:modified>
</cp:coreProperties>
</file>