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449" r:id="rId2"/>
    <p:sldId id="429" r:id="rId3"/>
    <p:sldId id="428" r:id="rId4"/>
    <p:sldId id="431" r:id="rId5"/>
    <p:sldId id="433" r:id="rId6"/>
    <p:sldId id="304" r:id="rId7"/>
    <p:sldId id="436" r:id="rId8"/>
    <p:sldId id="437" r:id="rId9"/>
    <p:sldId id="438" r:id="rId10"/>
    <p:sldId id="403" r:id="rId11"/>
    <p:sldId id="439" r:id="rId12"/>
    <p:sldId id="440" r:id="rId13"/>
    <p:sldId id="441" r:id="rId14"/>
    <p:sldId id="448" r:id="rId15"/>
    <p:sldId id="447" r:id="rId16"/>
    <p:sldId id="420" r:id="rId17"/>
    <p:sldId id="445" r:id="rId18"/>
    <p:sldId id="446" r:id="rId19"/>
    <p:sldId id="4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AE9D"/>
    <a:srgbClr val="81B7D9"/>
    <a:srgbClr val="F583D4"/>
    <a:srgbClr val="61EBF9"/>
    <a:srgbClr val="E51FBB"/>
    <a:srgbClr val="F187DA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12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3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pPr/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49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B8854412-3EAB-4AA7-B56F-08B87120912A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984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292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2077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20195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051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9417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239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B908A02-C502-4548-9EAB-050D6F38031A}"/>
              </a:ext>
            </a:extLst>
          </p:cNvPr>
          <p:cNvSpPr/>
          <p:nvPr userDrawn="1"/>
        </p:nvSpPr>
        <p:spPr>
          <a:xfrm>
            <a:off x="10772991" y="141787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49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C8CD6EA-0CF6-4D9F-8B2E-4E915342B957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555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268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988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05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71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697" r:id="rId6"/>
    <p:sldLayoutId id="2147483698" r:id="rId7"/>
    <p:sldLayoutId id="2147483699" r:id="rId8"/>
    <p:sldLayoutId id="2147483706" r:id="rId9"/>
    <p:sldLayoutId id="2147483707" r:id="rId10"/>
    <p:sldLayoutId id="2147483708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790998" y="1838954"/>
            <a:ext cx="868218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  <a:endParaRPr lang="en-US" sz="5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xmlns="" val="320025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4214" y="1202743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31CC8B-ABEF-4847-94C3-C9CE9426FE77}"/>
              </a:ext>
            </a:extLst>
          </p:cNvPr>
          <p:cNvSpPr/>
          <p:nvPr/>
        </p:nvSpPr>
        <p:spPr>
          <a:xfrm>
            <a:off x="4070441" y="3373368"/>
            <a:ext cx="40511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vi-VN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vi-VN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hiểu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xmlns="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68867" y="495286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349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29" y="3331417"/>
            <a:ext cx="4497883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b) </a:t>
            </a:r>
            <a:r>
              <a:rPr lang="en-US" sz="2800" dirty="0" err="1">
                <a:cs typeface="Times New Roman" pitchFamily="18" charset="0"/>
              </a:rPr>
              <a:t>Chúng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yêu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quý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29" y="4484554"/>
            <a:ext cx="4497884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c)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dạy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chúng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tập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viết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201" y="2101453"/>
            <a:ext cx="4497883" cy="906087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a)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tươi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cười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đón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học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sinh</a:t>
            </a:r>
            <a:r>
              <a:rPr lang="en-US" sz="2800" dirty="0"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24050" y="2105628"/>
            <a:ext cx="2012545" cy="906087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cs typeface="Times New Roman" pitchFamily="18" charset="0"/>
              </a:rPr>
              <a:t>Khổ</a:t>
            </a:r>
            <a:r>
              <a:rPr lang="en-US" sz="2800" dirty="0">
                <a:cs typeface="Times New Roman" pitchFamily="18" charset="0"/>
              </a:rPr>
              <a:t> 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37967" y="4484554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cs typeface="Times New Roman" pitchFamily="18" charset="0"/>
              </a:rPr>
              <a:t>Khổ</a:t>
            </a:r>
            <a:r>
              <a:rPr lang="en-US" sz="2800" dirty="0">
                <a:cs typeface="Times New Roman" pitchFamily="18" charset="0"/>
              </a:rPr>
              <a:t> 3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37967" y="3331417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cs typeface="Times New Roman" pitchFamily="18" charset="0"/>
              </a:rPr>
              <a:t>Khổ</a:t>
            </a:r>
            <a:r>
              <a:rPr lang="en-US" sz="2800" dirty="0">
                <a:cs typeface="Times New Roman" pitchFamily="18" charset="0"/>
              </a:rPr>
              <a:t> 2</a:t>
            </a:r>
          </a:p>
        </p:txBody>
      </p:sp>
      <p:cxnSp>
        <p:nvCxnSpPr>
          <p:cNvPr id="10" name="Straight Connector 9"/>
          <p:cNvCxnSpPr>
            <a:cxnSpLocks/>
            <a:stCxn id="9" idx="1"/>
            <a:endCxn id="5" idx="3"/>
          </p:cNvCxnSpPr>
          <p:nvPr/>
        </p:nvCxnSpPr>
        <p:spPr>
          <a:xfrm flipH="1">
            <a:off x="9222313" y="3708953"/>
            <a:ext cx="815654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  <a:stCxn id="4" idx="3"/>
            <a:endCxn id="8" idx="1"/>
          </p:cNvCxnSpPr>
          <p:nvPr/>
        </p:nvCxnSpPr>
        <p:spPr>
          <a:xfrm>
            <a:off x="9222312" y="3708953"/>
            <a:ext cx="815655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stCxn id="6" idx="3"/>
            <a:endCxn id="7" idx="1"/>
          </p:cNvCxnSpPr>
          <p:nvPr/>
        </p:nvCxnSpPr>
        <p:spPr>
          <a:xfrm>
            <a:off x="9193084" y="2554497"/>
            <a:ext cx="830966" cy="4175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711027" y="773619"/>
            <a:ext cx="5834283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ý: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81719" y="1229501"/>
            <a:ext cx="4413481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724429" y="474769"/>
            <a:ext cx="0" cy="6383231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" t="-2796" r="-215" b="13978"/>
          <a:stretch/>
        </p:blipFill>
        <p:spPr>
          <a:xfrm>
            <a:off x="4548919" y="603662"/>
            <a:ext cx="1194442" cy="7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44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45556" y="3938883"/>
            <a:ext cx="7646444" cy="1714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vi-VN" sz="3200" dirty="0">
                <a:cs typeface="Times New Roman" pitchFamily="18" charset="0"/>
              </a:rPr>
              <a:t>Gió đưa thoảng hương nhài</a:t>
            </a:r>
            <a:br>
              <a:rPr lang="vi-VN" sz="3200" dirty="0">
                <a:cs typeface="Times New Roman" pitchFamily="18" charset="0"/>
              </a:rPr>
            </a:br>
            <a:r>
              <a:rPr lang="vi-VN" sz="3200" dirty="0">
                <a:cs typeface="Times New Roman" pitchFamily="18" charset="0"/>
              </a:rPr>
              <a:t>Nắng ghé vào cửa lớp. </a:t>
            </a:r>
            <a:endParaRPr lang="en-US" sz="3200" dirty="0">
              <a:cs typeface="Times New Roman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(Khổ thơ 2)</a:t>
            </a:r>
            <a:endParaRPr lang="vi-VN" sz="26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557445" y="810194"/>
            <a:ext cx="6311110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2.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0628" y="2715968"/>
            <a:ext cx="6941959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mỉm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. (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1)</a:t>
            </a:r>
          </a:p>
        </p:txBody>
      </p:sp>
      <p:sp>
        <p:nvSpPr>
          <p:cNvPr id="7" name="Oval 6"/>
          <p:cNvSpPr/>
          <p:nvPr/>
        </p:nvSpPr>
        <p:spPr>
          <a:xfrm>
            <a:off x="4842636" y="2806919"/>
            <a:ext cx="464543" cy="5245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spcCol="0"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cs typeface="Times New Roman" pitchFamily="18" charset="0"/>
              </a:rPr>
              <a:t>M</a:t>
            </a:r>
            <a:endParaRPr lang="vi-VN" sz="3600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727642" y="741468"/>
            <a:ext cx="1" cy="5926032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" t="-2796" r="-215" b="13978"/>
          <a:stretch/>
        </p:blipFill>
        <p:spPr>
          <a:xfrm>
            <a:off x="4474661" y="573934"/>
            <a:ext cx="1652115" cy="1467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1926" y="5515848"/>
            <a:ext cx="1423755" cy="12691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A1B74BA-3DC8-4B84-B776-6A0094647C21}"/>
              </a:ext>
            </a:extLst>
          </p:cNvPr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A831D398-88E1-4B2B-8933-96C1015A4152}"/>
              </a:ext>
            </a:extLst>
          </p:cNvPr>
          <p:cNvSpPr txBox="1">
            <a:spLocks/>
          </p:cNvSpPr>
          <p:nvPr/>
        </p:nvSpPr>
        <p:spPr>
          <a:xfrm>
            <a:off x="281719" y="1229501"/>
            <a:ext cx="4497467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xmlns="" val="211970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467838" y="1229501"/>
            <a:ext cx="6626915" cy="2015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3: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giảng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?</a:t>
            </a:r>
            <a:endParaRPr lang="vi-VN" sz="36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5155909" y="2926138"/>
            <a:ext cx="6492763" cy="227754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Từ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ấm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nhận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lời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giảng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rất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gần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gũi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thân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thiện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giảng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giải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tận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tình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giọng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trầm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thoải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mái</a:t>
            </a:r>
            <a:r>
              <a:rPr lang="en-US" sz="2800" dirty="0">
                <a:cs typeface="Times New Roman" pitchFamily="18" charset="0"/>
              </a:rPr>
              <a:t>, tin </a:t>
            </a:r>
            <a:r>
              <a:rPr lang="en-US" sz="2800" dirty="0" err="1">
                <a:cs typeface="Times New Roman" pitchFamily="18" charset="0"/>
              </a:rPr>
              <a:t>cậy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79186" y="608680"/>
            <a:ext cx="0" cy="6383231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" t="-2796" r="-215" b="13978"/>
          <a:stretch/>
        </p:blipFill>
        <p:spPr>
          <a:xfrm>
            <a:off x="4459062" y="401616"/>
            <a:ext cx="1652115" cy="1060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6928" y="5653020"/>
            <a:ext cx="1427825" cy="10430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FBF7CBB-9E2F-4A9D-8D9E-58C1E9DD4822}"/>
              </a:ext>
            </a:extLst>
          </p:cNvPr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A68F1DB2-873D-40A2-9128-1BB745E2FD70}"/>
              </a:ext>
            </a:extLst>
          </p:cNvPr>
          <p:cNvSpPr txBox="1">
            <a:spLocks/>
          </p:cNvSpPr>
          <p:nvPr/>
        </p:nvSpPr>
        <p:spPr>
          <a:xfrm>
            <a:off x="281719" y="1229501"/>
            <a:ext cx="4497467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xmlns="" val="31796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899871" y="856531"/>
            <a:ext cx="6665307" cy="1717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3.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khổ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thơ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3: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b)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từ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ngữ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mãi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lên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tình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đối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cô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giáo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như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0557" y="3040661"/>
            <a:ext cx="6665305" cy="184665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từ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ngữ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mãi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nói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lên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tình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học</a:t>
            </a:r>
            <a:r>
              <a:rPr lang="en-US" sz="2800" dirty="0">
                <a:cs typeface="Times New Roman" pitchFamily="18" charset="0"/>
              </a:rPr>
              <a:t> sinh </a:t>
            </a:r>
            <a:r>
              <a:rPr lang="en-US" sz="2800" dirty="0" err="1">
                <a:cs typeface="Times New Roman" pitchFamily="18" charset="0"/>
              </a:rPr>
              <a:t>với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: </a:t>
            </a:r>
            <a:r>
              <a:rPr lang="en-US" sz="2800" dirty="0" err="1">
                <a:cs typeface="Times New Roman" pitchFamily="18" charset="0"/>
              </a:rPr>
              <a:t>nhiều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tình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quý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mến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yêu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thích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muốn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nhìn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ngắm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.</a:t>
            </a:r>
            <a:endParaRPr lang="vi-VN" sz="2800" dirty="0">
              <a:cs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4899871" y="390076"/>
            <a:ext cx="0" cy="6698686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" t="-2796" r="-215" b="13978"/>
          <a:stretch/>
        </p:blipFill>
        <p:spPr>
          <a:xfrm>
            <a:off x="4779186" y="348445"/>
            <a:ext cx="1220241" cy="1083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37243" y="5279923"/>
            <a:ext cx="1578077" cy="15780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98743AC4-1226-4388-935B-9BD69C08A1E9}"/>
              </a:ext>
            </a:extLst>
          </p:cNvPr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5CEA6BA3-9B8D-4274-8BEB-72651D6D8BD0}"/>
              </a:ext>
            </a:extLst>
          </p:cNvPr>
          <p:cNvSpPr txBox="1">
            <a:spLocks/>
          </p:cNvSpPr>
          <p:nvPr/>
        </p:nvSpPr>
        <p:spPr>
          <a:xfrm>
            <a:off x="281719" y="1229501"/>
            <a:ext cx="4497467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xmlns="" val="49152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7331" y="951892"/>
            <a:ext cx="633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- Bài thơ giúp em hiểu điều gì ? 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825" y="2040249"/>
            <a:ext cx="11603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accent1"/>
                </a:solidFill>
              </a:rPr>
              <a:t>- Cô giáo rất yêu thương học sinh. Cô dạy học sinh nhiều điều hay. Bạn học sinh rất yêu thương và biết ơn cô giáo. </a:t>
            </a:r>
            <a:endParaRPr lang="vi-VN" sz="3200">
              <a:solidFill>
                <a:schemeClr val="accent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0D27D37-0066-4BF3-A4DD-BB5A4A5B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2821" y="3117467"/>
            <a:ext cx="3613405" cy="349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3082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4214" y="1429555"/>
            <a:ext cx="6005056" cy="45492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31CC8B-ABEF-4847-94C3-C9CE9426FE77}"/>
              </a:ext>
            </a:extLst>
          </p:cNvPr>
          <p:cNvSpPr/>
          <p:nvPr/>
        </p:nvSpPr>
        <p:spPr>
          <a:xfrm>
            <a:off x="4112384" y="3395543"/>
            <a:ext cx="40511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 TẬP</a:t>
            </a:r>
            <a:endParaRPr lang="en-US" sz="4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xmlns="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3155" y="495286"/>
            <a:ext cx="2040051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201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5566" y="1237785"/>
            <a:ext cx="2438405" cy="1625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6" t="18509" r="2999" b="18904"/>
          <a:stretch/>
        </p:blipFill>
        <p:spPr>
          <a:xfrm rot="708432">
            <a:off x="3518833" y="2587566"/>
            <a:ext cx="817805" cy="551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6" t="18509" r="2999" b="18904"/>
          <a:stretch/>
        </p:blipFill>
        <p:spPr>
          <a:xfrm rot="708432">
            <a:off x="1779431" y="2524831"/>
            <a:ext cx="704012" cy="474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122" y="1716234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đáp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4086" y="5781015"/>
            <a:ext cx="6120924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thấy,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5567" y="2947131"/>
            <a:ext cx="2438405" cy="16256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4697" y="3405744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học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3202" y="1106379"/>
            <a:ext cx="2438405" cy="1625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63890" y="1601800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dạy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0920" y="1208895"/>
            <a:ext cx="2438405" cy="16256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3330" y="1601800"/>
            <a:ext cx="1520523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giảng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7828" y="1043250"/>
            <a:ext cx="2438405" cy="16256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77220" y="1579054"/>
            <a:ext cx="1738484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thấy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3848" y="2637543"/>
            <a:ext cx="2205834" cy="16256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87144" y="3236956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viết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3203" y="3061517"/>
            <a:ext cx="2438405" cy="16256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34542" y="3381879"/>
            <a:ext cx="1577028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mỉm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cười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4680" y="3066719"/>
            <a:ext cx="2438405" cy="162560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25368" y="3590025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ngắm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9867" y="1441116"/>
            <a:ext cx="2438405" cy="162560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71629" y="1993231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chào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61651" y="4967659"/>
            <a:ext cx="110811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54846" y="4967659"/>
            <a:ext cx="1361387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giảng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35539" y="4951684"/>
            <a:ext cx="2984231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mỉm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cười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49211" y="4983996"/>
            <a:ext cx="6377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endParaRPr lang="vi-VN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78065" y="5814284"/>
            <a:ext cx="6434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dộng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sinh:</a:t>
            </a:r>
            <a:endParaRPr lang="vi-VN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835" y="431198"/>
            <a:ext cx="11743797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xếp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9400" y="3019929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3957" y="2547225"/>
            <a:ext cx="1005299" cy="63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7977" y="3759932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3707" y="1771098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0920" y="4144019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2396" y="4048173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0920" y="3256706"/>
            <a:ext cx="109164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6472" y="3194533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54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9E-6 7.40741E-7 L 0.45269 0.5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4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642E-6 -4.81481E-6 L 0.52154 0.322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71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496E-6 -2.59259E-6 L 0.27893 0.4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0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794E-6 -2.59259E-6 L 0.18964 0.50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5" y="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497E-6 -1.85185E-6 L 0.24925 0.605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56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8308E-7 1.48148E-6 L 0.22283 0.3599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1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033E-6 3.33333E-6 L 0.45242 0.206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21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77 0.04074 L 0.21684 0.312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3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4568E-6 L -0.1066 0.5290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2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9" grpId="0"/>
      <p:bldP spid="9" grpId="1"/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815" y="786177"/>
            <a:ext cx="11048115" cy="22005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dirty="0">
                <a:cs typeface="Times New Roman" pitchFamily="18" charset="0"/>
              </a:rPr>
              <a:t>2. </a:t>
            </a:r>
            <a:r>
              <a:rPr lang="en-US" sz="2700" dirty="0" err="1">
                <a:cs typeface="Times New Roman" pitchFamily="18" charset="0"/>
              </a:rPr>
              <a:t>Mỗi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bộ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phận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câu</a:t>
            </a:r>
            <a:r>
              <a:rPr lang="en-US" sz="2700" dirty="0">
                <a:cs typeface="Times New Roman" pitchFamily="18" charset="0"/>
              </a:rPr>
              <a:t> in </a:t>
            </a:r>
            <a:r>
              <a:rPr lang="en-US" sz="2700" dirty="0" err="1">
                <a:cs typeface="Times New Roman" pitchFamily="18" charset="0"/>
              </a:rPr>
              <a:t>đậm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dưới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đây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trả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lời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cho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câu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hỏi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nào</a:t>
            </a:r>
            <a:r>
              <a:rPr lang="en-US" sz="2700" dirty="0">
                <a:cs typeface="Times New Roman" pitchFamily="18" charset="0"/>
              </a:rPr>
              <a:t>?</a:t>
            </a:r>
          </a:p>
          <a:p>
            <a:endParaRPr lang="en-US" sz="2700" dirty="0" smtClean="0">
              <a:cs typeface="Times New Roman" pitchFamily="18" charset="0"/>
            </a:endParaRPr>
          </a:p>
          <a:p>
            <a:r>
              <a:rPr lang="vi-VN" sz="2700" dirty="0" smtClean="0">
                <a:cs typeface="Times New Roman" pitchFamily="18" charset="0"/>
              </a:rPr>
              <a:t>b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en-US" sz="27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Cô </a:t>
            </a:r>
            <a:r>
              <a:rPr lang="vi-VN" sz="2700" dirty="0">
                <a:cs typeface="Times New Roman" pitchFamily="18" charset="0"/>
              </a:rPr>
              <a:t>mỉm cười thật tươi.</a:t>
            </a:r>
          </a:p>
          <a:p>
            <a:r>
              <a:rPr lang="vi-VN" sz="2700" dirty="0">
                <a:cs typeface="Times New Roman" pitchFamily="18" charset="0"/>
              </a:rPr>
              <a:t>c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vi-VN" sz="2700" dirty="0">
                <a:cs typeface="Times New Roman" pitchFamily="18" charset="0"/>
              </a:rPr>
              <a:t> Cô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dạy em tập viết</a:t>
            </a:r>
            <a:r>
              <a:rPr lang="vi-VN" sz="2700" dirty="0">
                <a:cs typeface="Times New Roman" pitchFamily="18" charset="0"/>
              </a:rPr>
              <a:t>.</a:t>
            </a:r>
          </a:p>
          <a:p>
            <a:r>
              <a:rPr lang="vi-VN" sz="2700" dirty="0">
                <a:cs typeface="Times New Roman" pitchFamily="18" charset="0"/>
              </a:rPr>
              <a:t>d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vi-VN" sz="2700" dirty="0">
                <a:cs typeface="Times New Roman" pitchFamily="18" charset="0"/>
              </a:rPr>
              <a:t> Học sinh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học bài.</a:t>
            </a:r>
          </a:p>
        </p:txBody>
      </p:sp>
      <p:sp>
        <p:nvSpPr>
          <p:cNvPr id="5" name="Oval 4"/>
          <p:cNvSpPr/>
          <p:nvPr/>
        </p:nvSpPr>
        <p:spPr>
          <a:xfrm>
            <a:off x="7186876" y="1467376"/>
            <a:ext cx="2540000" cy="838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b="1" dirty="0">
                <a:cs typeface="Times New Roman" pitchFamily="18" charset="0"/>
              </a:rPr>
              <a:t>Ai? </a:t>
            </a:r>
          </a:p>
        </p:txBody>
      </p:sp>
      <p:sp>
        <p:nvSpPr>
          <p:cNvPr id="6" name="Oval 5"/>
          <p:cNvSpPr/>
          <p:nvPr/>
        </p:nvSpPr>
        <p:spPr>
          <a:xfrm>
            <a:off x="7186876" y="2429481"/>
            <a:ext cx="2540000" cy="8001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b="1" dirty="0" err="1">
                <a:cs typeface="Times New Roman" pitchFamily="18" charset="0"/>
              </a:rPr>
              <a:t>Làm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gì</a:t>
            </a:r>
            <a:r>
              <a:rPr lang="en-US" sz="2400" b="1" dirty="0">
                <a:cs typeface="Times New Roman" pitchFamily="18" charset="0"/>
              </a:rPr>
              <a:t>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8820468"/>
              </p:ext>
            </p:extLst>
          </p:nvPr>
        </p:nvGraphicFramePr>
        <p:xfrm>
          <a:off x="887676" y="3600976"/>
          <a:ext cx="8128000" cy="22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Ai? 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52880">
                <a:tc>
                  <a:txBody>
                    <a:bodyPr/>
                    <a:lstStyle/>
                    <a:p>
                      <a:endParaRPr lang="vi-VN" sz="2400" b="1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102537" y="1218743"/>
            <a:ext cx="2263545" cy="5386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7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9230" y="1226763"/>
            <a:ext cx="3254145" cy="5386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6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416 0.309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1546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9136E-6 L -0.07916 0.1864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0138E-6 4.44444E-6 L 0.08388 0.4828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864E-6 1.85185E-6 L 0.20633 0.4687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6" grpId="0" animBg="1"/>
      <p:bldP spid="6" grpId="1" animBg="1"/>
      <p:bldP spid="6" grpId="2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1106591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Ngày Đầu Tiên Đi Học - Âm Nhạc Lớp 6 -- CD Chuẩn Bộ Giáo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064049"/>
            <a:ext cx="12192000" cy="5793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817" y="448500"/>
            <a:ext cx="81359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89" indent="-457189">
              <a:buAutoNum type="arabicPeriod"/>
            </a:pP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giáo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57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460" y="769117"/>
            <a:ext cx="11816826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US" sz="3200" dirty="0" err="1">
                <a:cs typeface="Times New Roman" pitchFamily="18" charset="0"/>
              </a:rPr>
              <a:t>Tưởng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tượng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mỗi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điều</a:t>
            </a:r>
            <a:r>
              <a:rPr lang="en-US" sz="3200" dirty="0">
                <a:cs typeface="Times New Roman" pitchFamily="18" charset="0"/>
              </a:rPr>
              <a:t> hay </a:t>
            </a:r>
            <a:r>
              <a:rPr lang="en-US" sz="3200" dirty="0" err="1">
                <a:cs typeface="Times New Roman" pitchFamily="18" charset="0"/>
              </a:rPr>
              <a:t>mà</a:t>
            </a:r>
            <a:r>
              <a:rPr lang="en-US" sz="3200" dirty="0">
                <a:cs typeface="Times New Roman" pitchFamily="18" charset="0"/>
              </a:rPr>
              <a:t> thầy </a:t>
            </a:r>
            <a:r>
              <a:rPr lang="en-US" sz="3200" dirty="0" err="1">
                <a:cs typeface="Times New Roman" pitchFamily="18" charset="0"/>
              </a:rPr>
              <a:t>cô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dạy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một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quả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táo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ngọt</a:t>
            </a:r>
            <a:r>
              <a:rPr lang="en-US" sz="3200" dirty="0">
                <a:cs typeface="Times New Roman" pitchFamily="18" charset="0"/>
              </a:rPr>
              <a:t>. </a:t>
            </a:r>
            <a:r>
              <a:rPr lang="en-US" sz="3200" dirty="0" err="1">
                <a:cs typeface="Times New Roman" pitchFamily="18" charset="0"/>
              </a:rPr>
              <a:t>Em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hãy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đặt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tên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những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quả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táo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chưa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có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tên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về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những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quả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táo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ấy</a:t>
            </a:r>
            <a:r>
              <a:rPr lang="vi-VN" sz="3200" dirty="0"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2238180" y="2935613"/>
            <a:ext cx="1408480" cy="137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3207" y="3443612"/>
            <a:ext cx="97809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viết</a:t>
            </a:r>
            <a:endParaRPr lang="vi-VN" sz="3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7986" y="3443613"/>
            <a:ext cx="7526117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 err="1">
                <a:cs typeface="Times New Roman" pitchFamily="18" charset="0"/>
              </a:rPr>
              <a:t>Thầy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cô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dạy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lời</a:t>
            </a:r>
            <a:r>
              <a:rPr lang="en-US" sz="3200" dirty="0">
                <a:cs typeface="Times New Roman" pitchFamily="18" charset="0"/>
              </a:rPr>
              <a:t> hay, ý </a:t>
            </a:r>
            <a:r>
              <a:rPr lang="en-US" sz="3200" dirty="0" err="1">
                <a:cs typeface="Times New Roman" pitchFamily="18" charset="0"/>
              </a:rPr>
              <a:t>đẹp</a:t>
            </a:r>
            <a:r>
              <a:rPr lang="vi-VN" sz="32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740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6" t="5601" r="12496" b="10867"/>
          <a:stretch/>
        </p:blipFill>
        <p:spPr>
          <a:xfrm>
            <a:off x="195943" y="775506"/>
            <a:ext cx="11800114" cy="6162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3214665" y="1368532"/>
            <a:ext cx="1797636" cy="137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3490" y="1876531"/>
            <a:ext cx="1248338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cs typeface="Times New Roman" pitchFamily="18" charset="0"/>
              </a:rPr>
              <a:t>viết</a:t>
            </a:r>
            <a:endParaRPr lang="vi-VN" sz="37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8723665" y="4213331"/>
            <a:ext cx="1797636" cy="1379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3665" y="4618247"/>
            <a:ext cx="1797636" cy="10156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đoàn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kết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7199665" y="1186923"/>
            <a:ext cx="1797636" cy="1379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9665" y="1550310"/>
            <a:ext cx="1797636" cy="10156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chăm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chỉ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1806185" y="4164836"/>
            <a:ext cx="1797636" cy="1379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7707665" y="2747748"/>
            <a:ext cx="1797636" cy="1379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3035124" y="2834115"/>
            <a:ext cx="1797636" cy="1379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5291535" y="1448203"/>
            <a:ext cx="1797636" cy="1379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5276225" y="3167384"/>
            <a:ext cx="1797636" cy="13792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76225" y="1793479"/>
            <a:ext cx="1797636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yêu</a:t>
            </a: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thương</a:t>
            </a:r>
            <a:endParaRPr lang="vi-VN" sz="27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5124" y="3282476"/>
            <a:ext cx="1797636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cs typeface="Times New Roman" pitchFamily="18" charset="0"/>
              </a:rPr>
              <a:t>nói</a:t>
            </a:r>
            <a:endParaRPr lang="vi-VN" sz="37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7665" y="3239031"/>
            <a:ext cx="1797636" cy="5693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thật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thà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8131" y="3631289"/>
            <a:ext cx="1797636" cy="5693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hát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6185" y="4649025"/>
            <a:ext cx="1797636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hợp</a:t>
            </a: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tác</a:t>
            </a:r>
            <a:endParaRPr lang="vi-VN" sz="270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64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12191999" cy="615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9765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0A48BDE-5EB6-48FF-808A-0F92E319025A}"/>
              </a:ext>
            </a:extLst>
          </p:cNvPr>
          <p:cNvCxnSpPr/>
          <p:nvPr/>
        </p:nvCxnSpPr>
        <p:spPr>
          <a:xfrm>
            <a:off x="6812006" y="828336"/>
            <a:ext cx="0" cy="5712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3">
            <a:extLst>
              <a:ext uri="{FF2B5EF4-FFF2-40B4-BE49-F238E27FC236}">
                <a16:creationId xmlns:a16="http://schemas.microsoft.com/office/drawing/2014/main" xmlns="" id="{5A0B5801-F7A0-4B16-98AB-D6585AFB9071}"/>
              </a:ext>
            </a:extLst>
          </p:cNvPr>
          <p:cNvSpPr/>
          <p:nvPr/>
        </p:nvSpPr>
        <p:spPr>
          <a:xfrm>
            <a:off x="7811519" y="644039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A765257-BC86-4451-85ED-5895D05DDED1}"/>
              </a:ext>
            </a:extLst>
          </p:cNvPr>
          <p:cNvSpPr/>
          <p:nvPr/>
        </p:nvSpPr>
        <p:spPr>
          <a:xfrm>
            <a:off x="6941732" y="1592676"/>
            <a:ext cx="265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- mỉm cười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1B55C29-BE5D-4DCB-BE56-9AF2728FE112}"/>
              </a:ext>
            </a:extLst>
          </p:cNvPr>
          <p:cNvSpPr/>
          <p:nvPr/>
        </p:nvSpPr>
        <p:spPr>
          <a:xfrm>
            <a:off x="6881459" y="2290415"/>
            <a:ext cx="2232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- thoảng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0101B9-8FB5-450F-870F-005774A8A6E5}"/>
              </a:ext>
            </a:extLst>
          </p:cNvPr>
          <p:cNvSpPr/>
          <p:nvPr/>
        </p:nvSpPr>
        <p:spPr>
          <a:xfrm>
            <a:off x="6941732" y="2988154"/>
            <a:ext cx="2232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- cửa lớp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155CD2D-97B6-4682-A793-AE0C0D0E5FE8}"/>
              </a:ext>
            </a:extLst>
          </p:cNvPr>
          <p:cNvSpPr/>
          <p:nvPr/>
        </p:nvSpPr>
        <p:spPr>
          <a:xfrm>
            <a:off x="6941732" y="3684569"/>
            <a:ext cx="265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- </a:t>
            </a:r>
            <a:r>
              <a:rPr lang="en-US" sz="3200" dirty="0" err="1">
                <a:solidFill>
                  <a:srgbClr val="0000FF"/>
                </a:solidFill>
              </a:rPr>
              <a:t>ngắm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mãi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6B9E6FB-2376-4358-B13D-DEF800D3F7B8}"/>
              </a:ext>
            </a:extLst>
          </p:cNvPr>
          <p:cNvSpPr/>
          <p:nvPr/>
        </p:nvSpPr>
        <p:spPr>
          <a:xfrm>
            <a:off x="213514" y="535948"/>
            <a:ext cx="4166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em</a:t>
            </a:r>
            <a:endParaRPr lang="en-US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341470" y="1154742"/>
            <a:ext cx="5038524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700" dirty="0">
                <a:cs typeface="Times New Roman" pitchFamily="18" charset="0"/>
              </a:rPr>
              <a:t>Sáng nào em đến lớp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Cũng thấy cô đến rồi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Đáp lời “Chào cô ạ!”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Cô mỉm cười thật tươi</a:t>
            </a:r>
            <a:r>
              <a:rPr lang="en-US" sz="27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7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700" dirty="0">
                <a:cs typeface="Times New Roman" pitchFamily="18" charset="0"/>
              </a:rPr>
              <a:t>Cô dạy em tập viết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Gió đưa thoảng hương nhài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Nắng ghé vào cửa lớp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Xem chúng em học bài.</a:t>
            </a:r>
            <a:endParaRPr lang="en-US" sz="27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700" dirty="0"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0852" y="4700309"/>
            <a:ext cx="5266450" cy="209287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2700" dirty="0">
                <a:cs typeface="Times New Roman" pitchFamily="18" charset="0"/>
              </a:rPr>
              <a:t>Những lời cô giáo giảng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Ấm trang vở thơm tho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Yêu thương em ngắm mãi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Những điểm mười cô cho</a:t>
            </a:r>
            <a:r>
              <a:rPr lang="en-US" sz="2700" dirty="0">
                <a:cs typeface="Times New Roman" pitchFamily="18" charset="0"/>
              </a:rPr>
              <a:t>.</a:t>
            </a:r>
          </a:p>
          <a:p>
            <a:pPr algn="r"/>
            <a:r>
              <a:rPr lang="en-US" sz="20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xmlns="" val="21906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2" grpId="0"/>
      <p:bldP spid="13" grpId="0"/>
      <p:bldP spid="18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73551" y="482602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79195" y="1590516"/>
            <a:ext cx="5733995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Sáng nào em đến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Cũng thấy cô đến rồi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Đáp lời “Chào cô ạ!”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mỉm cười thật tươi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dạy em tập viết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Gió đưa thoảng hương nhài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Nắng ghé vào cửa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Xem chúng em học bài.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1538" y="1579560"/>
            <a:ext cx="5733999" cy="24622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lời cô giáo giảng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Ấm trang vở thơm tho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Yêu thương em ngắm mãi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điểm mười cô cho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algn="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NGUYỄN XUÂN SANH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05644" y="1794544"/>
            <a:ext cx="0" cy="1524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0642" y="4017725"/>
            <a:ext cx="0" cy="160793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61538" y="1794544"/>
            <a:ext cx="0" cy="17771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0" y="1815552"/>
            <a:ext cx="384055" cy="3579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0" y="4001670"/>
            <a:ext cx="338793" cy="3711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863921" y="1794544"/>
            <a:ext cx="365872" cy="3543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Terminator 15"/>
          <p:cNvSpPr/>
          <p:nvPr/>
        </p:nvSpPr>
        <p:spPr>
          <a:xfrm>
            <a:off x="8963696" y="618186"/>
            <a:ext cx="2938018" cy="595795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863921" y="5625655"/>
            <a:ext cx="3413339" cy="9812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8639266" y="514150"/>
            <a:ext cx="3387212" cy="851302"/>
          </a:xfrm>
          <a:prstGeom prst="flowChartTerminator">
            <a:avLst/>
          </a:prstGeom>
          <a:solidFill>
            <a:srgbClr val="4EC5C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xmlns="" val="26811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:a16="http://schemas.microsoft.com/office/drawing/2014/main" xmlns="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4249F1-F075-4BD9-A20D-7D09F6A79962}"/>
              </a:ext>
            </a:extLst>
          </p:cNvPr>
          <p:cNvSpPr/>
          <p:nvPr/>
        </p:nvSpPr>
        <p:spPr>
          <a:xfrm>
            <a:off x="408380" y="281525"/>
            <a:ext cx="24224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7200" b="1" spc="5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Chú </a:t>
            </a:r>
          </a:p>
          <a:p>
            <a:pPr algn="ctr"/>
            <a:r>
              <a:rPr lang="vi-VN" sz="7200" b="1" spc="5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thích</a:t>
            </a:r>
            <a:endParaRPr lang="en-US" sz="7200" b="1" spc="50" dirty="0">
              <a:ln w="11430"/>
              <a:solidFill>
                <a:srgbClr val="4472C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5641" y="4641698"/>
            <a:ext cx="3479473" cy="110799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cs typeface="Times New Roman" pitchFamily="18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mắt</a:t>
            </a:r>
            <a:r>
              <a:rPr lang="en-US" sz="3200" b="1" i="1" dirty="0">
                <a:solidFill>
                  <a:srgbClr val="FF0000"/>
                </a:solidFill>
                <a:cs typeface="Times New Roman" pitchFamily="18" charset="0"/>
              </a:rPr>
              <a:t>): </a:t>
            </a:r>
          </a:p>
          <a:p>
            <a:pPr algn="ctr"/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ngó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2765" y="1462640"/>
            <a:ext cx="3920099" cy="3078716"/>
          </a:xfrm>
          <a:prstGeom prst="ellipse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8492033" y="4330794"/>
            <a:ext cx="3401901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kĩ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mãi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3762" y="1845336"/>
            <a:ext cx="3078716" cy="26960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0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73551" y="482602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79196" y="1590516"/>
            <a:ext cx="5682342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Sáng nào em đến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Cũng thấy cô đến rồi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Đáp lời “Chào cô ạ!”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mỉm cười thật tươi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dạy em tập viết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Gió đưa thoảng hương nhài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Nắng ghé vào cửa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Xem chúng em học bài.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1538" y="1579560"/>
            <a:ext cx="5733999" cy="24622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lời cô giáo giảng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Ấm trang vở thơm tho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Yêu thương em ngắm mãi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điểm mười cô cho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algn="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NGUYỄN XUÂN SANH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8526564" y="508003"/>
            <a:ext cx="3387212" cy="851302"/>
          </a:xfrm>
          <a:prstGeom prst="flowChartTerminator">
            <a:avLst/>
          </a:prstGeom>
          <a:solidFill>
            <a:srgbClr val="4EC5C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xmlns="" val="11307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9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3320</TotalTime>
  <Words>600</Words>
  <Application>Microsoft Office PowerPoint</Application>
  <PresentationFormat>Custom</PresentationFormat>
  <Paragraphs>131</Paragraphs>
  <Slides>19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4_Office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82</cp:revision>
  <dcterms:created xsi:type="dcterms:W3CDTF">2021-11-01T08:16:43Z</dcterms:created>
  <dcterms:modified xsi:type="dcterms:W3CDTF">2024-10-20T15:05:43Z</dcterms:modified>
</cp:coreProperties>
</file>