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27" r:id="rId2"/>
    <p:sldId id="411" r:id="rId3"/>
    <p:sldId id="259" r:id="rId4"/>
    <p:sldId id="314" r:id="rId5"/>
    <p:sldId id="319" r:id="rId6"/>
    <p:sldId id="407" r:id="rId7"/>
    <p:sldId id="300" r:id="rId8"/>
    <p:sldId id="410" r:id="rId9"/>
    <p:sldId id="303" r:id="rId10"/>
    <p:sldId id="408" r:id="rId11"/>
    <p:sldId id="409" r:id="rId12"/>
    <p:sldId id="307" r:id="rId13"/>
    <p:sldId id="309" r:id="rId14"/>
  </p:sldIdLst>
  <p:sldSz cx="12192000" cy="6858000"/>
  <p:notesSz cx="6858000" cy="9144000"/>
  <p:embeddedFontLst>
    <p:embeddedFont>
      <p:font typeface="HP001 5 hàng" panose="020B0604020202020204" charset="0"/>
      <p:regular r:id="rId16"/>
      <p:bold r:id="rId17"/>
    </p:embeddedFont>
    <p:embeddedFont>
      <p:font typeface="Nunito Black" pitchFamily="2" charset="0"/>
      <p:bold r:id="rId18"/>
      <p:boldItalic r:id="rId19"/>
    </p:embeddedFont>
    <p:embeddedFont>
      <p:font typeface="Sigmar One" panose="020B0604020202020204" charset="0"/>
      <p:regular r:id="rId20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F46F18"/>
    <a:srgbClr val="DAFEE0"/>
    <a:srgbClr val="F5F6BC"/>
    <a:srgbClr val="73C532"/>
    <a:srgbClr val="57C7D4"/>
    <a:srgbClr val="EAEAC8"/>
    <a:srgbClr val="66FFCC"/>
    <a:srgbClr val="EAF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22" autoAdjust="0"/>
  </p:normalViewPr>
  <p:slideViewPr>
    <p:cSldViewPr>
      <p:cViewPr varScale="1">
        <p:scale>
          <a:sx n="64" d="100"/>
          <a:sy n="64" d="100"/>
        </p:scale>
        <p:origin x="1008" y="66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D67C-1AFD-4D5D-B5A0-021795BA2F77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7CBF-D386-4FC0-9CD1-13948D59A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0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0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5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6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6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4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7CBF-D386-4FC0-9CD1-13948D59AF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7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4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4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6B3FE2-3285-4882-B227-FF9249F07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89"/>
            <a:ext cx="12192000" cy="6851904"/>
          </a:xfrm>
          <a:prstGeom prst="rect">
            <a:avLst/>
          </a:prstGeom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071314" y="1622639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622" b="1" dirty="0">
                <a:latin typeface="Times New Roman" pitchFamily="18" charset="0"/>
              </a:rPr>
              <a:t>TRƯỜNG TIỂU HỌC LÊ HỒNG PHONG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57723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95400" y="2909832"/>
            <a:ext cx="10134600" cy="64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3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3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3B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467100" y="4465934"/>
            <a:ext cx="5791200" cy="49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500" b="1" i="1" dirty="0" err="1">
                <a:solidFill>
                  <a:schemeClr val="tx2"/>
                </a:solidFill>
                <a:latin typeface="Times New Roman" pitchFamily="18" charset="0"/>
              </a:rPr>
              <a:t>Giáo</a:t>
            </a:r>
            <a:r>
              <a:rPr lang="en-US" altLang="en-US" sz="25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500" b="1" i="1" dirty="0" err="1">
                <a:solidFill>
                  <a:schemeClr val="tx2"/>
                </a:solidFill>
                <a:latin typeface="Times New Roman" pitchFamily="18" charset="0"/>
              </a:rPr>
              <a:t>viên</a:t>
            </a:r>
            <a:r>
              <a:rPr lang="en-US" altLang="en-US" sz="2500" b="1" i="1" dirty="0">
                <a:solidFill>
                  <a:schemeClr val="tx2"/>
                </a:solidFill>
                <a:latin typeface="Times New Roman" pitchFamily="18" charset="0"/>
              </a:rPr>
              <a:t>:  </a:t>
            </a:r>
            <a:r>
              <a:rPr lang="en-US" altLang="en-US" sz="2500" b="1" i="1" dirty="0" err="1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altLang="en-US" sz="25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500" b="1" i="1" dirty="0" err="1">
                <a:solidFill>
                  <a:schemeClr val="tx2"/>
                </a:solidFill>
                <a:latin typeface="Times New Roman" pitchFamily="18" charset="0"/>
              </a:rPr>
              <a:t>Thị</a:t>
            </a:r>
            <a:r>
              <a:rPr lang="en-US" altLang="en-US" sz="25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500" b="1" i="1" dirty="0" err="1">
                <a:solidFill>
                  <a:schemeClr val="tx2"/>
                </a:solidFill>
                <a:latin typeface="Times New Roman" pitchFamily="18" charset="0"/>
              </a:rPr>
              <a:t>Tuyết</a:t>
            </a:r>
            <a:r>
              <a:rPr lang="en-US" altLang="en-US" sz="2500" b="1" i="1" dirty="0">
                <a:solidFill>
                  <a:schemeClr val="tx2"/>
                </a:solidFill>
                <a:latin typeface="Times New Roman" pitchFamily="18" charset="0"/>
              </a:rPr>
              <a:t> Mai</a:t>
            </a:r>
          </a:p>
        </p:txBody>
      </p:sp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735072" y="4482470"/>
            <a:ext cx="538588" cy="39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194974-4CC6-5F88-D45A-7185E37D463B}"/>
              </a:ext>
            </a:extLst>
          </p:cNvPr>
          <p:cNvCxnSpPr/>
          <p:nvPr/>
        </p:nvCxnSpPr>
        <p:spPr>
          <a:xfrm>
            <a:off x="4424600" y="252834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8">
            <a:extLst>
              <a:ext uri="{FF2B5EF4-FFF2-40B4-BE49-F238E27FC236}">
                <a16:creationId xmlns:a16="http://schemas.microsoft.com/office/drawing/2014/main" id="{4EF9DACF-4B50-1F4C-158A-05D05F7F4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385" y="3911226"/>
            <a:ext cx="5791200" cy="49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500" b="1" dirty="0">
                <a:solidFill>
                  <a:schemeClr val="tx2"/>
                </a:solidFill>
                <a:latin typeface="Times New Roman" pitchFamily="18" charset="0"/>
              </a:rPr>
              <a:t>Môn: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itchFamily="18" charset="0"/>
              </a:rPr>
              <a:t>Tiếng</a:t>
            </a:r>
            <a:r>
              <a:rPr lang="en-US" altLang="en-US" sz="25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itchFamily="18" charset="0"/>
              </a:rPr>
              <a:t>Việt</a:t>
            </a:r>
            <a:endParaRPr lang="en-US" altLang="en-US" sz="25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180231">
            <a:off x="39012" y="3185505"/>
            <a:ext cx="815756" cy="8339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682344">
            <a:off x="40893" y="607609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332834" y="2570916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925666" y="4334003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357882">
            <a:off x="41648" y="4371328"/>
            <a:ext cx="2082927" cy="208292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661618" y="5486400"/>
            <a:ext cx="2528096" cy="12000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21" b="99476" l="2053" r="98534">
                        <a14:foregroundMark x1="17400" y1="15909" x2="27664" y2="84091"/>
                        <a14:foregroundMark x1="4106" y1="53671" x2="10948" y2="92832"/>
                        <a14:foregroundMark x1="5572" y1="52622" x2="10948" y2="72902"/>
                        <a14:foregroundMark x1="4497" y1="91783" x2="6647" y2="95105"/>
                        <a14:foregroundMark x1="17595" y1="86888" x2="18280" y2="92657"/>
                        <a14:foregroundMark x1="18768" y1="87413" x2="18671" y2="94231"/>
                        <a14:foregroundMark x1="13392" y1="21154" x2="22678" y2="12413"/>
                        <a14:foregroundMark x1="15347" y1="16259" x2="16325" y2="17657"/>
                        <a14:foregroundMark x1="16325" y1="14161" x2="19355" y2="15559"/>
                        <a14:foregroundMark x1="19648" y1="12762" x2="20626" y2="13462"/>
                        <a14:foregroundMark x1="14174" y1="18706" x2="15054" y2="20280"/>
                        <a14:foregroundMark x1="11437" y1="29196" x2="12610" y2="34266"/>
                        <a14:foregroundMark x1="11241" y1="38811" x2="13196" y2="44580"/>
                        <a14:foregroundMark x1="40762" y1="18881" x2="57478" y2="44056"/>
                        <a14:foregroundMark x1="53666" y1="18182" x2="62463" y2="42308"/>
                        <a14:foregroundMark x1="58065" y1="20629" x2="58065" y2="20629"/>
                        <a14:foregroundMark x1="28837" y1="67657" x2="34115" y2="65035"/>
                        <a14:foregroundMark x1="31085" y1="74650" x2="31867" y2="75175"/>
                        <a14:foregroundMark x1="31672" y1="77622" x2="32063" y2="82692"/>
                        <a14:foregroundMark x1="35679" y1="63462" x2="36852" y2="72378"/>
                        <a14:foregroundMark x1="65689" y1="58741" x2="66373" y2="67308"/>
                        <a14:foregroundMark x1="64223" y1="46503" x2="66178" y2="56993"/>
                        <a14:foregroundMark x1="35484" y1="48951" x2="36168" y2="77273"/>
                        <a14:foregroundMark x1="38612" y1="82517" x2="50538" y2="96853"/>
                        <a14:foregroundMark x1="53177" y1="88636" x2="55914" y2="93182"/>
                        <a14:foregroundMark x1="78690" y1="19406" x2="89638" y2="93007"/>
                        <a14:foregroundMark x1="71652" y1="57517" x2="81134" y2="94755"/>
                        <a14:foregroundMark x1="73803" y1="57168" x2="83480" y2="67308"/>
                        <a14:foregroundMark x1="90909" y1="55420" x2="93548" y2="59266"/>
                        <a14:foregroundMark x1="92766" y1="82168" x2="96090" y2="89336"/>
                        <a14:foregroundMark x1="68915" y1="85315" x2="76637" y2="93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2367" y="2873772"/>
            <a:ext cx="7206735" cy="40295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09C7D5-BB6F-4175-9580-13E0236E76A6}"/>
              </a:ext>
            </a:extLst>
          </p:cNvPr>
          <p:cNvSpPr txBox="1"/>
          <p:nvPr/>
        </p:nvSpPr>
        <p:spPr>
          <a:xfrm>
            <a:off x="971325" y="1839578"/>
            <a:ext cx="10218206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27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75402" y="41989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11215" y="-32943"/>
            <a:ext cx="577210" cy="5772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774805">
            <a:off x="-68529" y="83871"/>
            <a:ext cx="1100091" cy="1100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09C7D5-BB6F-4175-9580-13E0236E76A6}"/>
              </a:ext>
            </a:extLst>
          </p:cNvPr>
          <p:cNvSpPr txBox="1"/>
          <p:nvPr/>
        </p:nvSpPr>
        <p:spPr>
          <a:xfrm>
            <a:off x="990600" y="272687"/>
            <a:ext cx="578927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F34E3B-ECCA-4A12-BC61-26B5D4FF6AE2}"/>
              </a:ext>
            </a:extLst>
          </p:cNvPr>
          <p:cNvSpPr txBox="1"/>
          <p:nvPr/>
        </p:nvSpPr>
        <p:spPr>
          <a:xfrm>
            <a:off x="839693" y="1714268"/>
            <a:ext cx="6091084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9B233C-024A-42CC-9B79-EBA0297A30BA}"/>
              </a:ext>
            </a:extLst>
          </p:cNvPr>
          <p:cNvSpPr txBox="1"/>
          <p:nvPr/>
        </p:nvSpPr>
        <p:spPr>
          <a:xfrm>
            <a:off x="839693" y="2333128"/>
            <a:ext cx="10282084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6463F9-CCCD-482F-8DAB-5E1111818F21}"/>
              </a:ext>
            </a:extLst>
          </p:cNvPr>
          <p:cNvSpPr txBox="1"/>
          <p:nvPr/>
        </p:nvSpPr>
        <p:spPr>
          <a:xfrm>
            <a:off x="0" y="2995867"/>
            <a:ext cx="12115800" cy="106680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nl-NL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đã được đọc hai câu chuyện: “</a:t>
            </a:r>
            <a:r>
              <a:rPr lang="nl-NL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toán đặc biêt”</a:t>
            </a:r>
            <a:r>
              <a:rPr lang="nl-NL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nl-NL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“Bài tập làm văn”</a:t>
            </a:r>
            <a:r>
              <a:rPr lang="nl-NL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5C66EB-D6B8-4462-B3E5-0EEF242988DF}"/>
              </a:ext>
            </a:extLst>
          </p:cNvPr>
          <p:cNvSpPr txBox="1"/>
          <p:nvPr/>
        </p:nvSpPr>
        <p:spPr>
          <a:xfrm>
            <a:off x="839693" y="4025742"/>
            <a:ext cx="10282084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3FBB86-4735-48B3-8B3D-603048F850C2}"/>
              </a:ext>
            </a:extLst>
          </p:cNvPr>
          <p:cNvSpPr txBox="1"/>
          <p:nvPr/>
        </p:nvSpPr>
        <p:spPr>
          <a:xfrm>
            <a:off x="38100" y="4724400"/>
            <a:ext cx="12115800" cy="106680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nl-NL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</a:t>
            </a:r>
            <a:r>
              <a:rPr lang="en-US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nl-NL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ai, cái gì, ở đâu, khi nào, vì sao, thế nào.</a:t>
            </a:r>
            <a:r>
              <a:rPr lang="nl-NL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140115-6BD2-4F0B-A5ED-A6BB8E3D14ED}"/>
              </a:ext>
            </a:extLst>
          </p:cNvPr>
          <p:cNvSpPr txBox="1"/>
          <p:nvPr/>
        </p:nvSpPr>
        <p:spPr>
          <a:xfrm>
            <a:off x="839693" y="5791200"/>
            <a:ext cx="12115800" cy="106680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nl-NL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	</a:t>
            </a:r>
            <a:r>
              <a:rPr lang="nl-NL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nl-NL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mở hết cả cửa sổ phòng học?</a:t>
            </a:r>
          </a:p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nl-NL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nl-NL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đang </a:t>
            </a:r>
            <a:r>
              <a:rPr lang="nl-NL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đâu</a:t>
            </a:r>
            <a:r>
              <a:rPr lang="nl-NL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74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91" y="0"/>
            <a:ext cx="11625218" cy="1066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" y="1066800"/>
            <a:ext cx="11984808" cy="5791200"/>
            <a:chOff x="914400" y="1524000"/>
            <a:chExt cx="9601200" cy="50226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1524000"/>
              <a:ext cx="9601200" cy="50226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34106" y="1819796"/>
              <a:ext cx="5677175" cy="22155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HÃY ĐỌC CHO NGƯỜI THÂN (ÔNG BÀ, BỐ MẸ, ANH CHỊ EM, .... NGHE ĐƠN XIN VÀO ĐỘI CỦA EM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96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2399" y="1266054"/>
            <a:ext cx="3276600" cy="5627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459" y="5334000"/>
            <a:ext cx="3276600" cy="1334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54FF6A-E5F4-4886-9842-B56AE7DF04A4}"/>
              </a:ext>
            </a:extLst>
          </p:cNvPr>
          <p:cNvSpPr txBox="1"/>
          <p:nvPr/>
        </p:nvSpPr>
        <p:spPr>
          <a:xfrm>
            <a:off x="3429000" y="914400"/>
            <a:ext cx="8382000" cy="396240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srgbClr val="73C532"/>
                </a:solidFill>
                <a:latin typeface="Sigmar One" panose="00000500000000000000" pitchFamily="2" charset="0"/>
              </a:rPr>
              <a:t>Xin </a:t>
            </a:r>
            <a:r>
              <a:rPr lang="en-US" sz="6400" b="1" dirty="0" err="1">
                <a:solidFill>
                  <a:srgbClr val="73C532"/>
                </a:solidFill>
                <a:latin typeface="Sigmar One" panose="00000500000000000000" pitchFamily="2" charset="0"/>
              </a:rPr>
              <a:t>chân</a:t>
            </a:r>
            <a:r>
              <a:rPr lang="en-US" sz="6400" b="1" dirty="0">
                <a:solidFill>
                  <a:srgbClr val="73C532"/>
                </a:solidFill>
                <a:latin typeface="Sigmar One" panose="00000500000000000000" pitchFamily="2" charset="0"/>
              </a:rPr>
              <a:t> </a:t>
            </a:r>
            <a:r>
              <a:rPr lang="en-US" sz="6400" b="1" dirty="0" err="1">
                <a:solidFill>
                  <a:srgbClr val="73C532"/>
                </a:solidFill>
                <a:latin typeface="Sigmar One" panose="00000500000000000000" pitchFamily="2" charset="0"/>
              </a:rPr>
              <a:t>thành</a:t>
            </a:r>
            <a:r>
              <a:rPr lang="en-US" sz="6400" b="1" dirty="0">
                <a:solidFill>
                  <a:srgbClr val="73C532"/>
                </a:solidFill>
                <a:latin typeface="Sigmar One" panose="00000500000000000000" pitchFamily="2" charset="0"/>
              </a:rPr>
              <a:t> </a:t>
            </a:r>
            <a:r>
              <a:rPr lang="en-US" sz="6400" b="1" dirty="0" err="1">
                <a:solidFill>
                  <a:srgbClr val="73C532"/>
                </a:solidFill>
                <a:latin typeface="Sigmar One" panose="00000500000000000000" pitchFamily="2" charset="0"/>
              </a:rPr>
              <a:t>cảm</a:t>
            </a:r>
            <a:r>
              <a:rPr lang="en-US" sz="6400" b="1" dirty="0">
                <a:solidFill>
                  <a:srgbClr val="73C532"/>
                </a:solidFill>
                <a:latin typeface="Sigmar One" panose="00000500000000000000" pitchFamily="2" charset="0"/>
              </a:rPr>
              <a:t> </a:t>
            </a:r>
            <a:r>
              <a:rPr lang="en-US" sz="6400" b="1" dirty="0" err="1">
                <a:solidFill>
                  <a:srgbClr val="73C532"/>
                </a:solidFill>
                <a:latin typeface="Sigmar One" panose="00000500000000000000" pitchFamily="2" charset="0"/>
              </a:rPr>
              <a:t>ơn</a:t>
            </a:r>
            <a:r>
              <a:rPr lang="en-US" sz="6400" b="1" dirty="0">
                <a:solidFill>
                  <a:srgbClr val="73C532"/>
                </a:solidFill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thầy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cô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giáo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và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em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73C532"/>
                </a:solidFill>
                <a:effectLst/>
                <a:uLnTx/>
                <a:uFillTx/>
                <a:latin typeface="Sigmar One" panose="000005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D57857B-1F48-44C8-BA99-D1F656F73A8F}"/>
              </a:ext>
            </a:extLst>
          </p:cNvPr>
          <p:cNvSpPr txBox="1"/>
          <p:nvPr/>
        </p:nvSpPr>
        <p:spPr>
          <a:xfrm>
            <a:off x="4923835" y="1371600"/>
            <a:ext cx="2696165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293B63-700B-0C77-5F9B-7BB318B6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1" b="99476" l="2053" r="98534">
                        <a14:foregroundMark x1="17400" y1="15909" x2="27664" y2="84091"/>
                        <a14:foregroundMark x1="4106" y1="53671" x2="10948" y2="92832"/>
                        <a14:foregroundMark x1="5572" y1="52622" x2="10948" y2="72902"/>
                        <a14:foregroundMark x1="4497" y1="91783" x2="6647" y2="95105"/>
                        <a14:foregroundMark x1="17595" y1="86888" x2="18280" y2="92657"/>
                        <a14:foregroundMark x1="18768" y1="87413" x2="18671" y2="94231"/>
                        <a14:foregroundMark x1="13392" y1="21154" x2="22678" y2="12413"/>
                        <a14:foregroundMark x1="15347" y1="16259" x2="16325" y2="17657"/>
                        <a14:foregroundMark x1="16325" y1="14161" x2="19355" y2="15559"/>
                        <a14:foregroundMark x1="19648" y1="12762" x2="20626" y2="13462"/>
                        <a14:foregroundMark x1="14174" y1="18706" x2="15054" y2="20280"/>
                        <a14:foregroundMark x1="11437" y1="29196" x2="12610" y2="34266"/>
                        <a14:foregroundMark x1="11241" y1="38811" x2="13196" y2="44580"/>
                        <a14:foregroundMark x1="40762" y1="18881" x2="57478" y2="44056"/>
                        <a14:foregroundMark x1="53666" y1="18182" x2="62463" y2="42308"/>
                        <a14:foregroundMark x1="58065" y1="20629" x2="58065" y2="20629"/>
                        <a14:foregroundMark x1="28837" y1="67657" x2="34115" y2="65035"/>
                        <a14:foregroundMark x1="31085" y1="74650" x2="31867" y2="75175"/>
                        <a14:foregroundMark x1="31672" y1="77622" x2="32063" y2="82692"/>
                        <a14:foregroundMark x1="35679" y1="63462" x2="36852" y2="72378"/>
                        <a14:foregroundMark x1="65689" y1="58741" x2="66373" y2="67308"/>
                        <a14:foregroundMark x1="64223" y1="46503" x2="66178" y2="56993"/>
                        <a14:foregroundMark x1="35484" y1="48951" x2="36168" y2="77273"/>
                        <a14:foregroundMark x1="38612" y1="82517" x2="50538" y2="96853"/>
                        <a14:foregroundMark x1="53177" y1="88636" x2="55914" y2="93182"/>
                        <a14:foregroundMark x1="78690" y1="19406" x2="89638" y2="93007"/>
                        <a14:foregroundMark x1="71652" y1="57517" x2="81134" y2="94755"/>
                        <a14:foregroundMark x1="73803" y1="57168" x2="83480" y2="67308"/>
                        <a14:foregroundMark x1="90909" y1="55420" x2="93548" y2="59266"/>
                        <a14:foregroundMark x1="92766" y1="82168" x2="96090" y2="89336"/>
                        <a14:foregroundMark x1="68915" y1="85315" x2="76637" y2="93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2367" y="2873772"/>
            <a:ext cx="7206735" cy="402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6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4DB165-8A5C-403B-93DB-3CCFD947C92C}"/>
              </a:ext>
            </a:extLst>
          </p:cNvPr>
          <p:cNvSpPr/>
          <p:nvPr/>
        </p:nvSpPr>
        <p:spPr>
          <a:xfrm>
            <a:off x="3886200" y="-19666"/>
            <a:ext cx="8305800" cy="10102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Cùng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 h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át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bài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“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Em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yêu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 tr</a:t>
            </a:r>
            <a:r>
              <a:rPr kumimoji="0" lang="vi-VN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ư</a:t>
            </a: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ờng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 </a:t>
            </a: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em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” </a:t>
            </a: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và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 </a:t>
            </a: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trả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 </a:t>
            </a: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lời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 </a:t>
            </a: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câu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 </a:t>
            </a:r>
            <a:r>
              <a:rPr lang="en-US" sz="3000" i="1" dirty="0" err="1">
                <a:solidFill>
                  <a:prstClr val="white"/>
                </a:solidFill>
                <a:latin typeface="Nunito Black" panose="00000A00000000000000" pitchFamily="2" charset="0"/>
              </a:rPr>
              <a:t>hỏi</a:t>
            </a:r>
            <a:r>
              <a:rPr lang="en-US" sz="3000" i="1" dirty="0">
                <a:solidFill>
                  <a:prstClr val="white"/>
                </a:solidFill>
                <a:latin typeface="Nunito Black" panose="00000A00000000000000" pitchFamily="2" charset="0"/>
              </a:rPr>
              <a:t>.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pic>
        <p:nvPicPr>
          <p:cNvPr id="3" name="Karaoke Em Yêu Trường Em">
            <a:hlinkClick r:id="" action="ppaction://media"/>
            <a:extLst>
              <a:ext uri="{FF2B5EF4-FFF2-40B4-BE49-F238E27FC236}">
                <a16:creationId xmlns:a16="http://schemas.microsoft.com/office/drawing/2014/main" id="{FA9C56FF-2B5F-4092-9250-DBFCC267DF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90599"/>
            <a:ext cx="12167419" cy="58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29/0b/bd/290bbdd5b4be74c3ef1e8702b23abaf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3097" r="6198" b="3033"/>
          <a:stretch/>
        </p:blipFill>
        <p:spPr bwMode="auto">
          <a:xfrm>
            <a:off x="-28077" y="1295400"/>
            <a:ext cx="2041989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1231434">
            <a:off x="-67560" y="2189371"/>
            <a:ext cx="20247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500" dirty="0" err="1"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500" dirty="0"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lời</a:t>
            </a:r>
            <a:endParaRPr lang="en-US" sz="3500" dirty="0">
              <a:latin typeface="Arial" panose="020B0604020202020204" pitchFamily="34" charset="0"/>
              <a:ea typeface="Architecture" panose="020B0500000000000000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500" dirty="0" err="1"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500" dirty="0"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hỏi</a:t>
            </a:r>
            <a:endParaRPr lang="en-US" sz="3500" dirty="0">
              <a:latin typeface="Arial" panose="020B0604020202020204" pitchFamily="34" charset="0"/>
              <a:ea typeface="Architecture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10158" y="1517782"/>
            <a:ext cx="1053101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3931" t="7558" r="4758" b="4644"/>
          <a:stretch/>
        </p:blipFill>
        <p:spPr>
          <a:xfrm>
            <a:off x="1688258" y="5308730"/>
            <a:ext cx="10051062" cy="37675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68658" y="3905094"/>
            <a:ext cx="10287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4ABDBC-2E3C-4EBC-97A4-9AB938CB7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3588" y="4669342"/>
            <a:ext cx="1905000" cy="983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BF3F493-30D0-402A-89AC-6DA2DF0E1BEA}"/>
              </a:ext>
            </a:extLst>
          </p:cNvPr>
          <p:cNvSpPr/>
          <p:nvPr/>
        </p:nvSpPr>
        <p:spPr>
          <a:xfrm>
            <a:off x="2110158" y="2687153"/>
            <a:ext cx="10051062" cy="6309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986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058A95-F8BE-F163-5F01-95A46DF675D2}"/>
              </a:ext>
            </a:extLst>
          </p:cNvPr>
          <p:cNvSpPr/>
          <p:nvPr/>
        </p:nvSpPr>
        <p:spPr>
          <a:xfrm>
            <a:off x="1905000" y="488085"/>
            <a:ext cx="9296400" cy="8820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670491"/>
              </p:ext>
            </p:extLst>
          </p:nvPr>
        </p:nvGraphicFramePr>
        <p:xfrm>
          <a:off x="304801" y="1891312"/>
          <a:ext cx="11049000" cy="435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7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70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Người</a:t>
                      </a:r>
                      <a:endParaRPr lang="en-US" sz="2400" dirty="0">
                        <a:solidFill>
                          <a:schemeClr val="bg1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unito Black" pitchFamily="2" charset="0"/>
                      </a:endParaRPr>
                    </a:p>
                  </a:txBody>
                  <a:tcPr>
                    <a:solidFill>
                      <a:srgbClr val="F5F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Địa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điểm</a:t>
                      </a:r>
                      <a:endParaRPr lang="en-US" sz="2400" dirty="0">
                        <a:solidFill>
                          <a:schemeClr val="bg1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unito Black" pitchFamily="2" charset="0"/>
                      </a:endParaRPr>
                    </a:p>
                  </a:txBody>
                  <a:tcPr>
                    <a:solidFill>
                      <a:srgbClr val="F5F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6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Đồ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Nunito Black" pitchFamily="2" charset="0"/>
                        </a:rPr>
                      </a:b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>
                    <a:solidFill>
                      <a:srgbClr val="F5F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3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Hoạt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Nunito Black" pitchFamily="2" charset="0"/>
                        </a:rPr>
                        <a:t>động</a:t>
                      </a:r>
                      <a:endParaRPr lang="en-US" sz="2400" dirty="0">
                        <a:solidFill>
                          <a:schemeClr val="bg1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>
                    <a:solidFill>
                      <a:srgbClr val="F5F6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567939" y="1905000"/>
            <a:ext cx="8633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thầy giáo, bác bảo vệ,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hiệu trưởng, cô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3022937"/>
            <a:ext cx="8839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cổng trường, lớp học, thư viện, phòng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sân trường, sân bóng,…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43434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bình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nước,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8983" y="5181600"/>
            <a:ext cx="8814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0963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4020466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180231">
            <a:off x="39012" y="3185505"/>
            <a:ext cx="815756" cy="8339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682344">
            <a:off x="40893" y="607609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332834" y="2570916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925666" y="4334003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357882">
            <a:off x="41648" y="4371328"/>
            <a:ext cx="2082927" cy="208292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661618" y="5486400"/>
            <a:ext cx="2528096" cy="12000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21" b="99476" l="2053" r="98534">
                        <a14:foregroundMark x1="17400" y1="15909" x2="27664" y2="84091"/>
                        <a14:foregroundMark x1="4106" y1="53671" x2="10948" y2="92832"/>
                        <a14:foregroundMark x1="5572" y1="52622" x2="10948" y2="72902"/>
                        <a14:foregroundMark x1="4497" y1="91783" x2="6647" y2="95105"/>
                        <a14:foregroundMark x1="17595" y1="86888" x2="18280" y2="92657"/>
                        <a14:foregroundMark x1="18768" y1="87413" x2="18671" y2="94231"/>
                        <a14:foregroundMark x1="13392" y1="21154" x2="22678" y2="12413"/>
                        <a14:foregroundMark x1="15347" y1="16259" x2="16325" y2="17657"/>
                        <a14:foregroundMark x1="16325" y1="14161" x2="19355" y2="15559"/>
                        <a14:foregroundMark x1="19648" y1="12762" x2="20626" y2="13462"/>
                        <a14:foregroundMark x1="14174" y1="18706" x2="15054" y2="20280"/>
                        <a14:foregroundMark x1="11437" y1="29196" x2="12610" y2="34266"/>
                        <a14:foregroundMark x1="11241" y1="38811" x2="13196" y2="44580"/>
                        <a14:foregroundMark x1="40762" y1="18881" x2="57478" y2="44056"/>
                        <a14:foregroundMark x1="53666" y1="18182" x2="62463" y2="42308"/>
                        <a14:foregroundMark x1="58065" y1="20629" x2="58065" y2="20629"/>
                        <a14:foregroundMark x1="28837" y1="67657" x2="34115" y2="65035"/>
                        <a14:foregroundMark x1="31085" y1="74650" x2="31867" y2="75175"/>
                        <a14:foregroundMark x1="31672" y1="77622" x2="32063" y2="82692"/>
                        <a14:foregroundMark x1="35679" y1="63462" x2="36852" y2="72378"/>
                        <a14:foregroundMark x1="65689" y1="58741" x2="66373" y2="67308"/>
                        <a14:foregroundMark x1="64223" y1="46503" x2="66178" y2="56993"/>
                        <a14:foregroundMark x1="35484" y1="48951" x2="36168" y2="77273"/>
                        <a14:foregroundMark x1="38612" y1="82517" x2="50538" y2="96853"/>
                        <a14:foregroundMark x1="53177" y1="88636" x2="55914" y2="93182"/>
                        <a14:foregroundMark x1="78690" y1="19406" x2="89638" y2="93007"/>
                        <a14:foregroundMark x1="71652" y1="57517" x2="81134" y2="94755"/>
                        <a14:foregroundMark x1="73803" y1="57168" x2="83480" y2="67308"/>
                        <a14:foregroundMark x1="90909" y1="55420" x2="93548" y2="59266"/>
                        <a14:foregroundMark x1="92766" y1="82168" x2="96090" y2="89336"/>
                        <a14:foregroundMark x1="68915" y1="85315" x2="76637" y2="93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2367" y="2873772"/>
            <a:ext cx="7206735" cy="40295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09C7D5-BB6F-4175-9580-13E0236E76A6}"/>
              </a:ext>
            </a:extLst>
          </p:cNvPr>
          <p:cNvSpPr txBox="1"/>
          <p:nvPr/>
        </p:nvSpPr>
        <p:spPr>
          <a:xfrm>
            <a:off x="2819401" y="914400"/>
            <a:ext cx="6729222" cy="11572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72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59F6309B-EABB-A876-5417-8234D0690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5029200"/>
            <a:ext cx="1644873" cy="179844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846" y="736586"/>
            <a:ext cx="5491305" cy="6110203"/>
          </a:xfrm>
          <a:prstGeom prst="rect">
            <a:avLst/>
          </a:prstGeom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228600" y="139805"/>
            <a:ext cx="9677400" cy="491831"/>
          </a:xfrm>
          <a:prstGeom prst="roundRect">
            <a:avLst/>
          </a:prstGeom>
          <a:solidFill>
            <a:srgbClr val="F46F1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Đơn xin vào Đội dưới đây và trả lời câu hỏi.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5534986" y="935666"/>
            <a:ext cx="6276014" cy="75565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7591934" y="1787868"/>
            <a:ext cx="4419600" cy="74334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vi-VN" sz="2400" dirty="0">
                <a:solidFill>
                  <a:srgbClr val="F46F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Nguyễn Ngọc Bích viết đơn để xin vào Đội</a:t>
            </a:r>
            <a:r>
              <a:rPr lang="en-US" sz="2400" dirty="0">
                <a:solidFill>
                  <a:srgbClr val="F46F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urved Up Arrow 3"/>
          <p:cNvSpPr/>
          <p:nvPr/>
        </p:nvSpPr>
        <p:spPr>
          <a:xfrm rot="3827597">
            <a:off x="5937957" y="3521788"/>
            <a:ext cx="795239" cy="641868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5548912" y="2806460"/>
            <a:ext cx="4204688" cy="44347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6769311" y="3309766"/>
            <a:ext cx="5334000" cy="1084938"/>
          </a:xfrm>
          <a:prstGeom prst="roundRect">
            <a:avLst/>
          </a:prstGeom>
          <a:ln>
            <a:solidFill>
              <a:srgbClr val="57C7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trên được gửi cho Ban phụ trách Đội trường Tiểu học Nguyễn Thái Học và Ban chỉ huy Liên đội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Curved Up Arrow 22"/>
          <p:cNvSpPr/>
          <p:nvPr/>
        </p:nvSpPr>
        <p:spPr>
          <a:xfrm rot="3827597">
            <a:off x="6671450" y="1927223"/>
            <a:ext cx="795239" cy="641868"/>
          </a:xfrm>
          <a:prstGeom prst="curved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6861089" y="5225056"/>
            <a:ext cx="5150445" cy="1538357"/>
          </a:xfrm>
          <a:prstGeom prst="roundRect">
            <a:avLst/>
          </a:prstGeom>
          <a:ln>
            <a:solidFill>
              <a:srgbClr val="73C5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viết đơn đã hứa 3 điều: Thực hiện 5 điều Bác Hồ dạy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Tuân theo Điều lệ Đội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Giữ gìn danh dự Đội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5534986" y="4702097"/>
            <a:ext cx="6523682" cy="393646"/>
          </a:xfrm>
          <a:prstGeom prst="roundRect">
            <a:avLst/>
          </a:prstGeom>
          <a:ln>
            <a:solidFill>
              <a:srgbClr val="73C53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viết đơn đã hứa những gì khi vào Đội?</a:t>
            </a: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rved Up Arrow 25"/>
          <p:cNvSpPr/>
          <p:nvPr/>
        </p:nvSpPr>
        <p:spPr>
          <a:xfrm rot="3827597">
            <a:off x="5824481" y="5378167"/>
            <a:ext cx="1026594" cy="651424"/>
          </a:xfrm>
          <a:prstGeom prst="curvedUpArrow">
            <a:avLst/>
          </a:prstGeom>
          <a:solidFill>
            <a:srgbClr val="73C532"/>
          </a:solidFill>
          <a:ln>
            <a:solidFill>
              <a:srgbClr val="73C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0" y="1368425"/>
            <a:ext cx="2286000" cy="612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" y="1746251"/>
            <a:ext cx="5458786" cy="768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289260" y="4267201"/>
            <a:ext cx="501366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74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59F6309B-EABB-A876-5417-8234D0690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" y="5029200"/>
            <a:ext cx="1644873" cy="179844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072" y="0"/>
            <a:ext cx="9556527" cy="6858000"/>
          </a:xfrm>
          <a:prstGeom prst="rect">
            <a:avLst/>
          </a:prstGeom>
        </p:spPr>
      </p:pic>
      <p:sp>
        <p:nvSpPr>
          <p:cNvPr id="3" name="Smiley Face 2">
            <a:hlinkClick r:id="rId5" action="ppaction://hlinksldjump"/>
            <a:extLst>
              <a:ext uri="{FF2B5EF4-FFF2-40B4-BE49-F238E27FC236}">
                <a16:creationId xmlns:a16="http://schemas.microsoft.com/office/drawing/2014/main" id="{6D82B959-F35A-422E-8FD3-AB9E6AFE089A}"/>
              </a:ext>
            </a:extLst>
          </p:cNvPr>
          <p:cNvSpPr/>
          <p:nvPr/>
        </p:nvSpPr>
        <p:spPr>
          <a:xfrm>
            <a:off x="11788302" y="6495616"/>
            <a:ext cx="304800" cy="28641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128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457200" y="89464"/>
            <a:ext cx="10668000" cy="926995"/>
          </a:xfrm>
          <a:prstGeom prst="roundRect">
            <a:avLst/>
          </a:prstGeom>
          <a:solidFill>
            <a:srgbClr val="DAFE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thông tin vào mẫu đơn xin vào Đội và đối chiếu bài với bạn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43000"/>
            <a:ext cx="9906000" cy="5715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906000" y="3124200"/>
            <a:ext cx="2143432" cy="3505200"/>
            <a:chOff x="8763000" y="1037894"/>
            <a:chExt cx="3200400" cy="52867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7021" r="6455"/>
            <a:stretch/>
          </p:blipFill>
          <p:spPr>
            <a:xfrm>
              <a:off x="8763000" y="1037894"/>
              <a:ext cx="3200400" cy="528670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092609" y="4107855"/>
              <a:ext cx="2338658" cy="197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1800" dirty="0">
                  <a:latin typeface="Nunito Black" pitchFamily="2" charset="0"/>
                </a:rPr>
                <a:t>Em dựa vào mẫu đơn ở bài tập trên và điền thông tin của bản thân.</a:t>
              </a:r>
              <a:endParaRPr lang="en-US" sz="18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84597C-37C3-4A62-B93E-AC1C1380844C}"/>
              </a:ext>
            </a:extLst>
          </p:cNvPr>
          <p:cNvSpPr txBox="1"/>
          <p:nvPr/>
        </p:nvSpPr>
        <p:spPr>
          <a:xfrm>
            <a:off x="5715000" y="1404080"/>
            <a:ext cx="19050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noProof="0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Quy </a:t>
            </a:r>
            <a:r>
              <a:rPr lang="en-US" sz="2200" b="1" noProof="0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Nhơn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69545-7BB3-47C7-A8D1-4178ADB08802}"/>
              </a:ext>
            </a:extLst>
          </p:cNvPr>
          <p:cNvSpPr txBox="1"/>
          <p:nvPr/>
        </p:nvSpPr>
        <p:spPr>
          <a:xfrm>
            <a:off x="7750893" y="1419352"/>
            <a:ext cx="554908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16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7EC599-B76A-4B4F-96D5-87EED1E00176}"/>
              </a:ext>
            </a:extLst>
          </p:cNvPr>
          <p:cNvSpPr txBox="1"/>
          <p:nvPr/>
        </p:nvSpPr>
        <p:spPr>
          <a:xfrm>
            <a:off x="8701548" y="1404080"/>
            <a:ext cx="554908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10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C52630-29D3-41EE-A74A-04C24B8A6274}"/>
              </a:ext>
            </a:extLst>
          </p:cNvPr>
          <p:cNvSpPr txBox="1"/>
          <p:nvPr/>
        </p:nvSpPr>
        <p:spPr>
          <a:xfrm>
            <a:off x="9525000" y="1404080"/>
            <a:ext cx="1012108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21AEC7-0CCF-420D-85EF-7908A916BB81}"/>
              </a:ext>
            </a:extLst>
          </p:cNvPr>
          <p:cNvSpPr txBox="1"/>
          <p:nvPr/>
        </p:nvSpPr>
        <p:spPr>
          <a:xfrm>
            <a:off x="5562600" y="2166080"/>
            <a:ext cx="3138948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noProof="0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Lê </a:t>
            </a:r>
            <a:r>
              <a:rPr lang="en-US" sz="2200" b="1" noProof="0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Hồng</a:t>
            </a:r>
            <a:r>
              <a:rPr lang="en-US" sz="2200" b="1" noProof="0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Phong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FA97D0-D826-4A5E-B3D2-CBB903FAE720}"/>
              </a:ext>
            </a:extLst>
          </p:cNvPr>
          <p:cNvSpPr txBox="1"/>
          <p:nvPr/>
        </p:nvSpPr>
        <p:spPr>
          <a:xfrm>
            <a:off x="2819400" y="2925096"/>
            <a:ext cx="43434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noProof="0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Nguyễn</a:t>
            </a:r>
            <a:r>
              <a:rPr lang="en-US" sz="2200" b="1" noProof="0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noProof="0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Ngọc</a:t>
            </a:r>
            <a:r>
              <a:rPr lang="en-US" sz="2200" b="1" noProof="0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Khánh </a:t>
            </a:r>
            <a:r>
              <a:rPr lang="en-US" sz="2200" b="1" noProof="0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phương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2B4F45-CF8D-48B9-9580-C57A5782B034}"/>
              </a:ext>
            </a:extLst>
          </p:cNvPr>
          <p:cNvSpPr txBox="1"/>
          <p:nvPr/>
        </p:nvSpPr>
        <p:spPr>
          <a:xfrm>
            <a:off x="1371600" y="3323828"/>
            <a:ext cx="34290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12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tháng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01 n2016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B439F9-A21E-4BE9-AEF7-9FC91F54464B}"/>
              </a:ext>
            </a:extLst>
          </p:cNvPr>
          <p:cNvSpPr txBox="1"/>
          <p:nvPr/>
        </p:nvSpPr>
        <p:spPr>
          <a:xfrm>
            <a:off x="1714500" y="3687620"/>
            <a:ext cx="9525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3 B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477D5D-D41F-4BF9-99F9-55F03471E59D}"/>
              </a:ext>
            </a:extLst>
          </p:cNvPr>
          <p:cNvSpPr txBox="1"/>
          <p:nvPr/>
        </p:nvSpPr>
        <p:spPr>
          <a:xfrm>
            <a:off x="4495800" y="3701844"/>
            <a:ext cx="28956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 pitchFamily="34" charset="0"/>
              </a:rPr>
              <a:t>Lê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 pitchFamily="34" charset="0"/>
              </a:rPr>
              <a:t>Hồng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001 5 hàng" panose="020B0603050302020204" pitchFamily="34" charset="0"/>
                <a:cs typeface="Arial" panose="020B0604020202020204" pitchFamily="34" charset="0"/>
              </a:rPr>
              <a:t> Phong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603E48-B623-4F2C-8D25-4AE176361C84}"/>
              </a:ext>
            </a:extLst>
          </p:cNvPr>
          <p:cNvSpPr txBox="1"/>
          <p:nvPr/>
        </p:nvSpPr>
        <p:spPr>
          <a:xfrm>
            <a:off x="457200" y="5152628"/>
            <a:ext cx="41910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Thực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5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điều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Bác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Hồ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dạy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1440DB-82D2-4509-AE61-055C5966B516}"/>
              </a:ext>
            </a:extLst>
          </p:cNvPr>
          <p:cNvSpPr txBox="1"/>
          <p:nvPr/>
        </p:nvSpPr>
        <p:spPr>
          <a:xfrm>
            <a:off x="459660" y="5562600"/>
            <a:ext cx="41910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Tuân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theo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Điều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lệ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Đội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B2DE5E-F2D4-406C-8F1B-D195827F0308}"/>
              </a:ext>
            </a:extLst>
          </p:cNvPr>
          <p:cNvSpPr txBox="1"/>
          <p:nvPr/>
        </p:nvSpPr>
        <p:spPr>
          <a:xfrm>
            <a:off x="76200" y="5961332"/>
            <a:ext cx="41910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–  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Giữ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gìn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danh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dự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Đội</a:t>
            </a:r>
            <a:r>
              <a:rPr lang="en-US" sz="2200" b="1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EC9BC7-A47A-4E4C-AF06-02DD9C7CA2A1}"/>
              </a:ext>
            </a:extLst>
          </p:cNvPr>
          <p:cNvSpPr txBox="1"/>
          <p:nvPr/>
        </p:nvSpPr>
        <p:spPr>
          <a:xfrm>
            <a:off x="5943600" y="6332236"/>
            <a:ext cx="3962400" cy="623824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="1" noProof="0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Nguyễn</a:t>
            </a:r>
            <a:r>
              <a:rPr lang="en-US" sz="2200" b="1" noProof="0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200" b="1" noProof="0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Ngọc</a:t>
            </a:r>
            <a:r>
              <a:rPr lang="en-US" sz="2200" b="1" noProof="0" dirty="0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Khánh </a:t>
            </a:r>
            <a:r>
              <a:rPr lang="en-US" sz="2200" b="1" noProof="0" dirty="0" err="1">
                <a:solidFill>
                  <a:schemeClr val="tx2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Phương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miley Face 1">
            <a:hlinkClick r:id="rId6" action="ppaction://hlinksldjump"/>
            <a:extLst>
              <a:ext uri="{FF2B5EF4-FFF2-40B4-BE49-F238E27FC236}">
                <a16:creationId xmlns:a16="http://schemas.microsoft.com/office/drawing/2014/main" id="{2816318F-9D49-49AC-9AE5-B909FCCD0543}"/>
              </a:ext>
            </a:extLst>
          </p:cNvPr>
          <p:cNvSpPr/>
          <p:nvPr/>
        </p:nvSpPr>
        <p:spPr>
          <a:xfrm>
            <a:off x="11811000" y="6585156"/>
            <a:ext cx="238432" cy="2728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79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568</Words>
  <Application>Microsoft Office PowerPoint</Application>
  <PresentationFormat>Widescreen</PresentationFormat>
  <Paragraphs>61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HP001 5 hàng</vt:lpstr>
      <vt:lpstr>Sigmar One</vt:lpstr>
      <vt:lpstr>Times New Roman</vt:lpstr>
      <vt:lpstr>Nunito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Dell</cp:lastModifiedBy>
  <cp:revision>135</cp:revision>
  <dcterms:created xsi:type="dcterms:W3CDTF">2006-08-16T00:00:00Z</dcterms:created>
  <dcterms:modified xsi:type="dcterms:W3CDTF">2025-02-17T14:46:50Z</dcterms:modified>
  <dc:identifier>DAFDiO2oNAs</dc:identifier>
</cp:coreProperties>
</file>