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447" r:id="rId2"/>
    <p:sldId id="436" r:id="rId3"/>
    <p:sldId id="448" r:id="rId4"/>
    <p:sldId id="437" r:id="rId5"/>
    <p:sldId id="449" r:id="rId6"/>
    <p:sldId id="450" r:id="rId7"/>
    <p:sldId id="438" r:id="rId8"/>
    <p:sldId id="439" r:id="rId9"/>
    <p:sldId id="440" r:id="rId10"/>
    <p:sldId id="441" r:id="rId11"/>
    <p:sldId id="442" r:id="rId12"/>
    <p:sldId id="432" r:id="rId13"/>
    <p:sldId id="444" r:id="rId14"/>
    <p:sldId id="445"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40" autoAdjust="0"/>
    <p:restoredTop sz="94660"/>
  </p:normalViewPr>
  <p:slideViewPr>
    <p:cSldViewPr>
      <p:cViewPr varScale="1">
        <p:scale>
          <a:sx n="65" d="100"/>
          <a:sy n="65" d="100"/>
        </p:scale>
        <p:origin x="442" y="53"/>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t>15</a:t>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77825" y="685800"/>
            <a:ext cx="6102350" cy="3429000"/>
          </a:xfrm>
        </p:spPr>
      </p:sp>
      <p:sp>
        <p:nvSpPr>
          <p:cNvPr id="15364" name="Rectangle 3"/>
          <p:cNvSpPr>
            <a:spLocks noGrp="1" noChangeArrowheads="1"/>
          </p:cNvSpPr>
          <p:nvPr>
            <p:ph type="body" idx="1"/>
          </p:nvPr>
        </p:nvSpPr>
        <p:spPr>
          <a:noFill/>
        </p:spPr>
        <p:txBody>
          <a:bodyPr/>
          <a:lstStyle/>
          <a:p>
            <a:pPr eaLnBrk="1" hangingPunct="1"/>
            <a:endParaRPr lang="vi-VN"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30" y="2882677"/>
            <a:ext cx="11734800" cy="646331"/>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thích</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014119" y="727755"/>
            <a:ext cx="5945053" cy="1323439"/>
          </a:xfrm>
          <a:prstGeom prst="rect">
            <a:avLst/>
          </a:prstGeom>
          <a:noFill/>
        </p:spPr>
        <p:txBody>
          <a:bodyPr wrap="square" rtlCol="0">
            <a:spAutoFit/>
          </a:bodyPr>
          <a:lstStyle/>
          <a:p>
            <a:r>
              <a:rPr lang="en-US" sz="3200" b="1" u="sng" dirty="0" err="1">
                <a:solidFill>
                  <a:srgbClr val="FF0066"/>
                </a:solidFill>
                <a:latin typeface="HP001 4 hàng" panose="020B0603050302020204" pitchFamily="34" charset="0"/>
                <a:cs typeface="Times New Roman" panose="02020603050405020304" pitchFamily="18" charset="0"/>
              </a:rPr>
              <a:t>Môn</a:t>
            </a:r>
            <a:r>
              <a:rPr lang="en-US" sz="3200" b="1" u="sng"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a:p>
            <a:r>
              <a:rPr lang="en-US" sz="4000" b="1" u="sng" dirty="0" err="1">
                <a:solidFill>
                  <a:srgbClr val="FF0066"/>
                </a:solidFill>
                <a:latin typeface="HP001 4 hàng" panose="020B0603050302020204" pitchFamily="34" charset="0"/>
                <a:cs typeface="Times New Roman" panose="02020603050405020304" pitchFamily="18" charset="0"/>
              </a:rPr>
              <a:t>Bài</a:t>
            </a:r>
            <a:r>
              <a:rPr lang="en-US" sz="4000" b="1" u="sng" dirty="0">
                <a:solidFill>
                  <a:srgbClr val="FF0066"/>
                </a:solidFill>
                <a:latin typeface="HP001 4 hàng" panose="020B0603050302020204" pitchFamily="34" charset="0"/>
                <a:cs typeface="Times New Roman" panose="02020603050405020304" pitchFamily="18" charset="0"/>
              </a:rPr>
              <a:t> 15: </a:t>
            </a:r>
            <a:r>
              <a:rPr lang="en-US" sz="4000" b="1" dirty="0" err="1">
                <a:solidFill>
                  <a:srgbClr val="FF0066"/>
                </a:solidFill>
                <a:latin typeface="HP001 4 hàng" panose="020B0603050302020204" pitchFamily="34" charset="0"/>
                <a:cs typeface="Times New Roman" panose="02020603050405020304" pitchFamily="18" charset="0"/>
              </a:rPr>
              <a:t>Thư</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Viện</a:t>
            </a:r>
            <a:endParaRPr lang="en-US" sz="4000" b="1" dirty="0">
              <a:solidFill>
                <a:srgbClr val="FF0066"/>
              </a:solidFill>
              <a:latin typeface="HP001 4 hàng" panose="020B0603050302020204" pitchFamily="34" charset="0"/>
              <a:cs typeface="Times New Roman" panose="02020603050405020304" pitchFamily="18" charset="0"/>
            </a:endParaRPr>
          </a:p>
        </p:txBody>
      </p:sp>
      <p:sp>
        <p:nvSpPr>
          <p:cNvPr id="6" name="TextBox 5"/>
          <p:cNvSpPr txBox="1"/>
          <p:nvPr/>
        </p:nvSpPr>
        <p:spPr>
          <a:xfrm>
            <a:off x="4617134" y="149573"/>
            <a:ext cx="10386882" cy="707886"/>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…10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…2022</a:t>
            </a:r>
            <a:r>
              <a:rPr lang="en-US" sz="3600" dirty="0">
                <a:solidFill>
                  <a:srgbClr val="0000CC"/>
                </a:solidFill>
                <a:latin typeface="HP001 4 hàng" panose="020B0603050302020204" pitchFamily="34" charset="0"/>
                <a:cs typeface="Times New Roman" panose="02020603050405020304" pitchFamily="18" charset="0"/>
              </a:rPr>
              <a:t>….</a:t>
            </a:r>
          </a:p>
        </p:txBody>
      </p:sp>
      <p:sp>
        <p:nvSpPr>
          <p:cNvPr id="7" name="Rectangle 95"/>
          <p:cNvSpPr>
            <a:spLocks noChangeArrowheads="1"/>
          </p:cNvSpPr>
          <p:nvPr/>
        </p:nvSpPr>
        <p:spPr bwMode="auto">
          <a:xfrm>
            <a:off x="137319" y="2323412"/>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0000CC"/>
                </a:solidFill>
                <a:latin typeface="Times New Roman" panose="02020603050405020304" pitchFamily="18" charset="0"/>
                <a:cs typeface="Times New Roman" panose="02020603050405020304" pitchFamily="18" charset="0"/>
              </a:rPr>
              <a:t>KHỞI ĐỘNG</a:t>
            </a:r>
          </a:p>
        </p:txBody>
      </p:sp>
      <p:sp>
        <p:nvSpPr>
          <p:cNvPr id="10" name="Rectangle 9"/>
          <p:cNvSpPr/>
          <p:nvPr/>
        </p:nvSpPr>
        <p:spPr>
          <a:xfrm>
            <a:off x="-804187" y="3639527"/>
            <a:ext cx="7418506" cy="646331"/>
          </a:xfrm>
          <a:prstGeom prst="rect">
            <a:avLst/>
          </a:prstGeom>
        </p:spPr>
        <p:txBody>
          <a:bodyPr wrap="square">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Cùng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nhóm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đôi</a:t>
            </a:r>
            <a:endParaRPr lang="vi-VN" sz="3600" b="1" dirty="0">
              <a:solidFill>
                <a:srgbClr val="0000FF"/>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410765" y="4191000"/>
            <a:ext cx="5020246" cy="4525022"/>
          </a:xfrm>
          <a:prstGeom prst="rect">
            <a:avLst/>
          </a:prstGeom>
        </p:spPr>
      </p:pic>
      <p:pic>
        <p:nvPicPr>
          <p:cNvPr id="12" name="Picture 11"/>
          <p:cNvPicPr>
            <a:picLocks noChangeAspect="1"/>
          </p:cNvPicPr>
          <p:nvPr/>
        </p:nvPicPr>
        <p:blipFill>
          <a:blip r:embed="rId3"/>
          <a:stretch>
            <a:fillRect/>
          </a:stretch>
        </p:blipFill>
        <p:spPr>
          <a:xfrm>
            <a:off x="5646142" y="4197521"/>
            <a:ext cx="4903904" cy="4525022"/>
          </a:xfrm>
          <a:prstGeom prst="rect">
            <a:avLst/>
          </a:prstGeom>
        </p:spPr>
      </p:pic>
      <p:pic>
        <p:nvPicPr>
          <p:cNvPr id="13" name="Picture 12"/>
          <p:cNvPicPr>
            <a:picLocks noChangeAspect="1"/>
          </p:cNvPicPr>
          <p:nvPr/>
        </p:nvPicPr>
        <p:blipFill>
          <a:blip r:embed="rId4"/>
          <a:stretch>
            <a:fillRect/>
          </a:stretch>
        </p:blipFill>
        <p:spPr>
          <a:xfrm>
            <a:off x="10765177" y="4197521"/>
            <a:ext cx="5105400" cy="4585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91117" y="2057816"/>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6419" y="3665213"/>
            <a:ext cx="15163800" cy="646331"/>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HP001 4 hàng" panose="020B0603050302020204" pitchFamily="34" charset="0"/>
                <a:cs typeface="Times New Roman" panose="02020603050405020304" pitchFamily="18" charset="0"/>
              </a:rPr>
              <a:t>Câu 5: Nói về thư viện mà em ước mơ?</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1" name="Rectangle 40"/>
          <p:cNvSpPr/>
          <p:nvPr/>
        </p:nvSpPr>
        <p:spPr>
          <a:xfrm>
            <a:off x="746919" y="4850041"/>
            <a:ext cx="14782800" cy="3416320"/>
          </a:xfrm>
          <a:prstGeom prst="rect">
            <a:avLst/>
          </a:prstGeom>
        </p:spPr>
        <p:txBody>
          <a:bodyPr wrap="square">
            <a:spAutoFit/>
          </a:bodyPr>
          <a:lstStyle/>
          <a:p>
            <a:pPr algn="just"/>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Gợi</a:t>
            </a:r>
            <a:r>
              <a:rPr lang="en-US" sz="3600" b="1" dirty="0">
                <a:solidFill>
                  <a:srgbClr val="0000CC"/>
                </a:solidFill>
                <a:latin typeface="HP001 4 hàng" panose="020B0603050302020204" pitchFamily="34" charset="0"/>
                <a:cs typeface="Times New Roman" panose="02020603050405020304" pitchFamily="18" charset="0"/>
              </a:rPr>
              <a:t> ý: </a:t>
            </a:r>
          </a:p>
          <a:p>
            <a:pPr algn="just"/>
            <a:endParaRPr lang="en-US" sz="3600" b="1" dirty="0">
              <a:solidFill>
                <a:srgbClr val="0000CC"/>
              </a:solidFill>
              <a:latin typeface="HP001 4 hàng" panose="020B0603050302020204" pitchFamily="34" charset="0"/>
              <a:cs typeface="Times New Roman" panose="02020603050405020304" pitchFamily="18" charset="0"/>
            </a:endParaRP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nằm</a:t>
            </a:r>
            <a:r>
              <a:rPr lang="en-US" sz="3600" b="1" dirty="0">
                <a:solidFill>
                  <a:srgbClr val="0000CC"/>
                </a:solidFill>
                <a:latin typeface="HP001 4 hàng" panose="020B0603050302020204" pitchFamily="34" charset="0"/>
                <a:cs typeface="Times New Roman" panose="02020603050405020304" pitchFamily="18" charset="0"/>
              </a:rPr>
              <a:t> ở </a:t>
            </a:r>
            <a:r>
              <a:rPr lang="en-US" sz="3600" b="1" dirty="0" err="1">
                <a:solidFill>
                  <a:srgbClr val="0000CC"/>
                </a:solidFill>
                <a:latin typeface="HP001 4 hàng" panose="020B0603050302020204" pitchFamily="34" charset="0"/>
                <a:cs typeface="Times New Roman" panose="02020603050405020304" pitchFamily="18" charset="0"/>
              </a:rPr>
              <a:t>đâu</a:t>
            </a:r>
            <a:r>
              <a:rPr lang="en-US" sz="3600" b="1" dirty="0">
                <a:solidFill>
                  <a:srgbClr val="0000CC"/>
                </a:solidFill>
                <a:latin typeface="HP001 4 hàng" panose="020B0603050302020204" pitchFamily="34" charset="0"/>
                <a:cs typeface="Times New Roman" panose="02020603050405020304" pitchFamily="18" charset="0"/>
              </a:rPr>
              <a:t>?</a:t>
            </a: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trông</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thế</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nào</a:t>
            </a:r>
            <a:r>
              <a:rPr lang="en-US" sz="3600" b="1" dirty="0">
                <a:solidFill>
                  <a:srgbClr val="0000CC"/>
                </a:solidFill>
                <a:latin typeface="HP001 4 hàng" panose="020B0603050302020204" pitchFamily="34" charset="0"/>
                <a:cs typeface="Times New Roman" panose="02020603050405020304" pitchFamily="18" charset="0"/>
              </a:rPr>
              <a:t>?</a:t>
            </a: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có</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những</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loại</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sách</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gì</a:t>
            </a:r>
            <a:r>
              <a:rPr lang="en-US" sz="3600" b="1" dirty="0">
                <a:solidFill>
                  <a:srgbClr val="0000CC"/>
                </a:solidFill>
                <a:latin typeface="HP001 4 hàng" panose="020B0603050302020204" pitchFamily="34" charset="0"/>
                <a:cs typeface="Times New Roman" panose="02020603050405020304" pitchFamily="18" charset="0"/>
              </a:rPr>
              <a:t>?</a:t>
            </a:r>
          </a:p>
          <a:p>
            <a:pPr algn="just"/>
            <a:r>
              <a:rPr lang="en-US" sz="3600" b="1" dirty="0">
                <a:solidFill>
                  <a:srgbClr val="0000CC"/>
                </a:solidFill>
                <a:latin typeface="HP001 4 hàng" panose="020B0603050302020204" pitchFamily="34" charset="0"/>
                <a:cs typeface="Times New Roman" panose="02020603050405020304" pitchFamily="18" charset="0"/>
              </a:rPr>
              <a:t>  - </a:t>
            </a:r>
            <a:r>
              <a:rPr lang="en-US" sz="3600" b="1" dirty="0" err="1">
                <a:solidFill>
                  <a:srgbClr val="0000CC"/>
                </a:solidFill>
                <a:latin typeface="HP001 4 hàng" panose="020B0603050302020204" pitchFamily="34" charset="0"/>
                <a:cs typeface="Times New Roman" panose="02020603050405020304" pitchFamily="18" charset="0"/>
              </a:rPr>
              <a:t>Thư</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viện</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có</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điều</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gì</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đặc</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biệt</a:t>
            </a:r>
            <a:r>
              <a:rPr lang="en-US" sz="3600" b="1" dirty="0">
                <a:solidFill>
                  <a:srgbClr val="0000CC"/>
                </a:solidFill>
                <a:latin typeface="HP001 4 hàng" panose="020B0603050302020204" pitchFamily="34" charset="0"/>
                <a:cs typeface="Times New Roman" panose="02020603050405020304" pitchFamily="18" charset="0"/>
              </a:rPr>
              <a:t>?</a:t>
            </a:r>
          </a:p>
        </p:txBody>
      </p:sp>
      <p:grpSp>
        <p:nvGrpSpPr>
          <p:cNvPr id="2" name="Group 1">
            <a:extLst>
              <a:ext uri="{FF2B5EF4-FFF2-40B4-BE49-F238E27FC236}">
                <a16:creationId xmlns:a16="http://schemas.microsoft.com/office/drawing/2014/main" id="{3CEE76BB-E743-E789-4431-ED1BF56200E8}"/>
              </a:ext>
            </a:extLst>
          </p:cNvPr>
          <p:cNvGrpSpPr/>
          <p:nvPr/>
        </p:nvGrpSpPr>
        <p:grpSpPr>
          <a:xfrm>
            <a:off x="4617134" y="149573"/>
            <a:ext cx="10472739" cy="1240456"/>
            <a:chOff x="4539228" y="210532"/>
            <a:chExt cx="10296030" cy="1240456"/>
          </a:xfrm>
        </p:grpSpPr>
        <p:grpSp>
          <p:nvGrpSpPr>
            <p:cNvPr id="3" name="Group 2">
              <a:extLst>
                <a:ext uri="{FF2B5EF4-FFF2-40B4-BE49-F238E27FC236}">
                  <a16:creationId xmlns:a16="http://schemas.microsoft.com/office/drawing/2014/main" id="{856ADDB1-32A1-CD1D-A0BF-F2E8AEC8BF2D}"/>
                </a:ext>
              </a:extLst>
            </p:cNvPr>
            <p:cNvGrpSpPr/>
            <p:nvPr/>
          </p:nvGrpSpPr>
          <p:grpSpPr>
            <a:xfrm>
              <a:off x="4539228" y="210532"/>
              <a:ext cx="10296030" cy="1240456"/>
              <a:chOff x="4539228" y="210532"/>
              <a:chExt cx="10296030" cy="1240456"/>
            </a:xfrm>
          </p:grpSpPr>
          <p:sp>
            <p:nvSpPr>
              <p:cNvPr id="5" name="TextBox 4">
                <a:extLst>
                  <a:ext uri="{FF2B5EF4-FFF2-40B4-BE49-F238E27FC236}">
                    <a16:creationId xmlns:a16="http://schemas.microsoft.com/office/drawing/2014/main" id="{1E14986E-0D38-0E41-9212-D9DCDBC003F9}"/>
                  </a:ext>
                </a:extLst>
              </p:cNvPr>
              <p:cNvSpPr txBox="1"/>
              <p:nvPr/>
            </p:nvSpPr>
            <p:spPr>
              <a:xfrm>
                <a:off x="4539228" y="210532"/>
                <a:ext cx="10296030" cy="707886"/>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…10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…2022….</a:t>
                </a:r>
              </a:p>
            </p:txBody>
          </p:sp>
          <p:sp>
            <p:nvSpPr>
              <p:cNvPr id="6" name="TextBox 5">
                <a:extLst>
                  <a:ext uri="{FF2B5EF4-FFF2-40B4-BE49-F238E27FC236}">
                    <a16:creationId xmlns:a16="http://schemas.microsoft.com/office/drawing/2014/main" id="{AEF7CD89-956F-499E-D8CA-DB611D0CBD7E}"/>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761522E5-C641-50A8-7F78-909C54795273}"/>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a:extLst>
              <a:ext uri="{FF2B5EF4-FFF2-40B4-BE49-F238E27FC236}">
                <a16:creationId xmlns:a16="http://schemas.microsoft.com/office/drawing/2014/main" id="{F5E91DC2-128E-93B2-3DA1-B29E3F1672F8}"/>
              </a:ext>
            </a:extLst>
          </p:cNvPr>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324517" y="2375466"/>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518319" y="3343919"/>
            <a:ext cx="53158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err="1">
                <a:solidFill>
                  <a:srgbClr val="FF0000"/>
                </a:solidFill>
                <a:latin typeface="HP001 4 hàng" panose="020B0603050302020204" pitchFamily="34" charset="0"/>
                <a:cs typeface="Times New Roman" panose="02020603050405020304" pitchFamily="18" charset="0"/>
              </a:rPr>
              <a:t>Nội</a:t>
            </a:r>
            <a:r>
              <a:rPr lang="en-US" altLang="en-US" sz="4000" b="1" dirty="0">
                <a:solidFill>
                  <a:srgbClr val="FF0000"/>
                </a:solidFill>
                <a:latin typeface="HP001 4 hàng" panose="020B0603050302020204" pitchFamily="34" charset="0"/>
                <a:cs typeface="Times New Roman" panose="02020603050405020304" pitchFamily="18" charset="0"/>
              </a:rPr>
              <a:t> dung</a:t>
            </a:r>
          </a:p>
        </p:txBody>
      </p:sp>
      <p:grpSp>
        <p:nvGrpSpPr>
          <p:cNvPr id="4" name="Group 3"/>
          <p:cNvGrpSpPr/>
          <p:nvPr/>
        </p:nvGrpSpPr>
        <p:grpSpPr>
          <a:xfrm>
            <a:off x="365919" y="4051805"/>
            <a:ext cx="15392400" cy="3820897"/>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88776"/>
            </a:xfrm>
            <a:prstGeom prst="rect">
              <a:avLst/>
            </a:prstGeom>
          </p:spPr>
          <p:txBody>
            <a:bodyPr wrap="square">
              <a:spAutoFit/>
            </a:bodyPr>
            <a:lstStyle/>
            <a:p>
              <a:pPr algn="just"/>
              <a:r>
                <a:rPr lang="nl-NL" sz="3600" b="1" dirty="0">
                  <a:solidFill>
                    <a:srgbClr val="FF0000"/>
                  </a:solidFill>
                  <a:latin typeface="HP001 4 hàng" panose="020B0603050302020204" pitchFamily="34" charset="0"/>
                  <a:cs typeface="Times New Roman" panose="02020603050405020304" pitchFamily="18" charset="0"/>
                </a:rPr>
                <a:t>      </a:t>
              </a:r>
              <a:r>
                <a:rPr lang="nl-NL" sz="4400" b="1" dirty="0">
                  <a:solidFill>
                    <a:srgbClr val="FF0000"/>
                  </a:solidFill>
                  <a:latin typeface="HP001 4 hàng" panose="020B0603050302020204" pitchFamily="34" charset="0"/>
                  <a:cs typeface="Times New Roman" panose="02020603050405020304" pitchFamily="18" charset="0"/>
                </a:rPr>
                <a:t>Bài văn cho biết </a:t>
              </a:r>
              <a:r>
                <a:rPr lang="vi-VN" sz="4400" b="1" dirty="0">
                  <a:solidFill>
                    <a:srgbClr val="FF0000"/>
                  </a:solidFill>
                  <a:latin typeface="HP001 4 hàng" panose="020B0603050302020204" pitchFamily="34" charset="0"/>
                  <a:cs typeface="Times New Roman" panose="02020603050405020304" pitchFamily="18" charset="0"/>
                </a:rPr>
                <a:t>Thư viện với những chiếc giá đầy ắp sách luôn là một nơi đến tuyệt vời đối với các bạn học sinh.</a:t>
              </a:r>
            </a:p>
          </p:txBody>
        </p:sp>
      </p:grpSp>
      <p:grpSp>
        <p:nvGrpSpPr>
          <p:cNvPr id="3" name="Group 2">
            <a:extLst>
              <a:ext uri="{FF2B5EF4-FFF2-40B4-BE49-F238E27FC236}">
                <a16:creationId xmlns:a16="http://schemas.microsoft.com/office/drawing/2014/main" id="{59A37D8C-202E-CDF9-43B4-ED057608205C}"/>
              </a:ext>
            </a:extLst>
          </p:cNvPr>
          <p:cNvGrpSpPr/>
          <p:nvPr/>
        </p:nvGrpSpPr>
        <p:grpSpPr>
          <a:xfrm>
            <a:off x="4617134" y="149573"/>
            <a:ext cx="10472739" cy="1240456"/>
            <a:chOff x="4539228" y="210532"/>
            <a:chExt cx="10296030" cy="1240456"/>
          </a:xfrm>
        </p:grpSpPr>
        <p:grpSp>
          <p:nvGrpSpPr>
            <p:cNvPr id="5" name="Group 4">
              <a:extLst>
                <a:ext uri="{FF2B5EF4-FFF2-40B4-BE49-F238E27FC236}">
                  <a16:creationId xmlns:a16="http://schemas.microsoft.com/office/drawing/2014/main" id="{FB28E74A-7CD9-1D3D-F624-544E386084B6}"/>
                </a:ext>
              </a:extLst>
            </p:cNvPr>
            <p:cNvGrpSpPr/>
            <p:nvPr/>
          </p:nvGrpSpPr>
          <p:grpSpPr>
            <a:xfrm>
              <a:off x="4539228" y="210532"/>
              <a:ext cx="10296030" cy="1240456"/>
              <a:chOff x="4539228" y="210532"/>
              <a:chExt cx="10296030" cy="1240456"/>
            </a:xfrm>
          </p:grpSpPr>
          <p:sp>
            <p:nvSpPr>
              <p:cNvPr id="7" name="TextBox 6">
                <a:extLst>
                  <a:ext uri="{FF2B5EF4-FFF2-40B4-BE49-F238E27FC236}">
                    <a16:creationId xmlns:a16="http://schemas.microsoft.com/office/drawing/2014/main" id="{4A102D91-1E28-29C5-8098-A0653F4BA787}"/>
                  </a:ext>
                </a:extLst>
              </p:cNvPr>
              <p:cNvSpPr txBox="1"/>
              <p:nvPr/>
            </p:nvSpPr>
            <p:spPr>
              <a:xfrm>
                <a:off x="4539228" y="210532"/>
                <a:ext cx="10296030" cy="707886"/>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…10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…2022….</a:t>
                </a:r>
              </a:p>
            </p:txBody>
          </p:sp>
          <p:sp>
            <p:nvSpPr>
              <p:cNvPr id="8" name="TextBox 7">
                <a:extLst>
                  <a:ext uri="{FF2B5EF4-FFF2-40B4-BE49-F238E27FC236}">
                    <a16:creationId xmlns:a16="http://schemas.microsoft.com/office/drawing/2014/main" id="{C8DF4ECF-0A86-3924-1D42-923716D61406}"/>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6" name="Straight Connector 5">
              <a:extLst>
                <a:ext uri="{FF2B5EF4-FFF2-40B4-BE49-F238E27FC236}">
                  <a16:creationId xmlns:a16="http://schemas.microsoft.com/office/drawing/2014/main" id="{CDE27263-B786-CC67-E98C-3D6ACDF3B8CA}"/>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a:extLst>
              <a:ext uri="{FF2B5EF4-FFF2-40B4-BE49-F238E27FC236}">
                <a16:creationId xmlns:a16="http://schemas.microsoft.com/office/drawing/2014/main" id="{2C46BFD5-E4F6-69B5-A905-F82215689184}"/>
              </a:ext>
            </a:extLst>
          </p:cNvPr>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17131" y="45720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3</a:t>
              </a:r>
              <a:r>
                <a:rPr lang="en-US" sz="3600" b="1" dirty="0">
                  <a:solidFill>
                    <a:srgbClr val="FF0000"/>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Nói</a:t>
              </a:r>
              <a:r>
                <a:rPr lang="en-US" sz="3600" b="1" dirty="0">
                  <a:solidFill>
                    <a:srgbClr val="FF0000"/>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và</a:t>
              </a:r>
              <a:r>
                <a:rPr lang="en-US" sz="3600" b="1" dirty="0">
                  <a:solidFill>
                    <a:srgbClr val="FF0000"/>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633119" y="609600"/>
            <a:ext cx="6760133"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Mặt</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trời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mọc</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ở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đằng</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tây</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pic>
        <p:nvPicPr>
          <p:cNvPr id="2" name="Picture 1"/>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p:cNvPicPr>
            <a:picLocks noChangeAspect="1"/>
          </p:cNvPicPr>
          <p:nvPr/>
        </p:nvPicPr>
        <p:blipFill>
          <a:blip r:embed="rId4"/>
          <a:stretch>
            <a:fillRect/>
          </a:stretch>
        </p:blipFill>
        <p:spPr>
          <a:xfrm>
            <a:off x="8567904" y="3395451"/>
            <a:ext cx="3515126" cy="4224548"/>
          </a:xfrm>
          <a:prstGeom prst="rect">
            <a:avLst/>
          </a:prstGeom>
        </p:spPr>
      </p:pic>
      <p:pic>
        <p:nvPicPr>
          <p:cNvPr id="6" name="Picture 5"/>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94519" y="30480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568602" y="313597"/>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1. Nghe –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Kể</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MẶT TRỜI MỌC Ở ĐẰNG … TÂY</a:t>
            </a:r>
          </a:p>
        </p:txBody>
      </p:sp>
      <p:sp>
        <p:nvSpPr>
          <p:cNvPr id="22" name="TextBox 21"/>
          <p:cNvSpPr txBox="1"/>
          <p:nvPr/>
        </p:nvSpPr>
        <p:spPr>
          <a:xfrm>
            <a:off x="813832" y="1371600"/>
            <a:ext cx="14648974" cy="8463855"/>
          </a:xfrm>
          <a:prstGeom prst="rect">
            <a:avLst/>
          </a:prstGeom>
          <a:noFill/>
        </p:spPr>
        <p:txBody>
          <a:bodyPr wrap="square">
            <a:spAutoFit/>
          </a:bodyPr>
          <a:lstStyle/>
          <a:p>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Mặt trời mới mọc ở đằng tây...</a:t>
            </a:r>
            <a:endParaRPr lang="vi-VN" sz="3200" dirty="0">
              <a:solidFill>
                <a:srgbClr val="0000CC"/>
              </a:solidFill>
              <a:latin typeface="HP001 4 hàng" panose="020B0603050302020204" pitchFamily="34" charset="0"/>
              <a:cs typeface="Times New Roman" panose="02020603050405020304" pitchFamily="18" charset="0"/>
            </a:endParaRP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Cả lớp cười ồ lên vì câu thơ vô lí quá. Ai chẳng biết đằng tây là phía mặt trời lặn.</a:t>
            </a: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Thầy giáo bảo Pu-skin tìm cách chữa cho bạn. Pu-skin liền đứng dậy đọc tiếp :</a:t>
            </a:r>
          </a:p>
          <a:p>
            <a:r>
              <a:rPr lang="vi-VN" sz="3200" dirty="0">
                <a:solidFill>
                  <a:srgbClr val="0000CC"/>
                </a:solidFill>
                <a:latin typeface="HP001 4 hàng" panose="020B0603050302020204" pitchFamily="34" charset="0"/>
                <a:cs typeface="Times New Roman" panose="02020603050405020304" pitchFamily="18" charset="0"/>
              </a:rPr>
              <a:t>     </a:t>
            </a:r>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...Thiên hạ ngạc nhiên chuyện lạ này,</a:t>
            </a:r>
          </a:p>
          <a:p>
            <a:r>
              <a:rPr lang="en-US" sz="3200" dirty="0">
                <a:solidFill>
                  <a:srgbClr val="FF0000"/>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Ngơ ngác nhìn nhau và tự hỏi :</a:t>
            </a:r>
          </a:p>
          <a:p>
            <a:r>
              <a:rPr lang="en-US" sz="3200" dirty="0">
                <a:solidFill>
                  <a:srgbClr val="FF0000"/>
                </a:solidFill>
                <a:latin typeface="HP001 4 hàng" panose="020B0603050302020204" pitchFamily="34" charset="0"/>
                <a:cs typeface="Times New Roman" panose="02020603050405020304" pitchFamily="18" charset="0"/>
              </a:rPr>
              <a:t>		</a:t>
            </a:r>
            <a:r>
              <a:rPr lang="vi-VN" sz="3200" dirty="0">
                <a:solidFill>
                  <a:srgbClr val="FF0000"/>
                </a:solidFill>
                <a:latin typeface="HP001 4 hàng" panose="020B0603050302020204" pitchFamily="34" charset="0"/>
                <a:cs typeface="Times New Roman" panose="02020603050405020304" pitchFamily="18" charset="0"/>
              </a:rPr>
              <a:t>“Thức dậy hay là ngủ nữa đây ?"</a:t>
            </a:r>
          </a:p>
          <a:p>
            <a:r>
              <a:rPr lang="en-US" sz="3200" dirty="0">
                <a:solidFill>
                  <a:srgbClr val="0000CC"/>
                </a:solidFill>
                <a:latin typeface="HP001 4 hàng" panose="020B0603050302020204" pitchFamily="34" charset="0"/>
                <a:cs typeface="Times New Roman" panose="02020603050405020304" pitchFamily="18" charset="0"/>
              </a:rPr>
              <a:t>	</a:t>
            </a:r>
            <a:r>
              <a:rPr lang="vi-VN" sz="3200" dirty="0">
                <a:solidFill>
                  <a:srgbClr val="0000CC"/>
                </a:solidFill>
                <a:latin typeface="HP001 4 hàng" panose="020B0603050302020204" pitchFamily="34"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endParaRPr lang="en-US" sz="3200" dirty="0">
              <a:solidFill>
                <a:srgbClr val="0000CC"/>
              </a:solidFill>
              <a:latin typeface="HP001 4 hàng" panose="020B0603050302020204" pitchFamily="34" charset="0"/>
              <a:cs typeface="Times New Roman" panose="02020603050405020304" pitchFamily="18" charset="0"/>
            </a:endParaRPr>
          </a:p>
          <a:p>
            <a:pPr algn="r"/>
            <a:r>
              <a:rPr lang="en-US" sz="3200" dirty="0">
                <a:solidFill>
                  <a:srgbClr val="0000CC"/>
                </a:solidFill>
                <a:latin typeface="HP001 4 hàng" panose="020B0603050302020204" pitchFamily="34" charset="0"/>
                <a:cs typeface="Times New Roman" panose="02020603050405020304" pitchFamily="18" charset="0"/>
              </a:rPr>
              <a:t>Theo </a:t>
            </a:r>
            <a:r>
              <a:rPr lang="en-US" sz="3200" dirty="0" err="1">
                <a:solidFill>
                  <a:srgbClr val="0000CC"/>
                </a:solidFill>
                <a:latin typeface="HP001 4 hàng" panose="020B0603050302020204" pitchFamily="34" charset="0"/>
                <a:cs typeface="Times New Roman" panose="02020603050405020304" pitchFamily="18" charset="0"/>
              </a:rPr>
              <a:t>chuyện</a:t>
            </a:r>
            <a:r>
              <a:rPr lang="en-US" sz="3200" dirty="0">
                <a:solidFill>
                  <a:srgbClr val="0000CC"/>
                </a:solidFill>
                <a:latin typeface="HP001 4 hàng" panose="020B0603050302020204" pitchFamily="34" charset="0"/>
                <a:cs typeface="Times New Roman" panose="02020603050405020304" pitchFamily="18" charset="0"/>
              </a:rPr>
              <a:t> </a:t>
            </a:r>
            <a:r>
              <a:rPr lang="en-US" sz="3200" dirty="0" err="1">
                <a:solidFill>
                  <a:srgbClr val="0000CC"/>
                </a:solidFill>
                <a:latin typeface="HP001 4 hàng" panose="020B0603050302020204" pitchFamily="34" charset="0"/>
                <a:cs typeface="Times New Roman" panose="02020603050405020304" pitchFamily="18" charset="0"/>
              </a:rPr>
              <a:t>Làng</a:t>
            </a:r>
            <a:r>
              <a:rPr lang="en-US" sz="3200" dirty="0">
                <a:solidFill>
                  <a:srgbClr val="0000CC"/>
                </a:solidFill>
                <a:latin typeface="HP001 4 hàng" panose="020B0603050302020204" pitchFamily="34" charset="0"/>
                <a:cs typeface="Times New Roman" panose="02020603050405020304" pitchFamily="18" charset="0"/>
              </a:rPr>
              <a:t> </a:t>
            </a:r>
            <a:r>
              <a:rPr lang="en-US" sz="3200" dirty="0" err="1">
                <a:solidFill>
                  <a:srgbClr val="0000CC"/>
                </a:solidFill>
                <a:latin typeface="HP001 4 hàng" panose="020B0603050302020204" pitchFamily="34" charset="0"/>
                <a:cs typeface="Times New Roman" panose="02020603050405020304" pitchFamily="18" charset="0"/>
              </a:rPr>
              <a:t>Văn</a:t>
            </a:r>
            <a:endParaRPr lang="vi-VN" sz="3200" dirty="0">
              <a:solidFill>
                <a:srgbClr val="0000CC"/>
              </a:solidFill>
              <a:latin typeface="HP001 4 hàng" panose="020B0603050302020204" pitchFamily="34" charset="0"/>
              <a:cs typeface="Times New Roman" panose="02020603050405020304" pitchFamily="18" charset="0"/>
            </a:endParaRPr>
          </a:p>
          <a:p>
            <a:endParaRPr lang="vi-VN" sz="32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9330" y="45720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3.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nghe</a:t>
              </a:r>
              <a:r>
                <a:rPr lang="en-US" sz="36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191849" y="6096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2.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Kể</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lại</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câu</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a:t>
            </a:r>
            <a:r>
              <a:rPr lang="en-US" sz="3200" b="1" dirty="0" err="1">
                <a:solidFill>
                  <a:srgbClr val="0000CC"/>
                </a:solidFill>
                <a:effectLst>
                  <a:outerShdw blurRad="38100" dist="38100" dir="2700000" algn="tl">
                    <a:srgbClr val="000000">
                      <a:alpha val="43137"/>
                    </a:srgbClr>
                  </a:outerShdw>
                </a:effectLst>
                <a:latin typeface="Times New Roman" panose="02020603050405020304" pitchFamily="18" charset="0"/>
              </a:rPr>
              <a:t>chuyện</a:t>
            </a:r>
            <a:r>
              <a:rPr lang="en-US" sz="3200" b="1" dirty="0">
                <a:solidFill>
                  <a:srgbClr val="0000CC"/>
                </a:solidFill>
                <a:effectLst>
                  <a:outerShdw blurRad="38100" dist="38100" dir="2700000" algn="tl">
                    <a:srgbClr val="000000">
                      <a:alpha val="43137"/>
                    </a:srgbClr>
                  </a:outerShdw>
                </a:effectLst>
                <a:latin typeface="Times New Roman" panose="02020603050405020304" pitchFamily="18" charset="0"/>
              </a:rPr>
              <a:t>: MẶT TRỜI MỌC Ở ĐẰNG …TÂY</a:t>
            </a:r>
          </a:p>
        </p:txBody>
      </p:sp>
      <p:pic>
        <p:nvPicPr>
          <p:cNvPr id="25" name="Picture 24"/>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p:cNvPicPr>
            <a:picLocks noChangeAspect="1"/>
          </p:cNvPicPr>
          <p:nvPr/>
        </p:nvPicPr>
        <p:blipFill>
          <a:blip r:embed="rId5"/>
          <a:stretch>
            <a:fillRect/>
          </a:stretch>
        </p:blipFill>
        <p:spPr>
          <a:xfrm>
            <a:off x="12176919" y="3341312"/>
            <a:ext cx="3657599" cy="4477657"/>
          </a:xfrm>
          <a:prstGeom prst="rect">
            <a:avLst/>
          </a:prstGeom>
        </p:spPr>
      </p:pic>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dirty="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519" y="152400"/>
            <a:ext cx="15849600" cy="883919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AB9F2-F679-403D-567E-82F5FC5A569C}"/>
              </a:ext>
            </a:extLst>
          </p:cNvPr>
          <p:cNvSpPr>
            <a:spLocks noGrp="1"/>
          </p:cNvSpPr>
          <p:nvPr>
            <p:ph idx="1"/>
          </p:nvPr>
        </p:nvSpPr>
        <p:spPr>
          <a:xfrm>
            <a:off x="813832" y="2743200"/>
            <a:ext cx="14648974" cy="5424488"/>
          </a:xfrm>
        </p:spPr>
        <p:txBody>
          <a:bodyPr/>
          <a:lstStyle/>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Thầy hiệu trưởng nói:</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Nếu ở nhà có sách gì các em muốn bạn khác cùng đọc, hãy mang đến đây. Bây giờ thì đọc thật nhiều sách vào.</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Từ hôm đó, bạn nào đến trường cũng háo hức ghé vào thư viện. Ai cũng vui lắm.</a:t>
            </a:r>
          </a:p>
          <a:p>
            <a:pPr marL="0" indent="0" algn="r">
              <a:buNone/>
            </a:pPr>
            <a:r>
              <a:rPr lang="vi-VN" sz="2400" b="0" i="0" dirty="0">
                <a:solidFill>
                  <a:srgbClr val="000000"/>
                </a:solidFill>
                <a:effectLst/>
                <a:latin typeface="Times New Roman" panose="02020603050405020304" pitchFamily="18" charset="0"/>
                <a:cs typeface="Times New Roman" panose="02020603050405020304" pitchFamily="18" charset="0"/>
              </a:rPr>
              <a:t>(Theo Tốt-tô-chan, cô bé bên cửa sổ)</a:t>
            </a:r>
          </a:p>
          <a:p>
            <a:pPr marL="0" indent="0">
              <a:buNone/>
            </a:pPr>
            <a:br>
              <a:rPr lang="vi-VN" sz="2400" b="0" i="0" dirty="0">
                <a:solidFill>
                  <a:srgbClr val="000000"/>
                </a:solidFill>
                <a:effectLst/>
                <a:latin typeface="Times New Roman" panose="02020603050405020304" pitchFamily="18" charset="0"/>
                <a:cs typeface="Times New Roman" panose="02020603050405020304" pitchFamily="18" charset="0"/>
              </a:rPr>
            </a:br>
            <a:br>
              <a:rPr lang="vi-VN" sz="2400" b="0" i="0" dirty="0">
                <a:solidFill>
                  <a:srgbClr val="000000"/>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F1ED0BE9-C5DC-97D8-310B-28297B4858BF}"/>
              </a:ext>
            </a:extLst>
          </p:cNvPr>
          <p:cNvSpPr txBox="1">
            <a:spLocks noGrp="1"/>
          </p:cNvSpPr>
          <p:nvPr>
            <p:ph type="title"/>
          </p:nvPr>
        </p:nvSpPr>
        <p:spPr>
          <a:xfrm>
            <a:off x="2870831" y="471392"/>
            <a:ext cx="10534976" cy="1314642"/>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…10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…2022</a:t>
            </a:r>
            <a:r>
              <a:rPr lang="en-US" sz="3600" dirty="0">
                <a:solidFill>
                  <a:srgbClr val="0000CC"/>
                </a:solidFill>
                <a:latin typeface="HP001 4 hàng" panose="020B0603050302020204" pitchFamily="34" charset="0"/>
                <a:cs typeface="Times New Roman" panose="02020603050405020304" pitchFamily="18" charset="0"/>
              </a:rPr>
              <a:t>….</a:t>
            </a:r>
            <a:br>
              <a:rPr lang="en-US" sz="3600" dirty="0">
                <a:solidFill>
                  <a:srgbClr val="0000CC"/>
                </a:solidFill>
                <a:latin typeface="HP001 4 hàng" panose="020B0603050302020204" pitchFamily="34" charset="0"/>
                <a:cs typeface="Times New Roman" panose="02020603050405020304" pitchFamily="18" charset="0"/>
              </a:rPr>
            </a:br>
            <a:endParaRPr lang="en-US" sz="3600" dirty="0">
              <a:solidFill>
                <a:srgbClr val="0000CC"/>
              </a:solidFill>
              <a:latin typeface="HP001 4 hàng" panose="020B06030503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796B49C-FD7C-D27B-027F-2050B64A8149}"/>
              </a:ext>
            </a:extLst>
          </p:cNvPr>
          <p:cNvSpPr txBox="1"/>
          <p:nvPr/>
        </p:nvSpPr>
        <p:spPr>
          <a:xfrm>
            <a:off x="4937919" y="1524000"/>
            <a:ext cx="5945053" cy="1323439"/>
          </a:xfrm>
          <a:prstGeom prst="rect">
            <a:avLst/>
          </a:prstGeom>
          <a:noFill/>
        </p:spPr>
        <p:txBody>
          <a:bodyPr wrap="square" rtlCol="0">
            <a:spAutoFit/>
          </a:bodyPr>
          <a:lstStyle/>
          <a:p>
            <a:r>
              <a:rPr lang="en-US" sz="3200" b="1" u="sng" dirty="0" err="1">
                <a:solidFill>
                  <a:srgbClr val="FF0066"/>
                </a:solidFill>
                <a:latin typeface="HP001 4 hàng" panose="020B0603050302020204" pitchFamily="34" charset="0"/>
                <a:cs typeface="Times New Roman" panose="02020603050405020304" pitchFamily="18" charset="0"/>
              </a:rPr>
              <a:t>Môn</a:t>
            </a:r>
            <a:r>
              <a:rPr lang="en-US" sz="3200" b="1" u="sng"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a:p>
            <a:r>
              <a:rPr lang="en-US" sz="4000" b="1" u="sng" dirty="0" err="1">
                <a:solidFill>
                  <a:srgbClr val="FF0066"/>
                </a:solidFill>
                <a:latin typeface="HP001 4 hàng" panose="020B0603050302020204" pitchFamily="34" charset="0"/>
                <a:cs typeface="Times New Roman" panose="02020603050405020304" pitchFamily="18" charset="0"/>
              </a:rPr>
              <a:t>Bài</a:t>
            </a:r>
            <a:r>
              <a:rPr lang="en-US" sz="4000" b="1" u="sng" dirty="0">
                <a:solidFill>
                  <a:srgbClr val="FF0066"/>
                </a:solidFill>
                <a:latin typeface="HP001 4 hàng" panose="020B0603050302020204" pitchFamily="34" charset="0"/>
                <a:cs typeface="Times New Roman" panose="02020603050405020304" pitchFamily="18" charset="0"/>
              </a:rPr>
              <a:t> 15: </a:t>
            </a:r>
            <a:r>
              <a:rPr lang="en-US" sz="4000" b="1" dirty="0" err="1">
                <a:solidFill>
                  <a:srgbClr val="FF0066"/>
                </a:solidFill>
                <a:latin typeface="HP001 4 hàng" panose="020B0603050302020204" pitchFamily="34" charset="0"/>
                <a:cs typeface="Times New Roman" panose="02020603050405020304" pitchFamily="18" charset="0"/>
              </a:rPr>
              <a:t>Thư</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Viện</a:t>
            </a:r>
            <a:endParaRPr lang="en-US" sz="4000" b="1" dirty="0">
              <a:solidFill>
                <a:srgbClr val="FF0066"/>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00428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10966464" cy="1583466"/>
            <a:chOff x="4539228" y="210532"/>
            <a:chExt cx="10781427" cy="1583466"/>
          </a:xfrm>
        </p:grpSpPr>
        <p:grpSp>
          <p:nvGrpSpPr>
            <p:cNvPr id="15" name="Group 14"/>
            <p:cNvGrpSpPr/>
            <p:nvPr/>
          </p:nvGrpSpPr>
          <p:grpSpPr>
            <a:xfrm>
              <a:off x="4539228" y="210532"/>
              <a:ext cx="10781427" cy="1583466"/>
              <a:chOff x="4539228" y="210532"/>
              <a:chExt cx="10781427" cy="1583466"/>
            </a:xfrm>
          </p:grpSpPr>
          <p:sp>
            <p:nvSpPr>
              <p:cNvPr id="17" name="TextBox 16"/>
              <p:cNvSpPr txBox="1"/>
              <p:nvPr/>
            </p:nvSpPr>
            <p:spPr>
              <a:xfrm>
                <a:off x="4539228" y="210532"/>
                <a:ext cx="10781427" cy="769441"/>
              </a:xfrm>
              <a:prstGeom prst="rect">
                <a:avLst/>
              </a:prstGeom>
              <a:noFill/>
            </p:spPr>
            <p:txBody>
              <a:bodyPr wrap="none" rtlCol="0">
                <a:spAutoFit/>
              </a:bodyPr>
              <a:lstStyle/>
              <a:p>
                <a:r>
                  <a:rPr lang="en-US" sz="4400" dirty="0" err="1">
                    <a:solidFill>
                      <a:srgbClr val="0000CC"/>
                    </a:solidFill>
                    <a:latin typeface="HP001 4 hàng" panose="020B0603050302020204" pitchFamily="34" charset="0"/>
                    <a:cs typeface="Times New Roman" panose="02020603050405020304" pitchFamily="18" charset="0"/>
                  </a:rPr>
                  <a:t>Thứ</a:t>
                </a:r>
                <a:r>
                  <a:rPr lang="en-US" sz="4400" dirty="0">
                    <a:solidFill>
                      <a:srgbClr val="0000CC"/>
                    </a:solidFill>
                    <a:latin typeface="HP001 4 hàng" panose="020B0603050302020204" pitchFamily="34" charset="0"/>
                    <a:cs typeface="Times New Roman" panose="02020603050405020304" pitchFamily="18" charset="0"/>
                  </a:rPr>
                  <a:t>…</a:t>
                </a:r>
                <a:r>
                  <a:rPr lang="en-US" sz="4400" dirty="0" err="1">
                    <a:solidFill>
                      <a:srgbClr val="0000CC"/>
                    </a:solidFill>
                    <a:latin typeface="HP001 4 hàng" panose="020B0603050302020204" pitchFamily="34" charset="0"/>
                    <a:cs typeface="Times New Roman" panose="02020603050405020304" pitchFamily="18" charset="0"/>
                  </a:rPr>
                  <a:t>hai</a:t>
                </a:r>
                <a:r>
                  <a:rPr lang="en-US" sz="4400" dirty="0">
                    <a:solidFill>
                      <a:srgbClr val="0000CC"/>
                    </a:solidFill>
                    <a:latin typeface="HP001 4 hàng" panose="020B0603050302020204" pitchFamily="34" charset="0"/>
                    <a:cs typeface="Times New Roman" panose="02020603050405020304" pitchFamily="18" charset="0"/>
                  </a:rPr>
                  <a:t>…</a:t>
                </a:r>
                <a:r>
                  <a:rPr lang="en-US" sz="4400" dirty="0" err="1">
                    <a:solidFill>
                      <a:srgbClr val="0000CC"/>
                    </a:solidFill>
                    <a:latin typeface="HP001 4 hàng" panose="020B0603050302020204" pitchFamily="34" charset="0"/>
                    <a:cs typeface="Times New Roman" panose="02020603050405020304" pitchFamily="18" charset="0"/>
                  </a:rPr>
                  <a:t>ngày</a:t>
                </a:r>
                <a:r>
                  <a:rPr lang="en-US" sz="4400" dirty="0">
                    <a:solidFill>
                      <a:srgbClr val="0000CC"/>
                    </a:solidFill>
                    <a:latin typeface="HP001 4 hàng" panose="020B0603050302020204" pitchFamily="34" charset="0"/>
                    <a:cs typeface="Times New Roman" panose="02020603050405020304" pitchFamily="18" charset="0"/>
                  </a:rPr>
                  <a:t>…24..tháng…10..năm…2022</a:t>
                </a:r>
                <a:r>
                  <a:rPr lang="en-US" sz="3600" dirty="0">
                    <a:solidFill>
                      <a:srgbClr val="0000CC"/>
                    </a:solidFill>
                    <a:latin typeface="HP001 4 hàng" panose="020B0603050302020204" pitchFamily="34" charset="0"/>
                    <a:cs typeface="Times New Roman" panose="02020603050405020304" pitchFamily="18" charset="0"/>
                  </a:rPr>
                  <a:t>….</a:t>
                </a:r>
              </a:p>
            </p:txBody>
          </p:sp>
          <p:sp>
            <p:nvSpPr>
              <p:cNvPr id="18" name="TextBox 17"/>
              <p:cNvSpPr txBox="1"/>
              <p:nvPr/>
            </p:nvSpPr>
            <p:spPr>
              <a:xfrm>
                <a:off x="6741468" y="1086112"/>
                <a:ext cx="3943356"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16" name="Straight Connector 15"/>
            <p:cNvCxnSpPr>
              <a:cxnSpLocks/>
            </p:cNvCxnSpPr>
            <p:nvPr/>
          </p:nvCxnSpPr>
          <p:spPr>
            <a:xfrm>
              <a:off x="6903720" y="1661159"/>
              <a:ext cx="8725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25124" y="207340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
        <p:nvSpPr>
          <p:cNvPr id="2" name="Rectangle 1"/>
          <p:cNvSpPr/>
          <p:nvPr/>
        </p:nvSpPr>
        <p:spPr>
          <a:xfrm>
            <a:off x="1247280" y="4117559"/>
            <a:ext cx="14118684" cy="1323439"/>
          </a:xfrm>
          <a:prstGeom prst="rect">
            <a:avLst/>
          </a:prstGeom>
        </p:spPr>
        <p:txBody>
          <a:bodyPr wrap="square">
            <a:spAutoFit/>
          </a:bodyPr>
          <a:lstStyle/>
          <a:p>
            <a:r>
              <a:rPr lang="en-US" sz="4000" b="1" dirty="0">
                <a:solidFill>
                  <a:srgbClr val="0000CC"/>
                </a:solidFill>
                <a:latin typeface="HP001 4 hàng" panose="020B0603050302020204" pitchFamily="34" charset="0"/>
                <a:cs typeface="Times New Roman" panose="02020603050405020304" pitchFamily="18" charset="0"/>
              </a:rPr>
              <a:t>      Đ</a:t>
            </a:r>
            <a:r>
              <a:rPr lang="vi-VN" sz="4000" b="1" dirty="0">
                <a:solidFill>
                  <a:srgbClr val="0000CC"/>
                </a:solidFill>
                <a:latin typeface="HP001 4 hàng" panose="020B0603050302020204" pitchFamily="34" charset="0"/>
                <a:cs typeface="Times New Roman" panose="02020603050405020304" pitchFamily="18" charset="0"/>
              </a:rPr>
              <a:t>ọc đúng các tiếng dễ phát âm sai</a:t>
            </a:r>
            <a:r>
              <a:rPr lang="en-US" sz="4000" b="1" dirty="0">
                <a:solidFill>
                  <a:srgbClr val="0000CC"/>
                </a:solidFill>
                <a:latin typeface="HP001 4 hàng" panose="020B0603050302020204" pitchFamily="34" charset="0"/>
                <a:cs typeface="Times New Roman" panose="02020603050405020304" pitchFamily="18" charset="0"/>
              </a:rPr>
              <a:t>;</a:t>
            </a:r>
            <a:r>
              <a:rPr lang="vi-VN" sz="4000" b="1" dirty="0">
                <a:solidFill>
                  <a:srgbClr val="0000CC"/>
                </a:solidFill>
                <a:latin typeface="HP001 4 hàng" panose="020B0603050302020204" pitchFamily="34" charset="0"/>
                <a:cs typeface="Times New Roman" panose="02020603050405020304" pitchFamily="18" charset="0"/>
              </a:rPr>
              <a:t> Cách ngắt giọng ở những câu dài</a:t>
            </a:r>
            <a:r>
              <a:rPr lang="en-US" sz="4000" b="1" dirty="0">
                <a:solidFill>
                  <a:srgbClr val="0000CC"/>
                </a:solidFill>
                <a:latin typeface="HP001 4 hàng" panose="020B0603050302020204" pitchFamily="34" charset="0"/>
                <a:cs typeface="Times New Roman" panose="02020603050405020304" pitchFamily="18" charset="0"/>
              </a:rPr>
              <a:t>; </a:t>
            </a:r>
            <a:r>
              <a:rPr lang="vi-VN" sz="4000" b="1" dirty="0">
                <a:solidFill>
                  <a:srgbClr val="0000CC"/>
                </a:solidFill>
                <a:latin typeface="HP001 4 hàng" panose="020B0603050302020204" pitchFamily="34" charset="0"/>
                <a:cs typeface="Times New Roman" panose="02020603050405020304" pitchFamily="18" charset="0"/>
              </a:rPr>
              <a:t>Đọc diễn cảm lời của thầy hiệu trưởng.</a:t>
            </a:r>
          </a:p>
        </p:txBody>
      </p:sp>
      <p:sp>
        <p:nvSpPr>
          <p:cNvPr id="3" name="Rectangle 2"/>
          <p:cNvSpPr/>
          <p:nvPr/>
        </p:nvSpPr>
        <p:spPr>
          <a:xfrm>
            <a:off x="1517282" y="6830974"/>
            <a:ext cx="13578681" cy="2169825"/>
          </a:xfrm>
          <a:prstGeom prst="rect">
            <a:avLst/>
          </a:prstGeom>
        </p:spPr>
        <p:txBody>
          <a:bodyPr wrap="square">
            <a:spAutoFit/>
          </a:bodyPr>
          <a:lstStyle/>
          <a:p>
            <a:pPr>
              <a:spcBef>
                <a:spcPts val="600"/>
              </a:spcBef>
              <a:spcAft>
                <a:spcPts val="300"/>
              </a:spcAft>
            </a:pP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Đoạn</a:t>
            </a:r>
            <a:r>
              <a:rPr lang="en-US" sz="4000" b="1" dirty="0">
                <a:solidFill>
                  <a:srgbClr val="0000CC"/>
                </a:solidFill>
                <a:latin typeface="HP001 4 hàng" panose="020B0603050302020204" pitchFamily="34" charset="0"/>
                <a:cs typeface="Times New Roman" panose="02020603050405020304" pitchFamily="18" charset="0"/>
              </a:rPr>
              <a:t> 1: </a:t>
            </a:r>
            <a:r>
              <a:rPr lang="en-US" sz="4000" b="1" dirty="0" err="1">
                <a:solidFill>
                  <a:srgbClr val="0000CC"/>
                </a:solidFill>
                <a:latin typeface="HP001 4 hàng" panose="020B0603050302020204" pitchFamily="34" charset="0"/>
                <a:cs typeface="Times New Roman" panose="02020603050405020304" pitchFamily="18" charset="0"/>
              </a:rPr>
              <a:t>Từ</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đầu</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đến</a:t>
            </a:r>
            <a:r>
              <a:rPr lang="en-US" sz="4000" b="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ngay</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tại</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đó</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nữa</a:t>
            </a:r>
            <a:r>
              <a:rPr lang="en-US" sz="4000" b="1" dirty="0">
                <a:solidFill>
                  <a:srgbClr val="0000CC"/>
                </a:solidFill>
                <a:latin typeface="HP001 4 hàng" panose="020B0603050302020204" pitchFamily="34" charset="0"/>
                <a:cs typeface="Times New Roman" panose="02020603050405020304" pitchFamily="18" charset="0"/>
              </a:rPr>
              <a:t>.</a:t>
            </a:r>
          </a:p>
          <a:p>
            <a:pPr>
              <a:spcBef>
                <a:spcPts val="600"/>
              </a:spcBef>
              <a:spcAft>
                <a:spcPts val="300"/>
              </a:spcAft>
            </a:pP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Đoạn</a:t>
            </a:r>
            <a:r>
              <a:rPr lang="en-US" sz="4000" b="1" dirty="0">
                <a:solidFill>
                  <a:srgbClr val="0000CC"/>
                </a:solidFill>
                <a:latin typeface="HP001 4 hàng" panose="020B0603050302020204" pitchFamily="34" charset="0"/>
                <a:cs typeface="Times New Roman" panose="02020603050405020304" pitchFamily="18" charset="0"/>
              </a:rPr>
              <a:t> 2: </a:t>
            </a:r>
            <a:r>
              <a:rPr lang="en-US" sz="4000" b="1" dirty="0" err="1">
                <a:solidFill>
                  <a:srgbClr val="0000CC"/>
                </a:solidFill>
                <a:latin typeface="HP001 4 hàng" panose="020B0603050302020204" pitchFamily="34" charset="0"/>
                <a:cs typeface="Times New Roman" panose="02020603050405020304" pitchFamily="18" charset="0"/>
              </a:rPr>
              <a:t>Tiếp</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theo</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cho</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đến</a:t>
            </a:r>
            <a:r>
              <a:rPr lang="en-US" sz="4000" b="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thật</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nhiều</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sách</a:t>
            </a:r>
            <a:r>
              <a:rPr lang="en-US" sz="4000" b="1" i="1" dirty="0">
                <a:solidFill>
                  <a:srgbClr val="0000CC"/>
                </a:solidFill>
                <a:latin typeface="HP001 4 hàng" panose="020B0603050302020204" pitchFamily="34" charset="0"/>
                <a:cs typeface="Times New Roman" panose="02020603050405020304" pitchFamily="18" charset="0"/>
              </a:rPr>
              <a:t> </a:t>
            </a:r>
            <a:r>
              <a:rPr lang="en-US" sz="4000" b="1" i="1" dirty="0" err="1">
                <a:solidFill>
                  <a:srgbClr val="0000CC"/>
                </a:solidFill>
                <a:latin typeface="HP001 4 hàng" panose="020B0603050302020204" pitchFamily="34" charset="0"/>
                <a:cs typeface="Times New Roman" panose="02020603050405020304" pitchFamily="18" charset="0"/>
              </a:rPr>
              <a:t>vào</a:t>
            </a:r>
            <a:r>
              <a:rPr lang="en-US" sz="4000" b="1" i="1" dirty="0">
                <a:solidFill>
                  <a:srgbClr val="0000CC"/>
                </a:solidFill>
                <a:latin typeface="HP001 4 hàng" panose="020B0603050302020204" pitchFamily="34" charset="0"/>
                <a:cs typeface="Times New Roman" panose="02020603050405020304" pitchFamily="18" charset="0"/>
              </a:rPr>
              <a:t>.</a:t>
            </a:r>
          </a:p>
          <a:p>
            <a:pPr>
              <a:spcBef>
                <a:spcPts val="600"/>
              </a:spcBef>
              <a:spcAft>
                <a:spcPts val="300"/>
              </a:spcAft>
            </a:pP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Đoạn</a:t>
            </a:r>
            <a:r>
              <a:rPr lang="en-US" sz="4000" b="1" dirty="0">
                <a:solidFill>
                  <a:srgbClr val="0000CC"/>
                </a:solidFill>
                <a:latin typeface="HP001 4 hàng" panose="020B0603050302020204" pitchFamily="34" charset="0"/>
                <a:cs typeface="Times New Roman" panose="02020603050405020304" pitchFamily="18" charset="0"/>
              </a:rPr>
              <a:t> 3:  </a:t>
            </a:r>
            <a:r>
              <a:rPr lang="en-US" sz="4000" b="1" dirty="0" err="1">
                <a:solidFill>
                  <a:srgbClr val="0000CC"/>
                </a:solidFill>
                <a:latin typeface="HP001 4 hàng" panose="020B0603050302020204" pitchFamily="34" charset="0"/>
                <a:cs typeface="Times New Roman" panose="02020603050405020304" pitchFamily="18" charset="0"/>
              </a:rPr>
              <a:t>Còn</a:t>
            </a:r>
            <a:r>
              <a:rPr lang="en-US" sz="4000" b="1" dirty="0">
                <a:solidFill>
                  <a:srgbClr val="0000CC"/>
                </a:solidFill>
                <a:latin typeface="HP001 4 hàng" panose="020B0603050302020204" pitchFamily="34" charset="0"/>
                <a:cs typeface="Times New Roman" panose="02020603050405020304" pitchFamily="18" charset="0"/>
              </a:rPr>
              <a:t> </a:t>
            </a:r>
            <a:r>
              <a:rPr lang="en-US" sz="4000" b="1" dirty="0" err="1">
                <a:solidFill>
                  <a:srgbClr val="0000CC"/>
                </a:solidFill>
                <a:latin typeface="HP001 4 hàng" panose="020B0603050302020204" pitchFamily="34" charset="0"/>
                <a:cs typeface="Times New Roman" panose="02020603050405020304" pitchFamily="18" charset="0"/>
              </a:rPr>
              <a:t>lại</a:t>
            </a:r>
            <a:r>
              <a:rPr lang="en-US" sz="4000" b="1" dirty="0">
                <a:solidFill>
                  <a:srgbClr val="0000CC"/>
                </a:solidFill>
                <a:latin typeface="HP001 4 hàng" panose="020B0603050302020204" pitchFamily="34" charset="0"/>
                <a:cs typeface="Times New Roman" panose="02020603050405020304" pitchFamily="18" charset="0"/>
              </a:rPr>
              <a:t>.</a:t>
            </a:r>
          </a:p>
        </p:txBody>
      </p:sp>
      <p:grpSp>
        <p:nvGrpSpPr>
          <p:cNvPr id="13" name="Group 12"/>
          <p:cNvGrpSpPr/>
          <p:nvPr/>
        </p:nvGrpSpPr>
        <p:grpSpPr>
          <a:xfrm>
            <a:off x="1585514" y="3115319"/>
            <a:ext cx="4191000" cy="677108"/>
            <a:chOff x="1515469" y="3428838"/>
            <a:chExt cx="3733800" cy="677108"/>
          </a:xfrm>
        </p:grpSpPr>
        <p:sp>
          <p:nvSpPr>
            <p:cNvPr id="20" name="Rectangle 19"/>
            <p:cNvSpPr/>
            <p:nvPr/>
          </p:nvSpPr>
          <p:spPr>
            <a:xfrm>
              <a:off x="1515469" y="3428838"/>
              <a:ext cx="3733800" cy="677108"/>
            </a:xfrm>
            <a:prstGeom prst="rect">
              <a:avLst/>
            </a:prstGeom>
          </p:spPr>
          <p:txBody>
            <a:bodyPr wrap="square">
              <a:spAutoFit/>
            </a:bodyPr>
            <a:lstStyle/>
            <a:p>
              <a:r>
                <a:rPr lang="en-US" sz="3800" b="1" dirty="0">
                  <a:solidFill>
                    <a:srgbClr val="FF0066"/>
                  </a:solidFill>
                  <a:latin typeface="Times New Roman" panose="02020603050405020304" pitchFamily="18" charset="0"/>
                  <a:cs typeface="Times New Roman" panose="02020603050405020304" pitchFamily="18" charset="0"/>
                </a:rPr>
                <a:t>1. </a:t>
              </a:r>
              <a:r>
                <a:rPr lang="en-US" sz="3800" b="1" dirty="0" err="1">
                  <a:solidFill>
                    <a:srgbClr val="FF0066"/>
                  </a:solidFill>
                  <a:latin typeface="HP001 4 hàng" panose="020B0603050302020204" pitchFamily="34" charset="0"/>
                  <a:cs typeface="Times New Roman" panose="02020603050405020304" pitchFamily="18" charset="0"/>
                </a:rPr>
                <a:t>Hướng</a:t>
              </a:r>
              <a:r>
                <a:rPr lang="en-US" sz="3800" b="1" dirty="0">
                  <a:solidFill>
                    <a:srgbClr val="FF0066"/>
                  </a:solidFill>
                  <a:latin typeface="HP001 4 hàng" panose="020B0603050302020204" pitchFamily="34" charset="0"/>
                  <a:cs typeface="Times New Roman" panose="02020603050405020304" pitchFamily="18" charset="0"/>
                </a:rPr>
                <a:t> </a:t>
              </a:r>
              <a:r>
                <a:rPr lang="en-US" sz="3800" b="1" dirty="0" err="1">
                  <a:solidFill>
                    <a:srgbClr val="FF0066"/>
                  </a:solidFill>
                  <a:latin typeface="HP001 4 hàng" panose="020B0603050302020204" pitchFamily="34" charset="0"/>
                  <a:cs typeface="Times New Roman" panose="02020603050405020304" pitchFamily="18" charset="0"/>
                </a:rPr>
                <a:t>dẫn</a:t>
              </a:r>
              <a:r>
                <a:rPr lang="en-US" sz="3800" b="1" dirty="0">
                  <a:solidFill>
                    <a:srgbClr val="FF0066"/>
                  </a:solidFill>
                  <a:latin typeface="HP001 4 hàng" panose="020B0603050302020204" pitchFamily="34" charset="0"/>
                  <a:cs typeface="Times New Roman" panose="02020603050405020304" pitchFamily="18" charset="0"/>
                </a:rPr>
                <a:t> </a:t>
              </a:r>
              <a:r>
                <a:rPr lang="en-US" sz="3800" b="1" dirty="0" err="1">
                  <a:solidFill>
                    <a:srgbClr val="FF0066"/>
                  </a:solidFill>
                  <a:latin typeface="HP001 4 hàng" panose="020B0603050302020204" pitchFamily="34" charset="0"/>
                  <a:cs typeface="Times New Roman" panose="02020603050405020304" pitchFamily="18" charset="0"/>
                </a:rPr>
                <a:t>đọc</a:t>
              </a:r>
              <a:r>
                <a:rPr lang="en-US" sz="3800" b="1" dirty="0">
                  <a:solidFill>
                    <a:srgbClr val="FF0066"/>
                  </a:solidFill>
                  <a:latin typeface="HP001 4 hàng" panose="020B0603050302020204" pitchFamily="34" charset="0"/>
                  <a:cs typeface="Times New Roman" panose="02020603050405020304" pitchFamily="18" charset="0"/>
                </a:rPr>
                <a:t>.</a:t>
              </a:r>
            </a:p>
          </p:txBody>
        </p:sp>
        <p:cxnSp>
          <p:nvCxnSpPr>
            <p:cNvPr id="21" name="Straight Connector 20"/>
            <p:cNvCxnSpPr/>
            <p:nvPr/>
          </p:nvCxnSpPr>
          <p:spPr>
            <a:xfrm>
              <a:off x="1766891" y="4089664"/>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78273" y="5853695"/>
            <a:ext cx="4191000" cy="677108"/>
            <a:chOff x="1508919" y="3337141"/>
            <a:chExt cx="3733800" cy="677108"/>
          </a:xfrm>
        </p:grpSpPr>
        <p:sp>
          <p:nvSpPr>
            <p:cNvPr id="23" name="Rectangle 22"/>
            <p:cNvSpPr/>
            <p:nvPr/>
          </p:nvSpPr>
          <p:spPr>
            <a:xfrm>
              <a:off x="1508919" y="3337141"/>
              <a:ext cx="3733800" cy="677108"/>
            </a:xfrm>
            <a:prstGeom prst="rect">
              <a:avLst/>
            </a:prstGeom>
          </p:spPr>
          <p:txBody>
            <a:bodyPr wrap="square">
              <a:spAutoFit/>
            </a:bodyPr>
            <a:lstStyle/>
            <a:p>
              <a:r>
                <a:rPr lang="en-US" sz="3800" b="1" dirty="0">
                  <a:solidFill>
                    <a:srgbClr val="FF0066"/>
                  </a:solidFill>
                  <a:latin typeface="Times New Roman" panose="02020603050405020304" pitchFamily="18" charset="0"/>
                  <a:cs typeface="Times New Roman" panose="02020603050405020304" pitchFamily="18" charset="0"/>
                </a:rPr>
                <a:t>2. </a:t>
              </a:r>
              <a:r>
                <a:rPr lang="en-US" sz="3800" b="1" dirty="0">
                  <a:solidFill>
                    <a:srgbClr val="FF0066"/>
                  </a:solidFill>
                  <a:latin typeface="HP001 4 hàng" panose="020B0603050302020204" pitchFamily="34" charset="0"/>
                  <a:cs typeface="Times New Roman" panose="02020603050405020304" pitchFamily="18" charset="0"/>
                </a:rPr>
                <a:t>Chia </a:t>
              </a:r>
              <a:r>
                <a:rPr lang="en-US" sz="3800" b="1" dirty="0" err="1">
                  <a:solidFill>
                    <a:srgbClr val="FF0066"/>
                  </a:solidFill>
                  <a:latin typeface="HP001 4 hàng" panose="020B0603050302020204" pitchFamily="34" charset="0"/>
                  <a:cs typeface="Times New Roman" panose="02020603050405020304" pitchFamily="18" charset="0"/>
                </a:rPr>
                <a:t>đoạn</a:t>
              </a:r>
              <a:r>
                <a:rPr lang="en-US" sz="3800" b="1" dirty="0">
                  <a:solidFill>
                    <a:srgbClr val="FF0066"/>
                  </a:solidFill>
                  <a:latin typeface="HP001 4 hàng" panose="020B0603050302020204" pitchFamily="34" charset="0"/>
                  <a:cs typeface="Times New Roman" panose="02020603050405020304" pitchFamily="18" charset="0"/>
                </a:rPr>
                <a:t>.</a:t>
              </a:r>
            </a:p>
          </p:txBody>
        </p:sp>
        <p:cxnSp>
          <p:nvCxnSpPr>
            <p:cNvPr id="24" name="Straight Connector 23"/>
            <p:cNvCxnSpPr/>
            <p:nvPr/>
          </p:nvCxnSpPr>
          <p:spPr>
            <a:xfrm>
              <a:off x="1629589" y="3982110"/>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8AB9F2-F679-403D-567E-82F5FC5A569C}"/>
              </a:ext>
            </a:extLst>
          </p:cNvPr>
          <p:cNvSpPr>
            <a:spLocks noGrp="1"/>
          </p:cNvSpPr>
          <p:nvPr>
            <p:ph idx="1"/>
          </p:nvPr>
        </p:nvSpPr>
        <p:spPr>
          <a:xfrm>
            <a:off x="813832" y="2743200"/>
            <a:ext cx="14648974" cy="5424488"/>
          </a:xfrm>
        </p:spPr>
        <p:txBody>
          <a:bodyPr/>
          <a:lstStyle/>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Thầy hiệu trưởng nói:</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Nếu ở nhà có sách gì các em muốn bạn khác cùng đọc, hãy mang đến đây. Bây giờ thì đọc thật nhiều sách vào.</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400" b="0" i="0" dirty="0">
                <a:solidFill>
                  <a:srgbClr val="000000"/>
                </a:solidFill>
                <a:effectLst/>
                <a:latin typeface="Times New Roman" panose="02020603050405020304" pitchFamily="18" charset="0"/>
                <a:cs typeface="Times New Roman" panose="02020603050405020304" pitchFamily="18"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indent="0" algn="just">
              <a:buNone/>
            </a:pPr>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Từ hôm đó, bạn nào đến trường cũng háo hức ghé vào thư viện. Ai cũng vui lắm.</a:t>
            </a:r>
          </a:p>
          <a:p>
            <a:pPr marL="0" indent="0" algn="r">
              <a:buNone/>
            </a:pPr>
            <a:r>
              <a:rPr lang="vi-VN" sz="2400" b="0" i="0" dirty="0">
                <a:solidFill>
                  <a:srgbClr val="000000"/>
                </a:solidFill>
                <a:effectLst/>
                <a:latin typeface="Times New Roman" panose="02020603050405020304" pitchFamily="18" charset="0"/>
                <a:cs typeface="Times New Roman" panose="02020603050405020304" pitchFamily="18" charset="0"/>
              </a:rPr>
              <a:t>(Theo Tốt-tô-chan, cô bé bên cửa sổ)</a:t>
            </a:r>
          </a:p>
          <a:p>
            <a:pPr marL="0" indent="0">
              <a:buNone/>
            </a:pPr>
            <a:br>
              <a:rPr lang="vi-VN" sz="2400" b="0" i="0" dirty="0">
                <a:solidFill>
                  <a:srgbClr val="000000"/>
                </a:solidFill>
                <a:effectLst/>
                <a:latin typeface="Times New Roman" panose="02020603050405020304" pitchFamily="18" charset="0"/>
                <a:cs typeface="Times New Roman" panose="02020603050405020304" pitchFamily="18" charset="0"/>
              </a:rPr>
            </a:br>
            <a:br>
              <a:rPr lang="vi-VN" sz="2400" b="0" i="0" dirty="0">
                <a:solidFill>
                  <a:srgbClr val="000000"/>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F1ED0BE9-C5DC-97D8-310B-28297B4858BF}"/>
              </a:ext>
            </a:extLst>
          </p:cNvPr>
          <p:cNvSpPr txBox="1">
            <a:spLocks noGrp="1"/>
          </p:cNvSpPr>
          <p:nvPr>
            <p:ph type="title"/>
          </p:nvPr>
        </p:nvSpPr>
        <p:spPr>
          <a:xfrm>
            <a:off x="2870831" y="471392"/>
            <a:ext cx="10534976" cy="1314642"/>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…10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…2022</a:t>
            </a:r>
            <a:r>
              <a:rPr lang="en-US" sz="3600" dirty="0">
                <a:solidFill>
                  <a:srgbClr val="0000CC"/>
                </a:solidFill>
                <a:latin typeface="HP001 4 hàng" panose="020B0603050302020204" pitchFamily="34" charset="0"/>
                <a:cs typeface="Times New Roman" panose="02020603050405020304" pitchFamily="18" charset="0"/>
              </a:rPr>
              <a:t>….</a:t>
            </a:r>
            <a:br>
              <a:rPr lang="en-US" sz="3600" dirty="0">
                <a:solidFill>
                  <a:srgbClr val="0000CC"/>
                </a:solidFill>
                <a:latin typeface="HP001 4 hàng" panose="020B0603050302020204" pitchFamily="34" charset="0"/>
                <a:cs typeface="Times New Roman" panose="02020603050405020304" pitchFamily="18" charset="0"/>
              </a:rPr>
            </a:br>
            <a:endParaRPr lang="en-US" sz="3600" dirty="0">
              <a:solidFill>
                <a:srgbClr val="0000CC"/>
              </a:solidFill>
              <a:latin typeface="HP001 4 hàng" panose="020B06030503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796B49C-FD7C-D27B-027F-2050B64A8149}"/>
              </a:ext>
            </a:extLst>
          </p:cNvPr>
          <p:cNvSpPr txBox="1"/>
          <p:nvPr/>
        </p:nvSpPr>
        <p:spPr>
          <a:xfrm>
            <a:off x="4937919" y="1524000"/>
            <a:ext cx="5945053"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Môn</a:t>
            </a:r>
            <a:r>
              <a:rPr kumimoji="0" lang="en-US" sz="3200" b="1" i="0" u="sng"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Tiếng</a:t>
            </a:r>
            <a:r>
              <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Việt</a:t>
            </a:r>
            <a:endPar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sng"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Bài</a:t>
            </a:r>
            <a:r>
              <a:rPr kumimoji="0" lang="en-US" sz="4000" b="1" i="0" u="sng"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 15: </a:t>
            </a:r>
            <a:r>
              <a:rPr kumimoji="0" lang="en-US" sz="4000" b="1" i="0" u="none"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Thư</a:t>
            </a:r>
            <a:r>
              <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66"/>
                </a:solidFill>
                <a:effectLst/>
                <a:uLnTx/>
                <a:uFillTx/>
                <a:latin typeface="HP001 4 hàng" panose="020B0603050302020204" pitchFamily="34" charset="0"/>
                <a:ea typeface="+mn-ea"/>
                <a:cs typeface="Times New Roman" panose="02020603050405020304" pitchFamily="18" charset="0"/>
              </a:rPr>
              <a:t>Viện</a:t>
            </a:r>
            <a:endParaRPr kumimoji="0" lang="en-US" sz="4000" b="1" i="0" u="none" strike="noStrike" kern="1200" cap="none" spc="0" normalizeH="0" baseline="0" noProof="0" dirty="0">
              <a:ln>
                <a:noFill/>
              </a:ln>
              <a:solidFill>
                <a:srgbClr val="FF0066"/>
              </a:solidFill>
              <a:effectLst/>
              <a:uLnTx/>
              <a:uFillTx/>
              <a:latin typeface="HP001 4 hàng" panose="020B0603050302020204" pitchFamily="34" charset="0"/>
              <a:ea typeface="+mn-ea"/>
              <a:cs typeface="Times New Roman" panose="02020603050405020304" pitchFamily="18" charset="0"/>
            </a:endParaRPr>
          </a:p>
        </p:txBody>
      </p:sp>
      <p:sp>
        <p:nvSpPr>
          <p:cNvPr id="2" name="Oval 1">
            <a:extLst>
              <a:ext uri="{FF2B5EF4-FFF2-40B4-BE49-F238E27FC236}">
                <a16:creationId xmlns:a16="http://schemas.microsoft.com/office/drawing/2014/main" id="{DA9A5C87-2946-E0CF-58DB-15146BC8DF6D}"/>
              </a:ext>
            </a:extLst>
          </p:cNvPr>
          <p:cNvSpPr/>
          <p:nvPr/>
        </p:nvSpPr>
        <p:spPr>
          <a:xfrm>
            <a:off x="25950" y="2452419"/>
            <a:ext cx="914400" cy="79003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HP001 4 hàng" panose="020B0603050302020204" pitchFamily="34" charset="0"/>
              </a:rPr>
              <a:t>1</a:t>
            </a:r>
          </a:p>
        </p:txBody>
      </p:sp>
      <p:cxnSp>
        <p:nvCxnSpPr>
          <p:cNvPr id="16" name="Straight Connector 15">
            <a:extLst>
              <a:ext uri="{FF2B5EF4-FFF2-40B4-BE49-F238E27FC236}">
                <a16:creationId xmlns:a16="http://schemas.microsoft.com/office/drawing/2014/main" id="{A5EE2CF2-4B4C-05A9-5FF0-0C78DB41A921}"/>
              </a:ext>
            </a:extLst>
          </p:cNvPr>
          <p:cNvCxnSpPr>
            <a:cxnSpLocks/>
          </p:cNvCxnSpPr>
          <p:nvPr/>
        </p:nvCxnSpPr>
        <p:spPr>
          <a:xfrm flipH="1">
            <a:off x="12557919" y="3467100"/>
            <a:ext cx="304800" cy="609600"/>
          </a:xfrm>
          <a:prstGeom prst="line">
            <a:avLst/>
          </a:prstGeom>
        </p:spPr>
        <p:style>
          <a:lnRef idx="3">
            <a:schemeClr val="accent2"/>
          </a:lnRef>
          <a:fillRef idx="0">
            <a:schemeClr val="accent2"/>
          </a:fillRef>
          <a:effectRef idx="2">
            <a:schemeClr val="accent2"/>
          </a:effectRef>
          <a:fontRef idx="minor">
            <a:schemeClr val="tx1"/>
          </a:fontRef>
        </p:style>
      </p:cxnSp>
      <p:sp>
        <p:nvSpPr>
          <p:cNvPr id="20" name="Oval 19">
            <a:extLst>
              <a:ext uri="{FF2B5EF4-FFF2-40B4-BE49-F238E27FC236}">
                <a16:creationId xmlns:a16="http://schemas.microsoft.com/office/drawing/2014/main" id="{B64CCF80-8747-DD18-8CB7-D6FD3EE333A9}"/>
              </a:ext>
            </a:extLst>
          </p:cNvPr>
          <p:cNvSpPr/>
          <p:nvPr/>
        </p:nvSpPr>
        <p:spPr>
          <a:xfrm>
            <a:off x="25950" y="3771900"/>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HP001 4 hàng" panose="020B0603050302020204" pitchFamily="34" charset="0"/>
              </a:rPr>
              <a:t>2</a:t>
            </a:r>
            <a:endParaRPr lang="en-US" sz="2400" dirty="0">
              <a:latin typeface="HP001 4 hàng" panose="020B0603050302020204" pitchFamily="34" charset="0"/>
            </a:endParaRPr>
          </a:p>
        </p:txBody>
      </p:sp>
      <p:sp>
        <p:nvSpPr>
          <p:cNvPr id="21" name="Oval 20">
            <a:extLst>
              <a:ext uri="{FF2B5EF4-FFF2-40B4-BE49-F238E27FC236}">
                <a16:creationId xmlns:a16="http://schemas.microsoft.com/office/drawing/2014/main" id="{D64DE56A-33BD-6E13-EBEC-B8C6E1BEBFDB}"/>
              </a:ext>
            </a:extLst>
          </p:cNvPr>
          <p:cNvSpPr/>
          <p:nvPr/>
        </p:nvSpPr>
        <p:spPr>
          <a:xfrm>
            <a:off x="25950" y="5643466"/>
            <a:ext cx="9144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ln w="0"/>
                <a:solidFill>
                  <a:schemeClr val="tx1"/>
                </a:solidFill>
                <a:effectLst>
                  <a:outerShdw blurRad="38100" dist="19050" dir="2700000" algn="tl" rotWithShape="0">
                    <a:schemeClr val="dk1">
                      <a:alpha val="40000"/>
                    </a:schemeClr>
                  </a:outerShdw>
                </a:effectLst>
                <a:latin typeface="HP001 4 hàng" panose="020B0603050302020204" pitchFamily="34" charset="0"/>
              </a:rPr>
              <a:t>3</a:t>
            </a:r>
            <a:endParaRPr lang="en-US" sz="2800" dirty="0">
              <a:latin typeface="HP001 4 hàng" panose="020B0603050302020204" pitchFamily="34" charset="0"/>
            </a:endParaRPr>
          </a:p>
        </p:txBody>
      </p:sp>
      <p:cxnSp>
        <p:nvCxnSpPr>
          <p:cNvPr id="23" name="Straight Connector 22">
            <a:extLst>
              <a:ext uri="{FF2B5EF4-FFF2-40B4-BE49-F238E27FC236}">
                <a16:creationId xmlns:a16="http://schemas.microsoft.com/office/drawing/2014/main" id="{769360DB-DCF0-721F-A57F-D8B855D1A36A}"/>
              </a:ext>
            </a:extLst>
          </p:cNvPr>
          <p:cNvCxnSpPr>
            <a:cxnSpLocks/>
          </p:cNvCxnSpPr>
          <p:nvPr/>
        </p:nvCxnSpPr>
        <p:spPr>
          <a:xfrm flipH="1">
            <a:off x="14386719" y="5215742"/>
            <a:ext cx="228600" cy="499258"/>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BE0AC132-7906-F6FA-AEC5-15018304FBDD}"/>
              </a:ext>
            </a:extLst>
          </p:cNvPr>
          <p:cNvCxnSpPr/>
          <p:nvPr/>
        </p:nvCxnSpPr>
        <p:spPr>
          <a:xfrm flipH="1">
            <a:off x="11719719" y="6934200"/>
            <a:ext cx="152400" cy="3810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0145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29C2-1282-C7CD-FB76-24EA42AA15FB}"/>
              </a:ext>
            </a:extLst>
          </p:cNvPr>
          <p:cNvSpPr>
            <a:spLocks noGrp="1"/>
          </p:cNvSpPr>
          <p:nvPr>
            <p:ph type="title"/>
          </p:nvPr>
        </p:nvSpPr>
        <p:spPr/>
        <p:txBody>
          <a:bodyPr/>
          <a:lstStyle/>
          <a:p>
            <a:pPr algn="l"/>
            <a:r>
              <a:rPr lang="en-US" sz="4000" dirty="0" err="1">
                <a:solidFill>
                  <a:srgbClr val="FF0000"/>
                </a:solidFill>
                <a:latin typeface="HP001 4 hàng" panose="020B0603050302020204" pitchFamily="34" charset="0"/>
              </a:rPr>
              <a:t>Luyện</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tư</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va</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giải</a:t>
            </a:r>
            <a:r>
              <a:rPr lang="en-US" sz="4000" dirty="0">
                <a:solidFill>
                  <a:srgbClr val="FF0000"/>
                </a:solidFill>
                <a:latin typeface="HP001 4 hàng" panose="020B0603050302020204" pitchFamily="34" charset="0"/>
              </a:rPr>
              <a:t> </a:t>
            </a:r>
            <a:r>
              <a:rPr lang="en-US" sz="4000" dirty="0" err="1">
                <a:solidFill>
                  <a:srgbClr val="FF0000"/>
                </a:solidFill>
                <a:latin typeface="HP001 4 hàng" panose="020B0603050302020204" pitchFamily="34" charset="0"/>
              </a:rPr>
              <a:t>nghĩa</a:t>
            </a:r>
            <a:endParaRPr lang="en-US" sz="4000" dirty="0">
              <a:solidFill>
                <a:srgbClr val="FF0000"/>
              </a:solidFill>
              <a:latin typeface="HP001 4 hàng" panose="020B0603050302020204" pitchFamily="34" charset="0"/>
            </a:endParaRPr>
          </a:p>
        </p:txBody>
      </p:sp>
      <p:sp>
        <p:nvSpPr>
          <p:cNvPr id="3" name="Content Placeholder 2">
            <a:extLst>
              <a:ext uri="{FF2B5EF4-FFF2-40B4-BE49-F238E27FC236}">
                <a16:creationId xmlns:a16="http://schemas.microsoft.com/office/drawing/2014/main" id="{EE32E96A-CFD5-D5C7-4878-1DDE66D771BE}"/>
              </a:ext>
            </a:extLst>
          </p:cNvPr>
          <p:cNvSpPr>
            <a:spLocks noGrp="1"/>
          </p:cNvSpPr>
          <p:nvPr>
            <p:ph idx="1"/>
          </p:nvPr>
        </p:nvSpPr>
        <p:spPr/>
        <p:txBody>
          <a:bodyPr/>
          <a:lstStyle/>
          <a:p>
            <a:pPr marL="0" indent="0">
              <a:buNone/>
            </a:pPr>
            <a:r>
              <a:rPr lang="en-US" sz="3200" dirty="0" err="1">
                <a:latin typeface="HP001 4 hàng" panose="020B0603050302020204" pitchFamily="34" charset="0"/>
              </a:rPr>
              <a:t>Tàu</a:t>
            </a:r>
            <a:r>
              <a:rPr lang="en-US" sz="3200" dirty="0">
                <a:latin typeface="HP001 4 hàng" panose="020B0603050302020204" pitchFamily="34" charset="0"/>
              </a:rPr>
              <a:t> </a:t>
            </a:r>
            <a:r>
              <a:rPr lang="en-US" sz="3200" dirty="0" err="1">
                <a:latin typeface="HP001 4 hàng" panose="020B0603050302020204" pitchFamily="34" charset="0"/>
              </a:rPr>
              <a:t>điện</a:t>
            </a:r>
            <a:r>
              <a:rPr lang="en-US" sz="3200" dirty="0">
                <a:latin typeface="HP001 4 hàng" panose="020B0603050302020204" pitchFamily="34" charset="0"/>
              </a:rPr>
              <a:t>: </a:t>
            </a:r>
            <a:r>
              <a:rPr lang="en-US" sz="3200" dirty="0" err="1">
                <a:latin typeface="HP001 4 hàng" panose="020B0603050302020204" pitchFamily="34" charset="0"/>
              </a:rPr>
              <a:t>một</a:t>
            </a:r>
            <a:r>
              <a:rPr lang="en-US" sz="3200" dirty="0">
                <a:latin typeface="HP001 4 hàng" panose="020B0603050302020204" pitchFamily="34" charset="0"/>
              </a:rPr>
              <a:t> </a:t>
            </a:r>
            <a:r>
              <a:rPr lang="en-US" sz="3200" dirty="0" err="1">
                <a:latin typeface="HP001 4 hàng" panose="020B0603050302020204" pitchFamily="34" charset="0"/>
              </a:rPr>
              <a:t>phương</a:t>
            </a:r>
            <a:r>
              <a:rPr lang="en-US" sz="3200" dirty="0">
                <a:latin typeface="HP001 4 hàng" panose="020B0603050302020204" pitchFamily="34" charset="0"/>
              </a:rPr>
              <a:t> </a:t>
            </a:r>
            <a:r>
              <a:rPr lang="en-US" sz="3200" dirty="0" err="1">
                <a:latin typeface="HP001 4 hàng" panose="020B0603050302020204" pitchFamily="34" charset="0"/>
              </a:rPr>
              <a:t>tiện</a:t>
            </a:r>
            <a:r>
              <a:rPr lang="en-US" sz="3200" dirty="0">
                <a:latin typeface="HP001 4 hàng" panose="020B0603050302020204" pitchFamily="34" charset="0"/>
              </a:rPr>
              <a:t> </a:t>
            </a:r>
            <a:r>
              <a:rPr lang="en-US" sz="3200" dirty="0" err="1">
                <a:latin typeface="HP001 4 hàng" panose="020B0603050302020204" pitchFamily="34" charset="0"/>
              </a:rPr>
              <a:t>giao</a:t>
            </a:r>
            <a:r>
              <a:rPr lang="en-US" sz="3200" dirty="0">
                <a:latin typeface="HP001 4 hàng" panose="020B0603050302020204" pitchFamily="34" charset="0"/>
              </a:rPr>
              <a:t> </a:t>
            </a:r>
            <a:r>
              <a:rPr lang="en-US" sz="3200" dirty="0" err="1">
                <a:latin typeface="HP001 4 hàng" panose="020B0603050302020204" pitchFamily="34" charset="0"/>
              </a:rPr>
              <a:t>thông</a:t>
            </a:r>
            <a:r>
              <a:rPr lang="en-US" sz="3200" dirty="0">
                <a:latin typeface="HP001 4 hàng" panose="020B0603050302020204" pitchFamily="34" charset="0"/>
              </a:rPr>
              <a:t> </a:t>
            </a:r>
            <a:r>
              <a:rPr lang="en-US" sz="3200" dirty="0" err="1">
                <a:latin typeface="HP001 4 hàng" panose="020B0603050302020204" pitchFamily="34" charset="0"/>
              </a:rPr>
              <a:t>công</a:t>
            </a:r>
            <a:r>
              <a:rPr lang="en-US" sz="3200" dirty="0">
                <a:latin typeface="HP001 4 hàng" panose="020B0603050302020204" pitchFamily="34" charset="0"/>
              </a:rPr>
              <a:t> </a:t>
            </a:r>
            <a:r>
              <a:rPr lang="en-US" sz="3200" dirty="0" err="1">
                <a:latin typeface="HP001 4 hàng" panose="020B0603050302020204" pitchFamily="34" charset="0"/>
              </a:rPr>
              <a:t>cộng</a:t>
            </a:r>
            <a:r>
              <a:rPr lang="en-US" sz="3200" dirty="0">
                <a:latin typeface="HP001 4 hàng" panose="020B0603050302020204" pitchFamily="34" charset="0"/>
              </a:rPr>
              <a:t> , </a:t>
            </a:r>
            <a:r>
              <a:rPr lang="en-US" sz="3200" dirty="0" err="1">
                <a:latin typeface="HP001 4 hàng" panose="020B0603050302020204" pitchFamily="34" charset="0"/>
              </a:rPr>
              <a:t>chạy</a:t>
            </a:r>
            <a:r>
              <a:rPr lang="en-US" sz="3200" dirty="0">
                <a:latin typeface="HP001 4 hàng" panose="020B0603050302020204" pitchFamily="34" charset="0"/>
              </a:rPr>
              <a:t> </a:t>
            </a:r>
            <a:r>
              <a:rPr lang="en-US" sz="3200" dirty="0" err="1">
                <a:latin typeface="HP001 4 hàng" panose="020B0603050302020204" pitchFamily="34" charset="0"/>
              </a:rPr>
              <a:t>bằng</a:t>
            </a:r>
            <a:r>
              <a:rPr lang="en-US" sz="3200" dirty="0">
                <a:latin typeface="HP001 4 hàng" panose="020B0603050302020204" pitchFamily="34" charset="0"/>
              </a:rPr>
              <a:t> </a:t>
            </a:r>
            <a:r>
              <a:rPr lang="en-US" sz="3200" dirty="0" err="1">
                <a:latin typeface="HP001 4 hàng" panose="020B0603050302020204" pitchFamily="34" charset="0"/>
              </a:rPr>
              <a:t>điện,chia</a:t>
            </a:r>
            <a:r>
              <a:rPr lang="en-US" sz="3200" dirty="0">
                <a:latin typeface="HP001 4 hàng" panose="020B0603050302020204" pitchFamily="34" charset="0"/>
              </a:rPr>
              <a:t> </a:t>
            </a:r>
            <a:r>
              <a:rPr lang="en-US" sz="3200" dirty="0" err="1">
                <a:latin typeface="HP001 4 hàng" panose="020B0603050302020204" pitchFamily="34" charset="0"/>
              </a:rPr>
              <a:t>thành</a:t>
            </a:r>
            <a:r>
              <a:rPr lang="en-US" sz="3200" dirty="0">
                <a:latin typeface="HP001 4 hàng" panose="020B0603050302020204" pitchFamily="34" charset="0"/>
              </a:rPr>
              <a:t> </a:t>
            </a:r>
            <a:r>
              <a:rPr lang="en-US" sz="3200" dirty="0" err="1">
                <a:latin typeface="HP001 4 hàng" panose="020B0603050302020204" pitchFamily="34" charset="0"/>
              </a:rPr>
              <a:t>nhiều</a:t>
            </a:r>
            <a:r>
              <a:rPr lang="en-US" sz="3200" dirty="0">
                <a:latin typeface="HP001 4 hàng" panose="020B0603050302020204" pitchFamily="34" charset="0"/>
              </a:rPr>
              <a:t> toa</a:t>
            </a:r>
          </a:p>
          <a:p>
            <a:pPr marL="0" indent="0">
              <a:buNone/>
            </a:pPr>
            <a:endParaRPr lang="en-US" sz="3200" dirty="0">
              <a:latin typeface="HP001 4 hàng" panose="020B0603050302020204" pitchFamily="34" charset="0"/>
            </a:endParaRPr>
          </a:p>
        </p:txBody>
      </p:sp>
      <p:pic>
        <p:nvPicPr>
          <p:cNvPr id="4" name="Picture 3">
            <a:extLst>
              <a:ext uri="{FF2B5EF4-FFF2-40B4-BE49-F238E27FC236}">
                <a16:creationId xmlns:a16="http://schemas.microsoft.com/office/drawing/2014/main" id="{C04EBAD7-3554-2E5D-18C6-B14299860C13}"/>
              </a:ext>
            </a:extLst>
          </p:cNvPr>
          <p:cNvPicPr>
            <a:picLocks noChangeAspect="1"/>
          </p:cNvPicPr>
          <p:nvPr/>
        </p:nvPicPr>
        <p:blipFill>
          <a:blip r:embed="rId2"/>
          <a:stretch>
            <a:fillRect/>
          </a:stretch>
        </p:blipFill>
        <p:spPr>
          <a:xfrm>
            <a:off x="137319" y="3276600"/>
            <a:ext cx="6934200" cy="5791200"/>
          </a:xfrm>
          <a:prstGeom prst="rect">
            <a:avLst/>
          </a:prstGeom>
        </p:spPr>
      </p:pic>
      <p:pic>
        <p:nvPicPr>
          <p:cNvPr id="5" name="Picture 4">
            <a:extLst>
              <a:ext uri="{FF2B5EF4-FFF2-40B4-BE49-F238E27FC236}">
                <a16:creationId xmlns:a16="http://schemas.microsoft.com/office/drawing/2014/main" id="{9F102F62-7709-D290-A6BC-A9741C2D46DB}"/>
              </a:ext>
            </a:extLst>
          </p:cNvPr>
          <p:cNvPicPr>
            <a:picLocks noChangeAspect="1"/>
          </p:cNvPicPr>
          <p:nvPr/>
        </p:nvPicPr>
        <p:blipFill>
          <a:blip r:embed="rId3"/>
          <a:stretch>
            <a:fillRect/>
          </a:stretch>
        </p:blipFill>
        <p:spPr>
          <a:xfrm>
            <a:off x="7074023" y="3276600"/>
            <a:ext cx="9065296" cy="5791200"/>
          </a:xfrm>
          <a:prstGeom prst="rect">
            <a:avLst/>
          </a:prstGeom>
        </p:spPr>
      </p:pic>
    </p:spTree>
    <p:extLst>
      <p:ext uri="{BB962C8B-B14F-4D97-AF65-F5344CB8AC3E}">
        <p14:creationId xmlns:p14="http://schemas.microsoft.com/office/powerpoint/2010/main" val="377326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9442008" cy="1117345"/>
            <a:chOff x="4539228" y="210532"/>
            <a:chExt cx="9282691" cy="1117345"/>
          </a:xfrm>
        </p:grpSpPr>
        <p:grpSp>
          <p:nvGrpSpPr>
            <p:cNvPr id="15" name="Group 14"/>
            <p:cNvGrpSpPr/>
            <p:nvPr/>
          </p:nvGrpSpPr>
          <p:grpSpPr>
            <a:xfrm>
              <a:off x="4539228" y="210532"/>
              <a:ext cx="9282691" cy="1117345"/>
              <a:chOff x="4539228" y="210532"/>
              <a:chExt cx="9282691" cy="1117345"/>
            </a:xfrm>
          </p:grpSpPr>
          <p:sp>
            <p:nvSpPr>
              <p:cNvPr id="17" name="TextBox 16"/>
              <p:cNvSpPr txBox="1"/>
              <p:nvPr/>
            </p:nvSpPr>
            <p:spPr>
              <a:xfrm>
                <a:off x="4539228" y="210532"/>
                <a:ext cx="9282691" cy="646331"/>
              </a:xfrm>
              <a:prstGeom prst="rect">
                <a:avLst/>
              </a:prstGeom>
              <a:noFill/>
            </p:spPr>
            <p:txBody>
              <a:bodyPr wrap="none" rtlCol="0">
                <a:spAutoFit/>
              </a:bodyPr>
              <a:lstStyle/>
              <a:p>
                <a:r>
                  <a:rPr lang="en-US" sz="3600" dirty="0" err="1">
                    <a:solidFill>
                      <a:srgbClr val="0000CC"/>
                    </a:solidFill>
                    <a:latin typeface="HP001 4 hàng" panose="020B0603050302020204" pitchFamily="34" charset="0"/>
                    <a:cs typeface="Times New Roman" panose="02020603050405020304" pitchFamily="18" charset="0"/>
                  </a:rPr>
                  <a:t>Thứ</a:t>
                </a:r>
                <a:r>
                  <a:rPr lang="en-US" sz="3600" dirty="0">
                    <a:solidFill>
                      <a:srgbClr val="0000CC"/>
                    </a:solidFill>
                    <a:latin typeface="HP001 4 hàng" panose="020B0603050302020204" pitchFamily="34" charset="0"/>
                    <a:cs typeface="Times New Roman" panose="02020603050405020304" pitchFamily="18" charset="0"/>
                  </a:rPr>
                  <a:t>…</a:t>
                </a:r>
                <a:r>
                  <a:rPr lang="en-US" sz="3600" dirty="0" err="1">
                    <a:solidFill>
                      <a:srgbClr val="0000CC"/>
                    </a:solidFill>
                    <a:latin typeface="HP001 4 hàng" panose="020B0603050302020204" pitchFamily="34" charset="0"/>
                    <a:cs typeface="Times New Roman" panose="02020603050405020304" pitchFamily="18" charset="0"/>
                  </a:rPr>
                  <a:t>hai</a:t>
                </a:r>
                <a:r>
                  <a:rPr lang="en-US" sz="3600" dirty="0">
                    <a:solidFill>
                      <a:srgbClr val="0000CC"/>
                    </a:solidFill>
                    <a:latin typeface="HP001 4 hàng" panose="020B0603050302020204" pitchFamily="34" charset="0"/>
                    <a:cs typeface="Times New Roman" panose="02020603050405020304" pitchFamily="18" charset="0"/>
                  </a:rPr>
                  <a:t>…</a:t>
                </a:r>
                <a:r>
                  <a:rPr lang="en-US" sz="3600" dirty="0" err="1">
                    <a:solidFill>
                      <a:srgbClr val="0000CC"/>
                    </a:solidFill>
                    <a:latin typeface="HP001 4 hàng" panose="020B0603050302020204" pitchFamily="34" charset="0"/>
                    <a:cs typeface="Times New Roman" panose="02020603050405020304" pitchFamily="18" charset="0"/>
                  </a:rPr>
                  <a:t>ngày</a:t>
                </a:r>
                <a:r>
                  <a:rPr lang="en-US" sz="3600" dirty="0">
                    <a:solidFill>
                      <a:srgbClr val="0000CC"/>
                    </a:solidFill>
                    <a:latin typeface="HP001 4 hàng" panose="020B0603050302020204" pitchFamily="34" charset="0"/>
                    <a:cs typeface="Times New Roman" panose="02020603050405020304" pitchFamily="18" charset="0"/>
                  </a:rPr>
                  <a:t>…24 ..</a:t>
                </a:r>
                <a:r>
                  <a:rPr lang="en-US" sz="3600" dirty="0" err="1">
                    <a:solidFill>
                      <a:srgbClr val="0000CC"/>
                    </a:solidFill>
                    <a:latin typeface="HP001 4 hàng" panose="020B0603050302020204" pitchFamily="34" charset="0"/>
                    <a:cs typeface="Times New Roman" panose="02020603050405020304" pitchFamily="18" charset="0"/>
                  </a:rPr>
                  <a:t>tháng</a:t>
                </a:r>
                <a:r>
                  <a:rPr lang="en-US" sz="3600" dirty="0">
                    <a:solidFill>
                      <a:srgbClr val="0000CC"/>
                    </a:solidFill>
                    <a:latin typeface="HP001 4 hàng" panose="020B0603050302020204" pitchFamily="34" charset="0"/>
                    <a:cs typeface="Times New Roman" panose="02020603050405020304" pitchFamily="18" charset="0"/>
                  </a:rPr>
                  <a:t>…10 ..</a:t>
                </a:r>
                <a:r>
                  <a:rPr lang="en-US" sz="3600" dirty="0" err="1">
                    <a:solidFill>
                      <a:srgbClr val="0000CC"/>
                    </a:solidFill>
                    <a:latin typeface="HP001 4 hàng" panose="020B0603050302020204" pitchFamily="34" charset="0"/>
                    <a:cs typeface="Times New Roman" panose="02020603050405020304" pitchFamily="18" charset="0"/>
                  </a:rPr>
                  <a:t>năm</a:t>
                </a:r>
                <a:r>
                  <a:rPr lang="en-US" sz="3600" dirty="0">
                    <a:solidFill>
                      <a:srgbClr val="0000CC"/>
                    </a:solidFill>
                    <a:latin typeface="HP001 4 hàng" panose="020B0603050302020204" pitchFamily="34" charset="0"/>
                    <a:cs typeface="Times New Roman" panose="02020603050405020304" pitchFamily="18" charset="0"/>
                  </a:rPr>
                  <a:t>…2022….</a:t>
                </a:r>
              </a:p>
            </p:txBody>
          </p:sp>
          <p:sp>
            <p:nvSpPr>
              <p:cNvPr id="18" name="TextBox 17"/>
              <p:cNvSpPr txBox="1"/>
              <p:nvPr/>
            </p:nvSpPr>
            <p:spPr>
              <a:xfrm>
                <a:off x="6651116" y="743102"/>
                <a:ext cx="3188473" cy="584775"/>
              </a:xfrm>
              <a:prstGeom prst="rect">
                <a:avLst/>
              </a:prstGeom>
              <a:noFill/>
            </p:spPr>
            <p:txBody>
              <a:bodyPr wrap="none" rtlCol="0">
                <a:spAutoFit/>
              </a:bodyPr>
              <a:lstStyle/>
              <a:p>
                <a:r>
                  <a:rPr lang="en-US" sz="3200" b="1" dirty="0" err="1">
                    <a:solidFill>
                      <a:srgbClr val="FF0066"/>
                    </a:solidFill>
                    <a:latin typeface="HP001 4 hàng" panose="020B0603050302020204" pitchFamily="34" charset="0"/>
                    <a:cs typeface="Times New Roman" panose="02020603050405020304" pitchFamily="18" charset="0"/>
                  </a:rPr>
                  <a:t>Môn</a:t>
                </a:r>
                <a:r>
                  <a:rPr lang="en-US" sz="3200" b="1" dirty="0">
                    <a:solidFill>
                      <a:srgbClr val="FF0066"/>
                    </a:solidFill>
                    <a:latin typeface="HP001 4 hàng" panose="020B0603050302020204" pitchFamily="34" charset="0"/>
                    <a:cs typeface="Times New Roman" panose="02020603050405020304" pitchFamily="18" charset="0"/>
                  </a:rPr>
                  <a:t>: </a:t>
                </a:r>
                <a:r>
                  <a:rPr lang="en-US" sz="3200" b="1" dirty="0" err="1">
                    <a:solidFill>
                      <a:srgbClr val="FF0066"/>
                    </a:solidFill>
                    <a:latin typeface="HP001 4 hàng" panose="020B0603050302020204" pitchFamily="34" charset="0"/>
                    <a:cs typeface="Times New Roman" panose="02020603050405020304" pitchFamily="18" charset="0"/>
                  </a:rPr>
                  <a:t>Tiếng</a:t>
                </a:r>
                <a:r>
                  <a:rPr lang="en-US" sz="3200" b="1" dirty="0">
                    <a:solidFill>
                      <a:srgbClr val="FF0066"/>
                    </a:solidFill>
                    <a:latin typeface="HP001 4 hàng" panose="020B0603050302020204" pitchFamily="34" charset="0"/>
                    <a:cs typeface="Times New Roman" panose="02020603050405020304" pitchFamily="18" charset="0"/>
                  </a:rPr>
                  <a:t> </a:t>
                </a:r>
                <a:r>
                  <a:rPr lang="en-US" sz="3200" b="1" dirty="0" err="1">
                    <a:solidFill>
                      <a:srgbClr val="FF0066"/>
                    </a:solidFill>
                    <a:latin typeface="HP001 4 hàng" panose="020B0603050302020204" pitchFamily="34" charset="0"/>
                    <a:cs typeface="Times New Roman" panose="02020603050405020304" pitchFamily="18" charset="0"/>
                  </a:rPr>
                  <a:t>Việt</a:t>
                </a:r>
                <a:endParaRPr lang="en-US" sz="3200" b="1" dirty="0">
                  <a:solidFill>
                    <a:srgbClr val="FF0066"/>
                  </a:solidFill>
                  <a:latin typeface="HP001 4 hàng" panose="020B0603050302020204" pitchFamily="34" charset="0"/>
                  <a:cs typeface="Times New Roman" panose="02020603050405020304"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164566" y="3025914"/>
            <a:ext cx="3443937" cy="923330"/>
          </a:xfrm>
          <a:prstGeom prst="rect">
            <a:avLst/>
          </a:prstGeom>
        </p:spPr>
        <p:txBody>
          <a:bodyPr wrap="square">
            <a:spAutoFit/>
          </a:bodyPr>
          <a:lstStyle/>
          <a:p>
            <a:pPr algn="just"/>
            <a:r>
              <a:rPr lang="en-US" sz="5400" b="1" dirty="0" err="1">
                <a:solidFill>
                  <a:srgbClr val="0000FF"/>
                </a:solidFill>
                <a:latin typeface="HP001 4 hàng" panose="020B0603050302020204" pitchFamily="34" charset="0"/>
                <a:cs typeface="Times New Roman" panose="02020603050405020304" pitchFamily="18" charset="0"/>
              </a:rPr>
              <a:t>Th</a:t>
            </a:r>
            <a:r>
              <a:rPr lang="en-US" sz="5400" b="1" dirty="0" err="1">
                <a:solidFill>
                  <a:srgbClr val="FF0000"/>
                </a:solidFill>
                <a:latin typeface="HP001 4 hàng" panose="020B0603050302020204" pitchFamily="34" charset="0"/>
                <a:cs typeface="Times New Roman" panose="02020603050405020304" pitchFamily="18" charset="0"/>
              </a:rPr>
              <a:t>oải</a:t>
            </a:r>
            <a:r>
              <a:rPr lang="en-US" sz="5400" b="1" dirty="0">
                <a:solidFill>
                  <a:srgbClr val="0000FF"/>
                </a:solidFill>
                <a:latin typeface="HP001 4 hàng" panose="020B0603050302020204" pitchFamily="34" charset="0"/>
                <a:cs typeface="Times New Roman" panose="02020603050405020304" pitchFamily="18" charset="0"/>
              </a:rPr>
              <a:t> </a:t>
            </a:r>
            <a:r>
              <a:rPr lang="en-US" sz="5400" b="1" dirty="0" err="1">
                <a:solidFill>
                  <a:srgbClr val="0000FF"/>
                </a:solidFill>
                <a:latin typeface="HP001 4 hàng" panose="020B0603050302020204" pitchFamily="34" charset="0"/>
                <a:cs typeface="Times New Roman" panose="02020603050405020304" pitchFamily="18" charset="0"/>
              </a:rPr>
              <a:t>mái</a:t>
            </a:r>
            <a:r>
              <a:rPr lang="en-US" sz="5400" b="1" dirty="0">
                <a:solidFill>
                  <a:srgbClr val="0000FF"/>
                </a:solidFill>
                <a:latin typeface="HP001 4 hàng" panose="020B0603050302020204" pitchFamily="34" charset="0"/>
                <a:cs typeface="Times New Roman" panose="02020603050405020304" pitchFamily="18" charset="0"/>
              </a:rPr>
              <a:t> </a:t>
            </a: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HP001 4 hàng" panose="020B0603050302020204" pitchFamily="34" charset="0"/>
                  <a:cs typeface="Times New Roman" panose="02020603050405020304" pitchFamily="18" charset="0"/>
                </a:rPr>
                <a:t>Luyện</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đọc</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và</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tìm</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hiểu</a:t>
              </a:r>
              <a:r>
                <a:rPr lang="en-US" sz="4000" b="1" dirty="0">
                  <a:solidFill>
                    <a:srgbClr val="FF0000"/>
                  </a:solidFill>
                  <a:latin typeface="HP001 4 hàng" panose="020B0603050302020204" pitchFamily="34" charset="0"/>
                  <a:cs typeface="Times New Roman" panose="02020603050405020304" pitchFamily="18" charset="0"/>
                </a:rPr>
                <a:t> </a:t>
              </a:r>
              <a:r>
                <a:rPr lang="en-US" sz="4000" b="1" dirty="0" err="1">
                  <a:solidFill>
                    <a:srgbClr val="FF0000"/>
                  </a:solidFill>
                  <a:latin typeface="HP001 4 hàng" panose="020B0603050302020204" pitchFamily="34"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7376319" y="3152922"/>
            <a:ext cx="2730905" cy="923330"/>
          </a:xfrm>
          <a:prstGeom prst="rect">
            <a:avLst/>
          </a:prstGeom>
        </p:spPr>
        <p:txBody>
          <a:bodyPr wrap="square">
            <a:spAutoFit/>
          </a:bodyPr>
          <a:lstStyle/>
          <a:p>
            <a:pPr algn="just"/>
            <a:r>
              <a:rPr lang="en-US" sz="5400" b="1" dirty="0" err="1">
                <a:solidFill>
                  <a:srgbClr val="FF0000"/>
                </a:solidFill>
                <a:latin typeface="HP001 4 hàng" panose="020B0603050302020204" pitchFamily="34" charset="0"/>
                <a:cs typeface="Times New Roman" panose="02020603050405020304" pitchFamily="18" charset="0"/>
              </a:rPr>
              <a:t>l</a:t>
            </a:r>
            <a:r>
              <a:rPr lang="en-US" sz="5400" b="1" dirty="0" err="1">
                <a:solidFill>
                  <a:srgbClr val="0000CC"/>
                </a:solidFill>
                <a:latin typeface="HP001 4 hàng" panose="020B0603050302020204" pitchFamily="34" charset="0"/>
                <a:cs typeface="Times New Roman" panose="02020603050405020304" pitchFamily="18" charset="0"/>
              </a:rPr>
              <a:t>ớp</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0000CC"/>
                </a:solidFill>
                <a:latin typeface="HP001 4 hàng" panose="020B0603050302020204" pitchFamily="34" charset="0"/>
                <a:cs typeface="Times New Roman" panose="02020603050405020304" pitchFamily="18" charset="0"/>
              </a:rPr>
              <a:t>học</a:t>
            </a:r>
            <a:r>
              <a:rPr lang="en-US" sz="5400" b="1" dirty="0">
                <a:solidFill>
                  <a:srgbClr val="0000CC"/>
                </a:solidFill>
                <a:latin typeface="HP001 4 hàng" panose="020B0603050302020204" pitchFamily="34" charset="0"/>
                <a:cs typeface="Times New Roman" panose="02020603050405020304" pitchFamily="18" charset="0"/>
              </a:rPr>
              <a:t> </a:t>
            </a:r>
          </a:p>
        </p:txBody>
      </p:sp>
      <p:sp>
        <p:nvSpPr>
          <p:cNvPr id="22" name="Rectangle 21"/>
          <p:cNvSpPr/>
          <p:nvPr/>
        </p:nvSpPr>
        <p:spPr>
          <a:xfrm>
            <a:off x="1164565" y="4453366"/>
            <a:ext cx="2477953" cy="923330"/>
          </a:xfrm>
          <a:prstGeom prst="rect">
            <a:avLst/>
          </a:prstGeom>
        </p:spPr>
        <p:txBody>
          <a:bodyPr wrap="square">
            <a:spAutoFit/>
          </a:bodyPr>
          <a:lstStyle/>
          <a:p>
            <a:pPr algn="just"/>
            <a:r>
              <a:rPr lang="en-US" sz="5400" b="1" dirty="0" err="1">
                <a:solidFill>
                  <a:srgbClr val="FF0000"/>
                </a:solidFill>
                <a:latin typeface="HP001 4 hàng" panose="020B0603050302020204" pitchFamily="34" charset="0"/>
                <a:cs typeface="Times New Roman" panose="02020603050405020304" pitchFamily="18" charset="0"/>
              </a:rPr>
              <a:t>s</a:t>
            </a:r>
            <a:r>
              <a:rPr lang="en-US" sz="5400" b="1" dirty="0" err="1">
                <a:solidFill>
                  <a:srgbClr val="0000CC"/>
                </a:solidFill>
                <a:latin typeface="HP001 4 hàng" panose="020B0603050302020204" pitchFamily="34" charset="0"/>
                <a:cs typeface="Times New Roman" panose="02020603050405020304" pitchFamily="18" charset="0"/>
              </a:rPr>
              <a:t>ôi</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FF0000"/>
                </a:solidFill>
                <a:latin typeface="HP001 4 hàng" panose="020B0603050302020204" pitchFamily="34" charset="0"/>
                <a:cs typeface="Times New Roman" panose="02020603050405020304" pitchFamily="18" charset="0"/>
              </a:rPr>
              <a:t>n</a:t>
            </a:r>
            <a:r>
              <a:rPr lang="en-US" sz="5400" b="1" dirty="0" err="1">
                <a:solidFill>
                  <a:srgbClr val="0000CC"/>
                </a:solidFill>
                <a:latin typeface="HP001 4 hàng" panose="020B0603050302020204" pitchFamily="34" charset="0"/>
                <a:cs typeface="Times New Roman" panose="02020603050405020304" pitchFamily="18" charset="0"/>
              </a:rPr>
              <a:t>ổi</a:t>
            </a:r>
            <a:endParaRPr lang="en-US" sz="5400" b="1" dirty="0">
              <a:solidFill>
                <a:srgbClr val="FF0000"/>
              </a:solidFill>
              <a:latin typeface="HP001 4 hàng" panose="020B0603050302020204" pitchFamily="34" charset="0"/>
              <a:cs typeface="Times New Roman" panose="02020603050405020304" pitchFamily="18" charset="0"/>
            </a:endParaRPr>
          </a:p>
        </p:txBody>
      </p:sp>
      <p:sp>
        <p:nvSpPr>
          <p:cNvPr id="19" name="Rectangle 18"/>
          <p:cNvSpPr/>
          <p:nvPr/>
        </p:nvSpPr>
        <p:spPr>
          <a:xfrm>
            <a:off x="11491119" y="2816346"/>
            <a:ext cx="3790652" cy="923330"/>
          </a:xfrm>
          <a:prstGeom prst="rect">
            <a:avLst/>
          </a:prstGeom>
        </p:spPr>
        <p:txBody>
          <a:bodyPr wrap="square">
            <a:spAutoFit/>
          </a:bodyPr>
          <a:lstStyle/>
          <a:p>
            <a:pPr algn="just"/>
            <a:r>
              <a:rPr lang="en-US" sz="5400" b="1" dirty="0" err="1">
                <a:solidFill>
                  <a:srgbClr val="0000CC"/>
                </a:solidFill>
                <a:latin typeface="HP001 4 hàng" panose="020B0603050302020204" pitchFamily="34" charset="0"/>
                <a:cs typeface="Times New Roman" panose="02020603050405020304" pitchFamily="18" charset="0"/>
              </a:rPr>
              <a:t>m</a:t>
            </a:r>
            <a:r>
              <a:rPr lang="en-US" sz="5400" b="1" dirty="0" err="1">
                <a:solidFill>
                  <a:srgbClr val="FF0000"/>
                </a:solidFill>
                <a:latin typeface="HP001 4 hàng" panose="020B0603050302020204" pitchFamily="34" charset="0"/>
                <a:cs typeface="Times New Roman" panose="02020603050405020304" pitchFamily="18" charset="0"/>
              </a:rPr>
              <a:t>ột</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0000CC"/>
                </a:solidFill>
                <a:latin typeface="HP001 4 hàng" panose="020B0603050302020204" pitchFamily="34" charset="0"/>
                <a:cs typeface="Times New Roman" panose="02020603050405020304" pitchFamily="18" charset="0"/>
              </a:rPr>
              <a:t>nửa</a:t>
            </a:r>
            <a:endParaRPr lang="en-US" sz="5400" b="1" dirty="0">
              <a:solidFill>
                <a:srgbClr val="FF0000"/>
              </a:solidFill>
              <a:latin typeface="HP001 4 hàng" panose="020B0603050302020204" pitchFamily="34" charset="0"/>
              <a:cs typeface="Times New Roman" panose="02020603050405020304" pitchFamily="18" charset="0"/>
            </a:endParaRPr>
          </a:p>
        </p:txBody>
      </p:sp>
      <p:sp>
        <p:nvSpPr>
          <p:cNvPr id="23" name="Rectangle 22"/>
          <p:cNvSpPr/>
          <p:nvPr/>
        </p:nvSpPr>
        <p:spPr>
          <a:xfrm>
            <a:off x="7147719" y="4412827"/>
            <a:ext cx="4495800" cy="923330"/>
          </a:xfrm>
          <a:prstGeom prst="rect">
            <a:avLst/>
          </a:prstGeom>
        </p:spPr>
        <p:txBody>
          <a:bodyPr wrap="square">
            <a:spAutoFit/>
          </a:bodyPr>
          <a:lstStyle/>
          <a:p>
            <a:pPr algn="just"/>
            <a:r>
              <a:rPr lang="en-US" sz="5400" b="1" dirty="0" err="1">
                <a:solidFill>
                  <a:srgbClr val="0000CC"/>
                </a:solidFill>
                <a:latin typeface="HP001 4 hàng" panose="020B0603050302020204" pitchFamily="34" charset="0"/>
                <a:cs typeface="Times New Roman" panose="02020603050405020304" pitchFamily="18" charset="0"/>
              </a:rPr>
              <a:t>q</a:t>
            </a:r>
            <a:r>
              <a:rPr lang="en-US" sz="5400" b="1" dirty="0" err="1">
                <a:solidFill>
                  <a:srgbClr val="FF0000"/>
                </a:solidFill>
                <a:latin typeface="HP001 4 hàng" panose="020B0603050302020204" pitchFamily="34" charset="0"/>
                <a:cs typeface="Times New Roman" panose="02020603050405020304" pitchFamily="18" charset="0"/>
              </a:rPr>
              <a:t>uang</a:t>
            </a:r>
            <a:r>
              <a:rPr lang="en-US" sz="5400" b="1" dirty="0">
                <a:solidFill>
                  <a:srgbClr val="0000CC"/>
                </a:solidFill>
                <a:latin typeface="HP001 4 hàng" panose="020B0603050302020204" pitchFamily="34" charset="0"/>
                <a:cs typeface="Times New Roman" panose="02020603050405020304" pitchFamily="18" charset="0"/>
              </a:rPr>
              <a:t> </a:t>
            </a:r>
            <a:r>
              <a:rPr lang="en-US" sz="5400" b="1" dirty="0" err="1">
                <a:solidFill>
                  <a:srgbClr val="0000CC"/>
                </a:solidFill>
                <a:latin typeface="HP001 4 hàng" panose="020B0603050302020204" pitchFamily="34" charset="0"/>
                <a:cs typeface="Times New Roman" panose="02020603050405020304" pitchFamily="18" charset="0"/>
              </a:rPr>
              <a:t>cảnh</a:t>
            </a:r>
            <a:endParaRPr lang="en-US" sz="5400" b="1" dirty="0">
              <a:solidFill>
                <a:srgbClr val="FF0000"/>
              </a:solidFill>
              <a:latin typeface="HP001 4 hàng" panose="020B0603050302020204" pitchFamily="34" charset="0"/>
              <a:cs typeface="Times New Roman" panose="02020603050405020304" pitchFamily="18" charset="0"/>
            </a:endParaRPr>
          </a:p>
        </p:txBody>
      </p:sp>
      <p:sp>
        <p:nvSpPr>
          <p:cNvPr id="24" name="Rectangle 23"/>
          <p:cNvSpPr/>
          <p:nvPr/>
        </p:nvSpPr>
        <p:spPr>
          <a:xfrm>
            <a:off x="823119" y="5748229"/>
            <a:ext cx="14048298" cy="3170099"/>
          </a:xfrm>
          <a:prstGeom prst="rect">
            <a:avLst/>
          </a:prstGeom>
        </p:spPr>
        <p:txBody>
          <a:bodyPr wrap="square">
            <a:spAutoFit/>
          </a:bodyPr>
          <a:lstStyle/>
          <a:p>
            <a:pPr indent="914400" algn="just"/>
            <a:r>
              <a:rPr lang="vi-VN" sz="4000" b="1" dirty="0">
                <a:solidFill>
                  <a:srgbClr val="0000CC"/>
                </a:solidFill>
                <a:latin typeface="HP001 4 hàng" panose="020B0603050302020204" pitchFamily="34" charset="0"/>
                <a:cs typeface="Times New Roman" panose="02020603050405020304" pitchFamily="18" charset="0"/>
              </a:rPr>
              <a:t>Quang cảnh thư viện lúc này hệt như một toa tàu điện đông đúc</a:t>
            </a:r>
            <a:r>
              <a:rPr lang="vi-VN" sz="4000" b="1" dirty="0">
                <a:solidFill>
                  <a:srgbClr val="FF0000"/>
                </a:solidFill>
                <a:latin typeface="HP001 4 hàng" panose="020B0603050302020204" pitchFamily="34" charset="0"/>
                <a:cs typeface="Times New Roman" panose="02020603050405020304" pitchFamily="18" charset="0"/>
              </a:rPr>
              <a:t>/</a:t>
            </a:r>
            <a:r>
              <a:rPr lang="vi-VN" sz="4000" b="1" dirty="0">
                <a:solidFill>
                  <a:srgbClr val="0000CC"/>
                </a:solidFill>
                <a:latin typeface="HP001 4 hàng" panose="020B0603050302020204" pitchFamily="34" charset="0"/>
                <a:cs typeface="Times New Roman" panose="02020603050405020304" pitchFamily="18" charset="0"/>
              </a:rPr>
              <a:t> với những hành khách đứng ngồi để đọc</a:t>
            </a:r>
            <a:r>
              <a:rPr lang="vi-VN" sz="4000" b="1" dirty="0">
                <a:solidFill>
                  <a:srgbClr val="FF0000"/>
                </a:solidFill>
                <a:latin typeface="HP001 4 hàng" panose="020B0603050302020204" pitchFamily="34" charset="0"/>
                <a:cs typeface="Times New Roman" panose="02020603050405020304" pitchFamily="18" charset="0"/>
              </a:rPr>
              <a:t>/</a:t>
            </a:r>
            <a:r>
              <a:rPr lang="vi-VN" sz="4000" b="1" dirty="0">
                <a:solidFill>
                  <a:srgbClr val="0000CC"/>
                </a:solidFill>
                <a:latin typeface="HP001 4 hàng" panose="020B0603050302020204" pitchFamily="34" charset="0"/>
                <a:cs typeface="Times New Roman" panose="02020603050405020304" pitchFamily="18" charset="0"/>
              </a:rPr>
              <a:t> quang cảnh trông thật ngộ</a:t>
            </a:r>
            <a:r>
              <a:rPr lang="en-US" sz="4000" b="1" dirty="0">
                <a:solidFill>
                  <a:srgbClr val="0000CC"/>
                </a:solidFill>
                <a:latin typeface="HP001 4 hàng" panose="020B0603050302020204" pitchFamily="34" charset="0"/>
                <a:cs typeface="Times New Roman" panose="02020603050405020304" pitchFamily="18" charset="0"/>
              </a:rPr>
              <a:t>.</a:t>
            </a:r>
            <a:r>
              <a:rPr lang="vi-VN" sz="4000" b="1" dirty="0">
                <a:solidFill>
                  <a:srgbClr val="FF0000"/>
                </a:solidFill>
                <a:latin typeface="HP001 4 hàng" panose="020B0603050302020204" pitchFamily="34" charset="0"/>
                <a:cs typeface="Times New Roman" panose="02020603050405020304" pitchFamily="18" charset="0"/>
              </a:rPr>
              <a:t>//</a:t>
            </a:r>
            <a:endParaRPr lang="en-US" sz="4000" b="1" dirty="0">
              <a:solidFill>
                <a:srgbClr val="FF0000"/>
              </a:solidFill>
              <a:latin typeface="HP001 4 hàng" panose="020B0603050302020204" pitchFamily="34" charset="0"/>
              <a:cs typeface="Times New Roman" panose="02020603050405020304" pitchFamily="18" charset="0"/>
            </a:endParaRPr>
          </a:p>
          <a:p>
            <a:pPr indent="914400" algn="just"/>
            <a:endParaRPr lang="en-US" sz="4000" b="1" dirty="0">
              <a:solidFill>
                <a:srgbClr val="FF0000"/>
              </a:solidFill>
              <a:latin typeface="HP001 4 hàng" panose="020B0603050302020204" pitchFamily="34" charset="0"/>
              <a:cs typeface="Times New Roman" panose="02020603050405020304" pitchFamily="18" charset="0"/>
            </a:endParaRPr>
          </a:p>
          <a:p>
            <a:pPr indent="914400" algn="just"/>
            <a:endParaRPr lang="en-US" sz="4000" b="1" dirty="0">
              <a:solidFill>
                <a:srgbClr val="FF0000"/>
              </a:solidFill>
              <a:latin typeface="HP001 4 hàng" panose="020B0603050302020204" pitchFamily="34"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P spid="19"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Luyện</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đọc</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644945" y="1907107"/>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HP001 4 hàng" panose="020B0603050302020204" pitchFamily="34" charset="0"/>
                <a:cs typeface="Times New Roman" panose="02020603050405020304" pitchFamily="18" charset="0"/>
              </a:rPr>
              <a:t>Câu 1: Đến trường sau kì nghỉ, các bạn học sinh đã phát hiện ra điều gì tuyệt vời?</a:t>
            </a: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FF"/>
                </a:solidFill>
                <a:latin typeface="HP001 4 hàng" panose="020B0603050302020204" pitchFamily="34" charset="0"/>
                <a:cs typeface="Times New Roman" panose="02020603050405020304" pitchFamily="18" charset="0"/>
              </a:rPr>
              <a:t>Các bạn đã phát hiện ra một căn phòng mới đã biến thành thư viện.</a:t>
            </a:r>
            <a:endParaRPr lang="en-US" sz="3600" b="1" dirty="0">
              <a:solidFill>
                <a:srgbClr val="0000FF"/>
              </a:solidFill>
              <a:latin typeface="HP001 4 hàng" panose="020B0603050302020204" pitchFamily="34" charset="0"/>
              <a:cs typeface="Times New Roman" panose="02020603050405020304"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Câu</a:t>
            </a:r>
            <a:r>
              <a:rPr lang="en-US" sz="3600" b="1" dirty="0">
                <a:solidFill>
                  <a:srgbClr val="FF0000"/>
                </a:solidFill>
                <a:latin typeface="HP001 4 hàng" panose="020B0603050302020204" pitchFamily="34" charset="0"/>
                <a:cs typeface="Times New Roman" panose="02020603050405020304" pitchFamily="18" charset="0"/>
              </a:rPr>
              <a:t> 2: </a:t>
            </a:r>
            <a:r>
              <a:rPr lang="vi-VN" sz="3600" b="1" dirty="0">
                <a:solidFill>
                  <a:srgbClr val="FF0000"/>
                </a:solidFill>
                <a:latin typeface="HP001 4 hàng" panose="020B0603050302020204" pitchFamily="34" charset="0"/>
                <a:cs typeface="Times New Roman" panose="02020603050405020304" pitchFamily="18" charset="0"/>
              </a:rPr>
              <a:t>Thầy hiệu trưởng đã dặn các bạn học sinh đã làm được những điều gì?</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HP001 4 hàng" panose="020B0603050302020204" pitchFamily="34" charset="0"/>
                <a:cs typeface="Times New Roman" panose="02020603050405020304" pitchFamily="18" charset="0"/>
              </a:rPr>
              <a:t>Thầy hiệu trưởng dặn các bạn học sinh thoải mái vào thư viện, mượn sách về đọc và trả lại, mang sách của mình đến thu viện, có thể đọc bất kì quyển nào</a:t>
            </a:r>
            <a:r>
              <a:rPr lang="vi-VN"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35" name="Text Box 14"/>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
        <p:nvSpPr>
          <p:cNvPr id="36" name="Rectangle 35"/>
          <p:cNvSpPr/>
          <p:nvPr/>
        </p:nvSpPr>
        <p:spPr>
          <a:xfrm>
            <a:off x="213519" y="2789790"/>
            <a:ext cx="2489983" cy="646331"/>
          </a:xfrm>
          <a:prstGeom prst="rect">
            <a:avLst/>
          </a:prstGeom>
        </p:spPr>
        <p:txBody>
          <a:bodyPr wrap="square">
            <a:spAutoFit/>
          </a:bodyPr>
          <a:lstStyle/>
          <a:p>
            <a:pPr algn="just"/>
            <a:r>
              <a:rPr lang="en-US" sz="3600" b="1" dirty="0" err="1">
                <a:solidFill>
                  <a:srgbClr val="0000FF"/>
                </a:solidFill>
                <a:latin typeface="HP001 4 hàng" panose="020B0603050302020204" pitchFamily="34" charset="0"/>
                <a:cs typeface="Times New Roman" panose="02020603050405020304" pitchFamily="18" charset="0"/>
              </a:rPr>
              <a:t>th</a:t>
            </a:r>
            <a:r>
              <a:rPr lang="en-US" sz="3600" b="1" dirty="0" err="1">
                <a:solidFill>
                  <a:srgbClr val="FF0000"/>
                </a:solidFill>
                <a:latin typeface="HP001 4 hàng" panose="020B0603050302020204" pitchFamily="34" charset="0"/>
                <a:cs typeface="Times New Roman" panose="02020603050405020304" pitchFamily="18" charset="0"/>
              </a:rPr>
              <a:t>oải</a:t>
            </a:r>
            <a:r>
              <a:rPr lang="en-US" sz="3600" b="1" dirty="0">
                <a:solidFill>
                  <a:srgbClr val="0000FF"/>
                </a:solidFill>
                <a:latin typeface="HP001 4 hàng" panose="020B0603050302020204" pitchFamily="34" charset="0"/>
                <a:cs typeface="Times New Roman" panose="02020603050405020304" pitchFamily="18" charset="0"/>
              </a:rPr>
              <a:t> </a:t>
            </a:r>
            <a:r>
              <a:rPr lang="en-US" sz="3600" b="1" dirty="0" err="1">
                <a:solidFill>
                  <a:srgbClr val="0000FF"/>
                </a:solidFill>
                <a:latin typeface="HP001 4 hàng" panose="020B0603050302020204" pitchFamily="34" charset="0"/>
                <a:cs typeface="Times New Roman" panose="02020603050405020304" pitchFamily="18" charset="0"/>
              </a:rPr>
              <a:t>mái</a:t>
            </a:r>
            <a:r>
              <a:rPr lang="en-US" sz="3600" b="1" dirty="0">
                <a:solidFill>
                  <a:srgbClr val="0000FF"/>
                </a:solidFill>
                <a:latin typeface="HP001 4 hàng" panose="020B0603050302020204" pitchFamily="34" charset="0"/>
                <a:cs typeface="Times New Roman" panose="02020603050405020304" pitchFamily="18" charset="0"/>
              </a:rPr>
              <a:t>, </a:t>
            </a:r>
          </a:p>
        </p:txBody>
      </p:sp>
      <p:sp>
        <p:nvSpPr>
          <p:cNvPr id="37" name="Rectangle 36"/>
          <p:cNvSpPr/>
          <p:nvPr/>
        </p:nvSpPr>
        <p:spPr>
          <a:xfrm>
            <a:off x="2270919" y="2781344"/>
            <a:ext cx="1951342" cy="646331"/>
          </a:xfrm>
          <a:prstGeom prst="rect">
            <a:avLst/>
          </a:prstGeom>
        </p:spPr>
        <p:txBody>
          <a:bodyPr wrap="square">
            <a:spAutoFit/>
          </a:bodyPr>
          <a:lstStyle/>
          <a:p>
            <a:pPr algn="just"/>
            <a:r>
              <a:rPr lang="en-US" sz="3600" b="1" dirty="0" err="1">
                <a:solidFill>
                  <a:srgbClr val="FF0000"/>
                </a:solidFill>
                <a:latin typeface="HP001 4 hàng" panose="020B0603050302020204" pitchFamily="34" charset="0"/>
                <a:cs typeface="Times New Roman" panose="02020603050405020304" pitchFamily="18" charset="0"/>
              </a:rPr>
              <a:t>l</a:t>
            </a:r>
            <a:r>
              <a:rPr lang="en-US" sz="3600" b="1" dirty="0" err="1">
                <a:solidFill>
                  <a:srgbClr val="0000CC"/>
                </a:solidFill>
                <a:latin typeface="HP001 4 hàng" panose="020B0603050302020204" pitchFamily="34" charset="0"/>
                <a:cs typeface="Times New Roman" panose="02020603050405020304" pitchFamily="18" charset="0"/>
              </a:rPr>
              <a:t>ớp</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học</a:t>
            </a:r>
            <a:r>
              <a:rPr lang="en-US" sz="3600" b="1" dirty="0">
                <a:solidFill>
                  <a:srgbClr val="0000CC"/>
                </a:solidFill>
                <a:latin typeface="Times New Roman" panose="02020603050405020304" pitchFamily="18" charset="0"/>
                <a:cs typeface="Times New Roman" panose="02020603050405020304" pitchFamily="18" charset="0"/>
              </a:rPr>
              <a:t>, </a:t>
            </a:r>
          </a:p>
        </p:txBody>
      </p:sp>
      <p:sp>
        <p:nvSpPr>
          <p:cNvPr id="38" name="Rectangle 37"/>
          <p:cNvSpPr/>
          <p:nvPr/>
        </p:nvSpPr>
        <p:spPr>
          <a:xfrm>
            <a:off x="3963831" y="2813915"/>
            <a:ext cx="1507488" cy="646331"/>
          </a:xfrm>
          <a:prstGeom prst="rect">
            <a:avLst/>
          </a:prstGeom>
        </p:spPr>
        <p:txBody>
          <a:bodyPr wrap="square">
            <a:spAutoFit/>
          </a:bodyPr>
          <a:lstStyle/>
          <a:p>
            <a:pPr algn="just"/>
            <a:r>
              <a:rPr lang="en-US" sz="3600" b="1" dirty="0" err="1">
                <a:solidFill>
                  <a:srgbClr val="FF0000"/>
                </a:solidFill>
                <a:latin typeface="HP001 4 hàng" panose="020B0603050302020204" pitchFamily="34" charset="0"/>
                <a:cs typeface="Times New Roman" panose="02020603050405020304" pitchFamily="18" charset="0"/>
              </a:rPr>
              <a:t>s</a:t>
            </a:r>
            <a:r>
              <a:rPr lang="en-US" sz="3600" b="1" dirty="0" err="1">
                <a:solidFill>
                  <a:srgbClr val="0000CC"/>
                </a:solidFill>
                <a:latin typeface="HP001 4 hàng" panose="020B0603050302020204" pitchFamily="34" charset="0"/>
                <a:cs typeface="Times New Roman" panose="02020603050405020304" pitchFamily="18" charset="0"/>
              </a:rPr>
              <a:t>ôi</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FF0000"/>
                </a:solidFill>
                <a:latin typeface="HP001 4 hàng" panose="020B0603050302020204" pitchFamily="34" charset="0"/>
                <a:cs typeface="Times New Roman" panose="02020603050405020304" pitchFamily="18" charset="0"/>
              </a:rPr>
              <a:t>n</a:t>
            </a:r>
            <a:r>
              <a:rPr lang="en-US" sz="3600" b="1" dirty="0" err="1">
                <a:solidFill>
                  <a:srgbClr val="0000CC"/>
                </a:solidFill>
                <a:latin typeface="HP001 4 hàng" panose="020B0603050302020204" pitchFamily="34" charset="0"/>
                <a:cs typeface="Times New Roman" panose="02020603050405020304" pitchFamily="18" charset="0"/>
              </a:rPr>
              <a:t>ổi</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39" name="Rectangle 38"/>
          <p:cNvSpPr/>
          <p:nvPr/>
        </p:nvSpPr>
        <p:spPr>
          <a:xfrm>
            <a:off x="213519" y="3414407"/>
            <a:ext cx="2114252" cy="646331"/>
          </a:xfrm>
          <a:prstGeom prst="rect">
            <a:avLst/>
          </a:prstGeom>
        </p:spPr>
        <p:txBody>
          <a:bodyPr wrap="square">
            <a:spAutoFit/>
          </a:bodyPr>
          <a:lstStyle/>
          <a:p>
            <a:pPr algn="just"/>
            <a:r>
              <a:rPr lang="en-US" sz="3600" b="1" dirty="0" err="1">
                <a:solidFill>
                  <a:srgbClr val="0000CC"/>
                </a:solidFill>
                <a:latin typeface="HP001 4 hàng" panose="020B0603050302020204" pitchFamily="34" charset="0"/>
                <a:cs typeface="Times New Roman" panose="02020603050405020304" pitchFamily="18" charset="0"/>
              </a:rPr>
              <a:t>m</a:t>
            </a:r>
            <a:r>
              <a:rPr lang="en-US" sz="3600" b="1" dirty="0" err="1">
                <a:solidFill>
                  <a:srgbClr val="FF0000"/>
                </a:solidFill>
                <a:latin typeface="HP001 4 hàng" panose="020B0603050302020204" pitchFamily="34" charset="0"/>
                <a:cs typeface="Times New Roman" panose="02020603050405020304" pitchFamily="18" charset="0"/>
              </a:rPr>
              <a:t>ột</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nửa</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118519" y="3436121"/>
            <a:ext cx="3048000" cy="646331"/>
          </a:xfrm>
          <a:prstGeom prst="rect">
            <a:avLst/>
          </a:prstGeom>
        </p:spPr>
        <p:txBody>
          <a:bodyPr wrap="square">
            <a:spAutoFit/>
          </a:bodyPr>
          <a:lstStyle/>
          <a:p>
            <a:pPr algn="just"/>
            <a:r>
              <a:rPr lang="en-US" sz="3600" b="1" dirty="0" err="1">
                <a:solidFill>
                  <a:srgbClr val="0000CC"/>
                </a:solidFill>
                <a:latin typeface="HP001 4 hàng" panose="020B0603050302020204" pitchFamily="34" charset="0"/>
                <a:cs typeface="Times New Roman" panose="02020603050405020304" pitchFamily="18" charset="0"/>
              </a:rPr>
              <a:t>q</a:t>
            </a:r>
            <a:r>
              <a:rPr lang="en-US" sz="3600" b="1" dirty="0" err="1">
                <a:solidFill>
                  <a:srgbClr val="FF0000"/>
                </a:solidFill>
                <a:latin typeface="HP001 4 hàng" panose="020B0603050302020204" pitchFamily="34" charset="0"/>
                <a:cs typeface="Times New Roman" panose="02020603050405020304" pitchFamily="18" charset="0"/>
              </a:rPr>
              <a:t>uang</a:t>
            </a:r>
            <a:r>
              <a:rPr lang="en-US" sz="3600" b="1" dirty="0">
                <a:solidFill>
                  <a:srgbClr val="0000CC"/>
                </a:solidFill>
                <a:latin typeface="HP001 4 hàng" panose="020B0603050302020204" pitchFamily="34" charset="0"/>
                <a:cs typeface="Times New Roman" panose="02020603050405020304" pitchFamily="18" charset="0"/>
              </a:rPr>
              <a:t> </a:t>
            </a:r>
            <a:r>
              <a:rPr lang="en-US" sz="3600" b="1" dirty="0" err="1">
                <a:solidFill>
                  <a:srgbClr val="0000CC"/>
                </a:solidFill>
                <a:latin typeface="HP001 4 hàng" panose="020B0603050302020204" pitchFamily="34" charset="0"/>
                <a:cs typeface="Times New Roman" panose="02020603050405020304" pitchFamily="18" charset="0"/>
              </a:rPr>
              <a:t>cảnh</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5" name="Rectangle 44"/>
          <p:cNvSpPr/>
          <p:nvPr/>
        </p:nvSpPr>
        <p:spPr>
          <a:xfrm>
            <a:off x="129037" y="4644725"/>
            <a:ext cx="5148930" cy="3416320"/>
          </a:xfrm>
          <a:prstGeom prst="rect">
            <a:avLst/>
          </a:prstGeom>
        </p:spPr>
        <p:txBody>
          <a:bodyPr wrap="square">
            <a:spAutoFit/>
          </a:bodyPr>
          <a:lstStyle/>
          <a:p>
            <a:pPr indent="457200" algn="just"/>
            <a:r>
              <a:rPr lang="vi-VN" sz="3600" b="1" dirty="0">
                <a:solidFill>
                  <a:srgbClr val="0000CC"/>
                </a:solidFill>
                <a:latin typeface="HP001 4 hàng" panose="020B0603050302020204" pitchFamily="34" charset="0"/>
                <a:cs typeface="Times New Roman" panose="02020603050405020304" pitchFamily="18" charset="0"/>
              </a:rPr>
              <a:t>Quang cảnh thư viện lúc này hệt như một toa tàu điện đông đúc</a:t>
            </a:r>
            <a:r>
              <a:rPr lang="vi-VN" sz="3600" b="1" dirty="0">
                <a:solidFill>
                  <a:srgbClr val="FF0000"/>
                </a:solidFill>
                <a:latin typeface="HP001 4 hàng" panose="020B0603050302020204" pitchFamily="34" charset="0"/>
                <a:cs typeface="Times New Roman" panose="02020603050405020304" pitchFamily="18" charset="0"/>
              </a:rPr>
              <a:t>/</a:t>
            </a:r>
            <a:r>
              <a:rPr lang="vi-VN" sz="3600" b="1" dirty="0">
                <a:solidFill>
                  <a:srgbClr val="0000CC"/>
                </a:solidFill>
                <a:latin typeface="HP001 4 hàng" panose="020B0603050302020204" pitchFamily="34" charset="0"/>
                <a:cs typeface="Times New Roman" panose="02020603050405020304" pitchFamily="18" charset="0"/>
              </a:rPr>
              <a:t> với những hành khách đứng ngồi để đọc</a:t>
            </a:r>
            <a:r>
              <a:rPr lang="vi-VN" sz="3600" b="1" dirty="0">
                <a:solidFill>
                  <a:srgbClr val="FF0000"/>
                </a:solidFill>
                <a:latin typeface="HP001 4 hàng" panose="020B0603050302020204" pitchFamily="34" charset="0"/>
                <a:cs typeface="Times New Roman" panose="02020603050405020304" pitchFamily="18" charset="0"/>
              </a:rPr>
              <a:t>/</a:t>
            </a:r>
            <a:r>
              <a:rPr lang="en-US" sz="3600" b="1" dirty="0">
                <a:solidFill>
                  <a:srgbClr val="FF0000"/>
                </a:solidFill>
                <a:latin typeface="HP001 4 hàng" panose="020B0603050302020204" pitchFamily="34" charset="0"/>
                <a:cs typeface="Times New Roman" panose="02020603050405020304" pitchFamily="18" charset="0"/>
              </a:rPr>
              <a:t> </a:t>
            </a:r>
            <a:r>
              <a:rPr lang="vi-VN" sz="3600" b="1" dirty="0">
                <a:solidFill>
                  <a:srgbClr val="0000CC"/>
                </a:solidFill>
                <a:latin typeface="HP001 4 hàng" panose="020B0603050302020204" pitchFamily="34" charset="0"/>
                <a:cs typeface="Times New Roman" panose="02020603050405020304" pitchFamily="18" charset="0"/>
              </a:rPr>
              <a:t>quang cảnh trông thật ngộ</a:t>
            </a:r>
            <a:r>
              <a:rPr lang="en-US" sz="3600" b="1" dirty="0">
                <a:solidFill>
                  <a:srgbClr val="0000CC"/>
                </a:solidFill>
                <a:latin typeface="HP001 4 hàng" panose="020B0603050302020204" pitchFamily="34" charset="0"/>
                <a:cs typeface="Times New Roman" panose="02020603050405020304" pitchFamily="18" charset="0"/>
              </a:rPr>
              <a:t>.</a:t>
            </a:r>
            <a:r>
              <a:rPr lang="vi-VN" sz="3600" b="1" dirty="0">
                <a:solidFill>
                  <a:srgbClr val="FF0000"/>
                </a:solidFill>
                <a:latin typeface="HP001 4 hàng" panose="020B0603050302020204" pitchFamily="34" charset="0"/>
                <a:cs typeface="Times New Roman" panose="02020603050405020304" pitchFamily="18" charset="0"/>
              </a:rPr>
              <a:t>//</a:t>
            </a:r>
            <a:endParaRPr lang="en-US" sz="3600" b="1" dirty="0">
              <a:solidFill>
                <a:srgbClr val="FF0000"/>
              </a:solidFill>
              <a:latin typeface="HP001 4 hàng" panose="020B06030503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1431B9F1-D9BD-2944-F9B4-D9E7C8477CAB}"/>
              </a:ext>
            </a:extLst>
          </p:cNvPr>
          <p:cNvGrpSpPr/>
          <p:nvPr/>
        </p:nvGrpSpPr>
        <p:grpSpPr>
          <a:xfrm>
            <a:off x="4617134" y="149573"/>
            <a:ext cx="10472739" cy="1240456"/>
            <a:chOff x="4539228" y="210532"/>
            <a:chExt cx="10296030" cy="1240456"/>
          </a:xfrm>
        </p:grpSpPr>
        <p:grpSp>
          <p:nvGrpSpPr>
            <p:cNvPr id="3" name="Group 2">
              <a:extLst>
                <a:ext uri="{FF2B5EF4-FFF2-40B4-BE49-F238E27FC236}">
                  <a16:creationId xmlns:a16="http://schemas.microsoft.com/office/drawing/2014/main" id="{968EA0AE-E192-E881-783E-A5ED0768842A}"/>
                </a:ext>
              </a:extLst>
            </p:cNvPr>
            <p:cNvGrpSpPr/>
            <p:nvPr/>
          </p:nvGrpSpPr>
          <p:grpSpPr>
            <a:xfrm>
              <a:off x="4539228" y="210532"/>
              <a:ext cx="10296030" cy="1240456"/>
              <a:chOff x="4539228" y="210532"/>
              <a:chExt cx="10296030" cy="1240456"/>
            </a:xfrm>
          </p:grpSpPr>
          <p:sp>
            <p:nvSpPr>
              <p:cNvPr id="5" name="TextBox 4">
                <a:extLst>
                  <a:ext uri="{FF2B5EF4-FFF2-40B4-BE49-F238E27FC236}">
                    <a16:creationId xmlns:a16="http://schemas.microsoft.com/office/drawing/2014/main" id="{65096D02-B3ED-D7F4-CE9E-EFE0140B8362}"/>
                  </a:ext>
                </a:extLst>
              </p:cNvPr>
              <p:cNvSpPr txBox="1"/>
              <p:nvPr/>
            </p:nvSpPr>
            <p:spPr>
              <a:xfrm>
                <a:off x="4539228" y="210532"/>
                <a:ext cx="10296030" cy="707886"/>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…10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…2022….</a:t>
                </a:r>
              </a:p>
            </p:txBody>
          </p:sp>
          <p:sp>
            <p:nvSpPr>
              <p:cNvPr id="6" name="TextBox 5">
                <a:extLst>
                  <a:ext uri="{FF2B5EF4-FFF2-40B4-BE49-F238E27FC236}">
                    <a16:creationId xmlns:a16="http://schemas.microsoft.com/office/drawing/2014/main" id="{0F34EFC0-7F02-E4E4-5301-4B30F9DB77AC}"/>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CB2D1F4E-4A96-2CC7-77EC-8CAAA02BE435}"/>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72117" y="1756277"/>
            <a:ext cx="3007435" cy="685384"/>
            <a:chOff x="915925" y="1442589"/>
            <a:chExt cx="3007435" cy="685384"/>
          </a:xfrm>
        </p:grpSpPr>
        <p:sp>
          <p:nvSpPr>
            <p:cNvPr id="31" name="Rectangle 30"/>
            <p:cNvSpPr/>
            <p:nvPr/>
          </p:nvSpPr>
          <p:spPr>
            <a:xfrm>
              <a:off x="915925" y="1442589"/>
              <a:ext cx="3007435"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HP001 4 hàng" panose="020B0603050302020204" pitchFamily="34" charset="0"/>
                  <a:cs typeface="Times New Roman" panose="02020603050405020304" pitchFamily="18" charset="0"/>
                </a:rPr>
                <a:t>Tìm</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hiểu</a:t>
              </a:r>
              <a:r>
                <a:rPr lang="en-US" sz="3800" b="1" dirty="0">
                  <a:ln w="11430"/>
                  <a:solidFill>
                    <a:srgbClr val="0000FF"/>
                  </a:solidFill>
                  <a:latin typeface="HP001 4 hàng" panose="020B0603050302020204" pitchFamily="34" charset="0"/>
                  <a:cs typeface="Times New Roman" panose="02020603050405020304" pitchFamily="18" charset="0"/>
                </a:rPr>
                <a:t> </a:t>
              </a:r>
              <a:r>
                <a:rPr lang="en-US" sz="3800" b="1" dirty="0" err="1">
                  <a:ln w="11430"/>
                  <a:solidFill>
                    <a:srgbClr val="0000FF"/>
                  </a:solidFill>
                  <a:latin typeface="HP001 4 hàng" panose="020B0603050302020204" pitchFamily="34" charset="0"/>
                  <a:cs typeface="Times New Roman" panose="02020603050405020304" pitchFamily="18" charset="0"/>
                </a:rPr>
                <a:t>bài</a:t>
              </a:r>
              <a:endParaRPr lang="en-US" sz="3800" b="1" dirty="0">
                <a:ln w="11430"/>
                <a:solidFill>
                  <a:srgbClr val="0000FF"/>
                </a:solidFill>
                <a:latin typeface="HP001 4 hàng" panose="020B0603050302020204" pitchFamily="34" charset="0"/>
                <a:cs typeface="Times New Roman" panose="02020603050405020304"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823119" y="2743200"/>
            <a:ext cx="15011400" cy="1200329"/>
          </a:xfrm>
          <a:prstGeom prst="rect">
            <a:avLst/>
          </a:prstGeom>
        </p:spPr>
        <p:txBody>
          <a:bodyPr wrap="square">
            <a:spAutoFit/>
          </a:bodyPr>
          <a:lstStyle/>
          <a:p>
            <a:pPr algn="just"/>
            <a:r>
              <a:rPr lang="vi-VN" sz="3600" b="1" dirty="0">
                <a:solidFill>
                  <a:srgbClr val="FF0000"/>
                </a:solidFill>
                <a:latin typeface="HP001 4 hàng" panose="020B0603050302020204" pitchFamily="34" charset="0"/>
                <a:cs typeface="Times New Roman" panose="02020603050405020304" pitchFamily="18" charset="0"/>
              </a:rPr>
              <a:t>Câu 3: Vì sao bạn nhỏ thấy quang cảnh thư viện trông giống như một toa tàu đông đúc?</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12" name="Rectangle 11"/>
          <p:cNvSpPr/>
          <p:nvPr/>
        </p:nvSpPr>
        <p:spPr>
          <a:xfrm>
            <a:off x="518320" y="4030764"/>
            <a:ext cx="15262034" cy="1200329"/>
          </a:xfrm>
          <a:prstGeom prst="rect">
            <a:avLst/>
          </a:prstGeom>
        </p:spPr>
        <p:txBody>
          <a:bodyPr wrap="square">
            <a:spAutoFit/>
          </a:bodyPr>
          <a:lstStyle/>
          <a:p>
            <a:pPr algn="just"/>
            <a:r>
              <a:rPr lang="nl-NL"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HP001 4 hàng" panose="020B0603050302020204" pitchFamily="34" charset="0"/>
                <a:cs typeface="Times New Roman" panose="02020603050405020304" pitchFamily="18" charset="0"/>
              </a:rPr>
              <a:t>Vì có người đứng, người ngồi để đọc sách, giống như những hành khách đứng ngồi trên tàu điện.</a:t>
            </a:r>
            <a:endParaRPr lang="en-US" sz="3600" b="1" dirty="0">
              <a:solidFill>
                <a:srgbClr val="0000FF"/>
              </a:solidFill>
              <a:latin typeface="HP001 4 hàng" panose="020B0603050302020204" pitchFamily="34" charset="0"/>
              <a:cs typeface="Times New Roman" panose="02020603050405020304" pitchFamily="18" charset="0"/>
            </a:endParaRPr>
          </a:p>
        </p:txBody>
      </p:sp>
      <p:sp>
        <p:nvSpPr>
          <p:cNvPr id="40" name="Rectangle 39"/>
          <p:cNvSpPr/>
          <p:nvPr/>
        </p:nvSpPr>
        <p:spPr>
          <a:xfrm>
            <a:off x="886631" y="5334000"/>
            <a:ext cx="15011400" cy="646331"/>
          </a:xfrm>
          <a:prstGeom prst="rect">
            <a:avLst/>
          </a:prstGeom>
        </p:spPr>
        <p:txBody>
          <a:bodyPr wrap="square">
            <a:spAutoFit/>
          </a:bodyPr>
          <a:lstStyle/>
          <a:p>
            <a:pPr algn="just"/>
            <a:r>
              <a:rPr lang="vi-VN" sz="3600" b="1" dirty="0">
                <a:solidFill>
                  <a:srgbClr val="FF0000"/>
                </a:solidFill>
                <a:latin typeface="HP001 4 hàng" panose="020B0603050302020204" pitchFamily="34" charset="0"/>
                <a:cs typeface="Times New Roman" panose="02020603050405020304" pitchFamily="18" charset="0"/>
              </a:rPr>
              <a:t>Câu 4: Các bạn Hs cảm thấy như thế nào khi có thư viện mới?</a:t>
            </a:r>
            <a:endParaRPr lang="en-US" sz="3600" b="1" dirty="0">
              <a:solidFill>
                <a:srgbClr val="FF0000"/>
              </a:solidFill>
              <a:latin typeface="HP001 4 hàng" panose="020B0603050302020204" pitchFamily="34" charset="0"/>
              <a:cs typeface="Times New Roman" panose="02020603050405020304" pitchFamily="18" charset="0"/>
            </a:endParaRPr>
          </a:p>
        </p:txBody>
      </p:sp>
      <p:sp>
        <p:nvSpPr>
          <p:cNvPr id="41" name="Rectangle 40"/>
          <p:cNvSpPr/>
          <p:nvPr/>
        </p:nvSpPr>
        <p:spPr>
          <a:xfrm>
            <a:off x="1127920" y="6534329"/>
            <a:ext cx="14730722" cy="1754326"/>
          </a:xfrm>
          <a:prstGeom prst="rect">
            <a:avLst/>
          </a:prstGeom>
        </p:spPr>
        <p:txBody>
          <a:bodyPr wrap="square">
            <a:spAutoFit/>
          </a:bodyPr>
          <a:lstStyle/>
          <a:p>
            <a:pPr algn="just"/>
            <a:r>
              <a:rPr lang="nl-NL"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HP001 4 hàng" panose="020B0603050302020204" pitchFamily="34" charset="0"/>
                <a:cs typeface="Times New Roman" panose="02020603050405020304"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HP001 4 hàng" panose="020B060305030202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A0AD8179-078C-D9EA-1C93-75B2BE4FD9A7}"/>
              </a:ext>
            </a:extLst>
          </p:cNvPr>
          <p:cNvGrpSpPr/>
          <p:nvPr/>
        </p:nvGrpSpPr>
        <p:grpSpPr>
          <a:xfrm>
            <a:off x="4617134" y="149573"/>
            <a:ext cx="10472739" cy="1240456"/>
            <a:chOff x="4539228" y="210532"/>
            <a:chExt cx="10296030" cy="1240456"/>
          </a:xfrm>
        </p:grpSpPr>
        <p:grpSp>
          <p:nvGrpSpPr>
            <p:cNvPr id="3" name="Group 2">
              <a:extLst>
                <a:ext uri="{FF2B5EF4-FFF2-40B4-BE49-F238E27FC236}">
                  <a16:creationId xmlns:a16="http://schemas.microsoft.com/office/drawing/2014/main" id="{469B6E4F-EFFF-34D4-1B60-C991561A5F9A}"/>
                </a:ext>
              </a:extLst>
            </p:cNvPr>
            <p:cNvGrpSpPr/>
            <p:nvPr/>
          </p:nvGrpSpPr>
          <p:grpSpPr>
            <a:xfrm>
              <a:off x="4539228" y="210532"/>
              <a:ext cx="10296030" cy="1240456"/>
              <a:chOff x="4539228" y="210532"/>
              <a:chExt cx="10296030" cy="1240456"/>
            </a:xfrm>
          </p:grpSpPr>
          <p:sp>
            <p:nvSpPr>
              <p:cNvPr id="5" name="TextBox 4">
                <a:extLst>
                  <a:ext uri="{FF2B5EF4-FFF2-40B4-BE49-F238E27FC236}">
                    <a16:creationId xmlns:a16="http://schemas.microsoft.com/office/drawing/2014/main" id="{9F0FA9A4-8210-E492-BD93-39AEA0C5485C}"/>
                  </a:ext>
                </a:extLst>
              </p:cNvPr>
              <p:cNvSpPr txBox="1"/>
              <p:nvPr/>
            </p:nvSpPr>
            <p:spPr>
              <a:xfrm>
                <a:off x="4539228" y="210532"/>
                <a:ext cx="10296030" cy="707886"/>
              </a:xfrm>
              <a:prstGeom prst="rect">
                <a:avLst/>
              </a:prstGeom>
              <a:noFill/>
            </p:spPr>
            <p:txBody>
              <a:bodyPr wrap="none" rtlCol="0">
                <a:spAutoFit/>
              </a:bodyPr>
              <a:lstStyle/>
              <a:p>
                <a:r>
                  <a:rPr lang="en-US" sz="4000" dirty="0" err="1">
                    <a:solidFill>
                      <a:srgbClr val="0000CC"/>
                    </a:solidFill>
                    <a:latin typeface="HP001 4 hàng" panose="020B0603050302020204" pitchFamily="34" charset="0"/>
                    <a:cs typeface="Times New Roman" panose="02020603050405020304" pitchFamily="18" charset="0"/>
                  </a:rPr>
                  <a:t>Thứ</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hai</a:t>
                </a:r>
                <a:r>
                  <a:rPr lang="en-US" sz="4000" dirty="0">
                    <a:solidFill>
                      <a:srgbClr val="0000CC"/>
                    </a:solidFill>
                    <a:latin typeface="HP001 4 hàng" panose="020B0603050302020204" pitchFamily="34" charset="0"/>
                    <a:cs typeface="Times New Roman" panose="02020603050405020304" pitchFamily="18" charset="0"/>
                  </a:rPr>
                  <a:t>…</a:t>
                </a:r>
                <a:r>
                  <a:rPr lang="en-US" sz="4000" dirty="0" err="1">
                    <a:solidFill>
                      <a:srgbClr val="0000CC"/>
                    </a:solidFill>
                    <a:latin typeface="HP001 4 hàng" panose="020B0603050302020204" pitchFamily="34" charset="0"/>
                    <a:cs typeface="Times New Roman" panose="02020603050405020304" pitchFamily="18" charset="0"/>
                  </a:rPr>
                  <a:t>ngày</a:t>
                </a:r>
                <a:r>
                  <a:rPr lang="en-US" sz="4000" dirty="0">
                    <a:solidFill>
                      <a:srgbClr val="0000CC"/>
                    </a:solidFill>
                    <a:latin typeface="HP001 4 hàng" panose="020B0603050302020204" pitchFamily="34" charset="0"/>
                    <a:cs typeface="Times New Roman" panose="02020603050405020304" pitchFamily="18" charset="0"/>
                  </a:rPr>
                  <a:t>…24 ..</a:t>
                </a:r>
                <a:r>
                  <a:rPr lang="en-US" sz="4000" dirty="0" err="1">
                    <a:solidFill>
                      <a:srgbClr val="0000CC"/>
                    </a:solidFill>
                    <a:latin typeface="HP001 4 hàng" panose="020B0603050302020204" pitchFamily="34" charset="0"/>
                    <a:cs typeface="Times New Roman" panose="02020603050405020304" pitchFamily="18" charset="0"/>
                  </a:rPr>
                  <a:t>tháng</a:t>
                </a:r>
                <a:r>
                  <a:rPr lang="en-US" sz="4000" dirty="0">
                    <a:solidFill>
                      <a:srgbClr val="0000CC"/>
                    </a:solidFill>
                    <a:latin typeface="HP001 4 hàng" panose="020B0603050302020204" pitchFamily="34" charset="0"/>
                    <a:cs typeface="Times New Roman" panose="02020603050405020304" pitchFamily="18" charset="0"/>
                  </a:rPr>
                  <a:t>…10 ..</a:t>
                </a:r>
                <a:r>
                  <a:rPr lang="en-US" sz="4000" dirty="0" err="1">
                    <a:solidFill>
                      <a:srgbClr val="0000CC"/>
                    </a:solidFill>
                    <a:latin typeface="HP001 4 hàng" panose="020B0603050302020204" pitchFamily="34" charset="0"/>
                    <a:cs typeface="Times New Roman" panose="02020603050405020304" pitchFamily="18" charset="0"/>
                  </a:rPr>
                  <a:t>năm</a:t>
                </a:r>
                <a:r>
                  <a:rPr lang="en-US" sz="4000" dirty="0">
                    <a:solidFill>
                      <a:srgbClr val="0000CC"/>
                    </a:solidFill>
                    <a:latin typeface="HP001 4 hàng" panose="020B0603050302020204" pitchFamily="34" charset="0"/>
                    <a:cs typeface="Times New Roman" panose="02020603050405020304" pitchFamily="18" charset="0"/>
                  </a:rPr>
                  <a:t>…2022….</a:t>
                </a:r>
              </a:p>
            </p:txBody>
          </p:sp>
          <p:sp>
            <p:nvSpPr>
              <p:cNvPr id="6" name="TextBox 5">
                <a:extLst>
                  <a:ext uri="{FF2B5EF4-FFF2-40B4-BE49-F238E27FC236}">
                    <a16:creationId xmlns:a16="http://schemas.microsoft.com/office/drawing/2014/main" id="{A2C3F2EF-73BF-E5AD-7D43-9C51DBAF70C4}"/>
                  </a:ext>
                </a:extLst>
              </p:cNvPr>
              <p:cNvSpPr txBox="1"/>
              <p:nvPr/>
            </p:nvSpPr>
            <p:spPr>
              <a:xfrm>
                <a:off x="6651116" y="743102"/>
                <a:ext cx="3943355" cy="707886"/>
              </a:xfrm>
              <a:prstGeom prst="rect">
                <a:avLst/>
              </a:prstGeom>
              <a:noFill/>
            </p:spPr>
            <p:txBody>
              <a:bodyPr wrap="none" rtlCol="0">
                <a:spAutoFit/>
              </a:bodyPr>
              <a:lstStyle/>
              <a:p>
                <a:r>
                  <a:rPr lang="en-US" sz="4000" b="1" dirty="0" err="1">
                    <a:solidFill>
                      <a:srgbClr val="FF0066"/>
                    </a:solidFill>
                    <a:latin typeface="HP001 4 hàng" panose="020B0603050302020204" pitchFamily="34" charset="0"/>
                    <a:cs typeface="Times New Roman" panose="02020603050405020304" pitchFamily="18" charset="0"/>
                  </a:rPr>
                  <a:t>Môn</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Tiếng</a:t>
                </a:r>
                <a:r>
                  <a:rPr lang="en-US" sz="4000" b="1" dirty="0">
                    <a:solidFill>
                      <a:srgbClr val="FF0066"/>
                    </a:solidFill>
                    <a:latin typeface="HP001 4 hàng" panose="020B0603050302020204" pitchFamily="34" charset="0"/>
                    <a:cs typeface="Times New Roman" panose="02020603050405020304" pitchFamily="18" charset="0"/>
                  </a:rPr>
                  <a:t> </a:t>
                </a:r>
                <a:r>
                  <a:rPr lang="en-US" sz="4000" b="1" dirty="0" err="1">
                    <a:solidFill>
                      <a:srgbClr val="FF0066"/>
                    </a:solidFill>
                    <a:latin typeface="HP001 4 hàng" panose="020B0603050302020204" pitchFamily="34" charset="0"/>
                    <a:cs typeface="Times New Roman" panose="02020603050405020304" pitchFamily="18" charset="0"/>
                  </a:rPr>
                  <a:t>Việt</a:t>
                </a:r>
                <a:endParaRPr lang="en-US" sz="4000" b="1" dirty="0">
                  <a:solidFill>
                    <a:srgbClr val="FF0066"/>
                  </a:solidFill>
                  <a:latin typeface="HP001 4 hàng" panose="020B0603050302020204" pitchFamily="34" charset="0"/>
                  <a:cs typeface="Times New Roman" panose="02020603050405020304" pitchFamily="18" charset="0"/>
                </a:endParaRPr>
              </a:p>
            </p:txBody>
          </p:sp>
        </p:grpSp>
        <p:cxnSp>
          <p:nvCxnSpPr>
            <p:cNvPr id="4" name="Straight Connector 3">
              <a:extLst>
                <a:ext uri="{FF2B5EF4-FFF2-40B4-BE49-F238E27FC236}">
                  <a16:creationId xmlns:a16="http://schemas.microsoft.com/office/drawing/2014/main" id="{20AA7386-95D5-C7BD-9047-6674C6315B85}"/>
                </a:ext>
              </a:extLst>
            </p:cNvPr>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a:extLst>
              <a:ext uri="{FF2B5EF4-FFF2-40B4-BE49-F238E27FC236}">
                <a16:creationId xmlns:a16="http://schemas.microsoft.com/office/drawing/2014/main" id="{1E5FC9B0-51F9-CDE1-C70A-743E8708B1AB}"/>
              </a:ext>
            </a:extLst>
          </p:cNvPr>
          <p:cNvSpPr txBox="1">
            <a:spLocks noChangeArrowheads="1"/>
          </p:cNvSpPr>
          <p:nvPr/>
        </p:nvSpPr>
        <p:spPr bwMode="auto">
          <a:xfrm>
            <a:off x="3947319" y="1266918"/>
            <a:ext cx="8762999"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Bài</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15: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Thư</a:t>
            </a:r>
            <a:r>
              <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rPr>
              <a:t> </a:t>
            </a:r>
            <a:r>
              <a:rPr lang="en-US" sz="4400" b="1" dirty="0" err="1">
                <a:solidFill>
                  <a:srgbClr val="0000CC"/>
                </a:solidFill>
                <a:effectLst>
                  <a:outerShdw blurRad="38100" dist="38100" dir="2700000" algn="tl">
                    <a:srgbClr val="000000">
                      <a:alpha val="43137"/>
                    </a:srgbClr>
                  </a:outerShdw>
                </a:effectLst>
                <a:latin typeface="HP001 4 hàng" panose="020B0603050302020204" pitchFamily="34" charset="0"/>
              </a:rPr>
              <a:t>viện</a:t>
            </a:r>
            <a:endParaRPr lang="en-US" sz="4400" b="1" dirty="0">
              <a:solidFill>
                <a:srgbClr val="0000CC"/>
              </a:solidFill>
              <a:effectLst>
                <a:outerShdw blurRad="38100" dist="38100" dir="2700000" algn="tl">
                  <a:srgbClr val="000000">
                    <a:alpha val="43137"/>
                  </a:srgbClr>
                </a:outerShdw>
              </a:effectLst>
              <a:latin typeface="HP001 4 hàng" panose="020B06030503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Cascade</Template>
  <TotalTime>62</TotalTime>
  <Words>1555</Words>
  <Application>Microsoft Office PowerPoint</Application>
  <PresentationFormat>Custom</PresentationFormat>
  <Paragraphs>108</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HP001 4 hàng</vt:lpstr>
      <vt:lpstr>Times New Roman</vt:lpstr>
      <vt:lpstr>Default Design</vt:lpstr>
      <vt:lpstr>PowerPoint Presentation</vt:lpstr>
      <vt:lpstr>PowerPoint Presentation</vt:lpstr>
      <vt:lpstr>Thứ…hai…ngày…24 ..tháng…10 ..năm…2022…. </vt:lpstr>
      <vt:lpstr>PowerPoint Presentation</vt:lpstr>
      <vt:lpstr>Thứ…hai…ngày…24 ..tháng…10 ..năm…2022…. </vt:lpstr>
      <vt:lpstr>Luyện từ và giải nghĩa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Đào thanh an</cp:lastModifiedBy>
  <cp:revision>1052</cp:revision>
  <dcterms:created xsi:type="dcterms:W3CDTF">2008-09-09T22:52:00Z</dcterms:created>
  <dcterms:modified xsi:type="dcterms:W3CDTF">2022-10-23T03:46:52Z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5DD626C8C6F44ABFBCF363A5E3CE6815</vt:lpwstr>
  </property>
  <property fmtid="{D5CDD505-2E9C-101B-9397-08002B2CF9AE}" pid="3" name="KSOProductBuildVer">
    <vt:lpwstr>1033-11.2.0.11341</vt:lpwstr>
  </property>
</Properties>
</file>