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</p:sldIdLst>
  <p:sldSz cx="16276638" cy="9144000"/>
  <p:notesSz cx="6858000" cy="9144000"/>
  <p:defaultTextStyle>
    <a:defPPr>
      <a:defRPr lang="en-US"/>
    </a:defPPr>
    <a:lvl1pPr marL="0" algn="l" defTabSz="122017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10088" algn="l" defTabSz="122017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20175" algn="l" defTabSz="122017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30263" algn="l" defTabSz="122017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40351" algn="l" defTabSz="122017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50438" algn="l" defTabSz="122017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60526" algn="l" defTabSz="122017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70614" algn="l" defTabSz="122017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80701" algn="l" defTabSz="122017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0DB3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0" d="100"/>
          <a:sy n="50" d="100"/>
        </p:scale>
        <p:origin x="640" y="40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E1176A-9AE2-4DF4-9FD1-396A6FE73813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2625" y="1143000"/>
            <a:ext cx="54927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9367CF-C9D3-44E3-8AEC-88BFE32E9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789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2017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10088" algn="l" defTabSz="122017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20175" algn="l" defTabSz="122017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30263" algn="l" defTabSz="122017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40351" algn="l" defTabSz="122017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50438" algn="l" defTabSz="122017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60526" algn="l" defTabSz="122017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70614" algn="l" defTabSz="122017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80701" algn="l" defTabSz="122017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B5B8007-F28A-4C3E-A48D-DDE012D8153F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012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70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7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061" indent="0" algn="ctr">
              <a:buNone/>
              <a:defRPr/>
            </a:lvl2pPr>
            <a:lvl3pPr marL="1436120" indent="0" algn="ctr">
              <a:buNone/>
              <a:defRPr/>
            </a:lvl3pPr>
            <a:lvl4pPr marL="2154181" indent="0" algn="ctr">
              <a:buNone/>
              <a:defRPr/>
            </a:lvl4pPr>
            <a:lvl5pPr marL="2872240" indent="0" algn="ctr">
              <a:buNone/>
              <a:defRPr/>
            </a:lvl5pPr>
            <a:lvl6pPr marL="3590301" indent="0" algn="ctr">
              <a:buNone/>
              <a:defRPr/>
            </a:lvl6pPr>
            <a:lvl7pPr marL="4308360" indent="0" algn="ctr">
              <a:buNone/>
              <a:defRPr/>
            </a:lvl7pPr>
            <a:lvl8pPr marL="5026422" indent="0" algn="ctr">
              <a:buNone/>
              <a:defRPr/>
            </a:lvl8pPr>
            <a:lvl9pPr marL="5744481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fld id="{FEB01423-D198-4896-B996-AF6CD71AA325}" type="slidenum">
              <a:rPr lang="en-US" altLang="en-US" smtClean="0">
                <a:solidFill>
                  <a:srgbClr val="000000"/>
                </a:solidFill>
              </a:rPr>
              <a:pPr defTabSz="91391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469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fld id="{29D28DD1-89CB-4A9B-8160-1008CEEB8C29}" type="slidenum">
              <a:rPr lang="en-US" altLang="en-US" smtClean="0">
                <a:solidFill>
                  <a:srgbClr val="000000"/>
                </a:solidFill>
              </a:rPr>
              <a:pPr defTabSz="91391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110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8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8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fld id="{774A9502-423E-4957-ACD4-EFEAFA456813}" type="slidenum">
              <a:rPr lang="en-US" altLang="en-US" smtClean="0">
                <a:solidFill>
                  <a:srgbClr val="000000"/>
                </a:solidFill>
              </a:rPr>
              <a:pPr defTabSz="91391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835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fld id="{F100BA3F-51CF-473C-BBC7-9F80CB3FD932}" type="slidenum">
              <a:rPr lang="en-US" altLang="en-US" smtClean="0">
                <a:solidFill>
                  <a:srgbClr val="000000"/>
                </a:solidFill>
              </a:rPr>
              <a:pPr defTabSz="91391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6571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21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061" indent="0">
              <a:buNone/>
              <a:defRPr sz="2800"/>
            </a:lvl2pPr>
            <a:lvl3pPr marL="1436120" indent="0">
              <a:buNone/>
              <a:defRPr sz="2500"/>
            </a:lvl3pPr>
            <a:lvl4pPr marL="2154181" indent="0">
              <a:buNone/>
              <a:defRPr sz="2200"/>
            </a:lvl4pPr>
            <a:lvl5pPr marL="2872240" indent="0">
              <a:buNone/>
              <a:defRPr sz="2200"/>
            </a:lvl5pPr>
            <a:lvl6pPr marL="3590301" indent="0">
              <a:buNone/>
              <a:defRPr sz="2200"/>
            </a:lvl6pPr>
            <a:lvl7pPr marL="4308360" indent="0">
              <a:buNone/>
              <a:defRPr sz="2200"/>
            </a:lvl7pPr>
            <a:lvl8pPr marL="5026422" indent="0">
              <a:buNone/>
              <a:defRPr sz="2200"/>
            </a:lvl8pPr>
            <a:lvl9pPr marL="5744481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fld id="{E5E9DFC9-E0D6-4E70-95EC-EE956DA6257B}" type="slidenum">
              <a:rPr lang="en-US" altLang="en-US" smtClean="0">
                <a:solidFill>
                  <a:srgbClr val="000000"/>
                </a:solidFill>
              </a:rPr>
              <a:pPr defTabSz="91391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678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4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4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fld id="{5EEE0E17-1536-48C6-87E3-A861F0C00F04}" type="slidenum">
              <a:rPr lang="en-US" altLang="en-US" smtClean="0">
                <a:solidFill>
                  <a:srgbClr val="000000"/>
                </a:solidFill>
              </a:rPr>
              <a:pPr defTabSz="91391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062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4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061" indent="0">
              <a:buNone/>
              <a:defRPr sz="3100" b="1"/>
            </a:lvl2pPr>
            <a:lvl3pPr marL="1436120" indent="0">
              <a:buNone/>
              <a:defRPr sz="2800" b="1"/>
            </a:lvl3pPr>
            <a:lvl4pPr marL="2154181" indent="0">
              <a:buNone/>
              <a:defRPr sz="2500" b="1"/>
            </a:lvl4pPr>
            <a:lvl5pPr marL="2872240" indent="0">
              <a:buNone/>
              <a:defRPr sz="2500" b="1"/>
            </a:lvl5pPr>
            <a:lvl6pPr marL="3590301" indent="0">
              <a:buNone/>
              <a:defRPr sz="2500" b="1"/>
            </a:lvl6pPr>
            <a:lvl7pPr marL="4308360" indent="0">
              <a:buNone/>
              <a:defRPr sz="2500" b="1"/>
            </a:lvl7pPr>
            <a:lvl8pPr marL="5026422" indent="0">
              <a:buNone/>
              <a:defRPr sz="2500" b="1"/>
            </a:lvl8pPr>
            <a:lvl9pPr marL="5744481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4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8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061" indent="0">
              <a:buNone/>
              <a:defRPr sz="3100" b="1"/>
            </a:lvl2pPr>
            <a:lvl3pPr marL="1436120" indent="0">
              <a:buNone/>
              <a:defRPr sz="2800" b="1"/>
            </a:lvl3pPr>
            <a:lvl4pPr marL="2154181" indent="0">
              <a:buNone/>
              <a:defRPr sz="2500" b="1"/>
            </a:lvl4pPr>
            <a:lvl5pPr marL="2872240" indent="0">
              <a:buNone/>
              <a:defRPr sz="2500" b="1"/>
            </a:lvl5pPr>
            <a:lvl6pPr marL="3590301" indent="0">
              <a:buNone/>
              <a:defRPr sz="2500" b="1"/>
            </a:lvl6pPr>
            <a:lvl7pPr marL="4308360" indent="0">
              <a:buNone/>
              <a:defRPr sz="2500" b="1"/>
            </a:lvl7pPr>
            <a:lvl8pPr marL="5026422" indent="0">
              <a:buNone/>
              <a:defRPr sz="2500" b="1"/>
            </a:lvl8pPr>
            <a:lvl9pPr marL="5744481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8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fld id="{8830A47B-B3AA-4408-B89E-78641CC5715A}" type="slidenum">
              <a:rPr lang="en-US" altLang="en-US" smtClean="0">
                <a:solidFill>
                  <a:srgbClr val="000000"/>
                </a:solidFill>
              </a:rPr>
              <a:pPr defTabSz="91391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418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fld id="{58D8FA65-B14B-4883-88C7-F7A3A55E9A2F}" type="slidenum">
              <a:rPr lang="en-US" altLang="en-US" smtClean="0">
                <a:solidFill>
                  <a:srgbClr val="000000"/>
                </a:solidFill>
              </a:rPr>
              <a:pPr defTabSz="91391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37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fld id="{C38BE4F5-A3A4-4A0F-A638-D990D725B4CA}" type="slidenum">
              <a:rPr lang="en-US" altLang="en-US" smtClean="0">
                <a:solidFill>
                  <a:srgbClr val="000000"/>
                </a:solidFill>
              </a:rPr>
              <a:pPr defTabSz="91391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931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4" y="364070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70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061" indent="0">
              <a:buNone/>
              <a:defRPr sz="1900"/>
            </a:lvl2pPr>
            <a:lvl3pPr marL="1436120" indent="0">
              <a:buNone/>
              <a:defRPr sz="1600"/>
            </a:lvl3pPr>
            <a:lvl4pPr marL="2154181" indent="0">
              <a:buNone/>
              <a:defRPr sz="1400"/>
            </a:lvl4pPr>
            <a:lvl5pPr marL="2872240" indent="0">
              <a:buNone/>
              <a:defRPr sz="1400"/>
            </a:lvl5pPr>
            <a:lvl6pPr marL="3590301" indent="0">
              <a:buNone/>
              <a:defRPr sz="1400"/>
            </a:lvl6pPr>
            <a:lvl7pPr marL="4308360" indent="0">
              <a:buNone/>
              <a:defRPr sz="1400"/>
            </a:lvl7pPr>
            <a:lvl8pPr marL="5026422" indent="0">
              <a:buNone/>
              <a:defRPr sz="1400"/>
            </a:lvl8pPr>
            <a:lvl9pPr marL="5744481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fld id="{0C99C05A-73D7-488D-87AE-9FA1D515BA90}" type="slidenum">
              <a:rPr lang="en-US" altLang="en-US" smtClean="0">
                <a:solidFill>
                  <a:srgbClr val="000000"/>
                </a:solidFill>
              </a:rPr>
              <a:pPr defTabSz="91391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734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6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6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061" indent="0">
              <a:buNone/>
              <a:defRPr sz="4400"/>
            </a:lvl2pPr>
            <a:lvl3pPr marL="1436120" indent="0">
              <a:buNone/>
              <a:defRPr sz="3800"/>
            </a:lvl3pPr>
            <a:lvl4pPr marL="2154181" indent="0">
              <a:buNone/>
              <a:defRPr sz="3100"/>
            </a:lvl4pPr>
            <a:lvl5pPr marL="2872240" indent="0">
              <a:buNone/>
              <a:defRPr sz="3100"/>
            </a:lvl5pPr>
            <a:lvl6pPr marL="3590301" indent="0">
              <a:buNone/>
              <a:defRPr sz="3100"/>
            </a:lvl6pPr>
            <a:lvl7pPr marL="4308360" indent="0">
              <a:buNone/>
              <a:defRPr sz="3100"/>
            </a:lvl7pPr>
            <a:lvl8pPr marL="5026422" indent="0">
              <a:buNone/>
              <a:defRPr sz="3100"/>
            </a:lvl8pPr>
            <a:lvl9pPr marL="5744481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6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061" indent="0">
              <a:buNone/>
              <a:defRPr sz="1900"/>
            </a:lvl2pPr>
            <a:lvl3pPr marL="1436120" indent="0">
              <a:buNone/>
              <a:defRPr sz="1600"/>
            </a:lvl3pPr>
            <a:lvl4pPr marL="2154181" indent="0">
              <a:buNone/>
              <a:defRPr sz="1400"/>
            </a:lvl4pPr>
            <a:lvl5pPr marL="2872240" indent="0">
              <a:buNone/>
              <a:defRPr sz="1400"/>
            </a:lvl5pPr>
            <a:lvl6pPr marL="3590301" indent="0">
              <a:buNone/>
              <a:defRPr sz="1400"/>
            </a:lvl6pPr>
            <a:lvl7pPr marL="4308360" indent="0">
              <a:buNone/>
              <a:defRPr sz="1400"/>
            </a:lvl7pPr>
            <a:lvl8pPr marL="5026422" indent="0">
              <a:buNone/>
              <a:defRPr sz="1400"/>
            </a:lvl8pPr>
            <a:lvl9pPr marL="5744481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fld id="{72090DF4-68DF-4AAF-98F9-EB3836BAB8B4}" type="slidenum">
              <a:rPr lang="en-US" altLang="en-US" smtClean="0">
                <a:solidFill>
                  <a:srgbClr val="000000"/>
                </a:solidFill>
              </a:rPr>
              <a:pPr defTabSz="91391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461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1739" tIns="95869" rIns="191739" bIns="9586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1739" tIns="95869" rIns="191739" bIns="95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9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1739" tIns="95869" rIns="191739" bIns="9586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6" y="8326439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1739" tIns="95869" rIns="191739" bIns="95869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9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1739" tIns="95869" rIns="191739" bIns="9586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fld id="{F4264759-E7CE-4A8C-955C-20DA2A50E45F}" type="slidenum">
              <a:rPr lang="en-US" altLang="en-US" smtClean="0">
                <a:solidFill>
                  <a:srgbClr val="000000"/>
                </a:solidFill>
              </a:rPr>
              <a:pPr defTabSz="91391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903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061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120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4181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2240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7875" indent="-537875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190" indent="-447436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4504" indent="-358583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1670" indent="-358583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0422" indent="-358583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49330" indent="-359030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7391" indent="-359030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5452" indent="-359030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3511" indent="-359030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12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061" algn="l" defTabSz="143612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120" algn="l" defTabSz="143612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4181" algn="l" defTabSz="143612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2240" algn="l" defTabSz="143612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0301" algn="l" defTabSz="143612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08360" algn="l" defTabSz="143612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6422" algn="l" defTabSz="143612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4481" algn="l" defTabSz="143612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3197197" y="728781"/>
            <a:ext cx="10037260" cy="682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21" tIns="71811" rIns="143621" bIns="71811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913912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pic>
        <p:nvPicPr>
          <p:cNvPr id="2051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7" y="5442433"/>
            <a:ext cx="2034580" cy="2638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2480251" y="2060588"/>
            <a:ext cx="11471154" cy="1989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21" tIns="71811" rIns="143621" bIns="718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913912" eaLnBrk="1" fontAlgn="base" hangingPunct="1">
              <a:spcAft>
                <a:spcPct val="0"/>
              </a:spcAft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defTabSz="913912" eaLnBrk="1" fontAlgn="base" hangingPunct="1">
              <a:spcAft>
                <a:spcPct val="0"/>
              </a:spcAft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sp>
        <p:nvSpPr>
          <p:cNvPr id="2054" name="Text Box 18"/>
          <p:cNvSpPr txBox="1">
            <a:spLocks noChangeArrowheads="1"/>
          </p:cNvSpPr>
          <p:nvPr/>
        </p:nvSpPr>
        <p:spPr bwMode="auto">
          <a:xfrm>
            <a:off x="2557757" y="7197567"/>
            <a:ext cx="5974561" cy="882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21" tIns="71811" rIns="143621" bIns="71811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i="1">
                <a:solidFill>
                  <a:srgbClr val="FF0066"/>
                </a:solidFill>
                <a:latin typeface="Times New Roman" pitchFamily="18" charset="0"/>
              </a:rPr>
              <a:t>Giáo viên:</a:t>
            </a:r>
          </a:p>
          <a:p>
            <a:pPr defTabSz="913912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i="1">
                <a:solidFill>
                  <a:srgbClr val="FF0066"/>
                </a:solidFill>
                <a:latin typeface="Times New Roman" pitchFamily="18" charset="0"/>
              </a:rPr>
              <a:t>Lớp:  3</a:t>
            </a:r>
          </a:p>
        </p:txBody>
      </p:sp>
      <p:pic>
        <p:nvPicPr>
          <p:cNvPr id="2055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6227884"/>
            <a:ext cx="5616086" cy="204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113977" y="335180"/>
            <a:ext cx="2078575" cy="266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123723" y="416796"/>
            <a:ext cx="2086501" cy="249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5407783" y="1451761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" name="Picture 7" descr="BƯỚM 58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131114" y="988801"/>
            <a:ext cx="1474263" cy="192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8" descr="animal-14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49683" y="5962474"/>
            <a:ext cx="1416132" cy="102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POINSET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8633" y="5111196"/>
            <a:ext cx="4334746" cy="308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1835967" y="4269987"/>
            <a:ext cx="12345716" cy="1638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21" tIns="71811" rIns="143621" bIns="718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913912" eaLnBrk="1" fontAlgn="base" hangingPunct="1">
              <a:spcBef>
                <a:spcPts val="1799"/>
              </a:spcBef>
              <a:spcAft>
                <a:spcPct val="0"/>
              </a:spcAft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defTabSz="913912" eaLnBrk="1" fontAlgn="base" hangingPunct="1">
              <a:spcBef>
                <a:spcPts val="1799"/>
              </a:spcBef>
              <a:spcAft>
                <a:spcPct val="0"/>
              </a:spcAft>
              <a:defRPr/>
            </a:pPr>
            <a:r>
              <a:rPr lang="en-US" sz="4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1</a:t>
            </a:r>
            <a:r>
              <a:rPr lang="vi-VN" sz="4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4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NGÀY </a:t>
            </a:r>
            <a:r>
              <a:rPr lang="vi-VN" sz="4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NHƯ THẾ NÀO LÀ ĐẸP ? </a:t>
            </a:r>
            <a:r>
              <a:rPr lang="en-US" sz="4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(T3)</a:t>
            </a:r>
          </a:p>
        </p:txBody>
      </p:sp>
    </p:spTree>
    <p:extLst>
      <p:ext uri="{BB962C8B-B14F-4D97-AF65-F5344CB8AC3E}">
        <p14:creationId xmlns:p14="http://schemas.microsoft.com/office/powerpoint/2010/main" val="3500790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  <p:bldP spid="2059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4617135" y="155180"/>
            <a:ext cx="7013458" cy="1116669"/>
            <a:chOff x="4539228" y="210532"/>
            <a:chExt cx="6895118" cy="1118087"/>
          </a:xfrm>
        </p:grpSpPr>
        <p:grpSp>
          <p:nvGrpSpPr>
            <p:cNvPr id="20" name="Group 19"/>
            <p:cNvGrpSpPr/>
            <p:nvPr/>
          </p:nvGrpSpPr>
          <p:grpSpPr>
            <a:xfrm>
              <a:off x="4539228" y="210532"/>
              <a:ext cx="6895118" cy="1118087"/>
              <a:chOff x="4539228" y="210532"/>
              <a:chExt cx="6895118" cy="1118087"/>
            </a:xfrm>
          </p:grpSpPr>
          <p:sp>
            <p:nvSpPr>
              <p:cNvPr id="22" name="TextBox 21"/>
              <p:cNvSpPr txBox="1"/>
              <p:nvPr/>
            </p:nvSpPr>
            <p:spPr>
              <a:xfrm>
                <a:off x="4539228" y="210532"/>
                <a:ext cx="6895118" cy="647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913912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6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36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</a:t>
                </a:r>
                <a:r>
                  <a:rPr lang="en-US" sz="36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36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36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36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36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36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…….</a:t>
                </a: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6651116" y="743102"/>
                <a:ext cx="2564962" cy="5855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913912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2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21" name="Straight Connector 20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9" name="Text Box 14"/>
          <p:cNvSpPr txBox="1">
            <a:spLocks noChangeArrowheads="1"/>
          </p:cNvSpPr>
          <p:nvPr/>
        </p:nvSpPr>
        <p:spPr bwMode="auto">
          <a:xfrm>
            <a:off x="4191000" y="1321329"/>
            <a:ext cx="8138319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TRÒ CHƠI: BIỂN BÁO GIAO THÔNG</a:t>
            </a:r>
          </a:p>
        </p:txBody>
      </p:sp>
      <p:grpSp>
        <p:nvGrpSpPr>
          <p:cNvPr id="50" name="Group 49"/>
          <p:cNvGrpSpPr/>
          <p:nvPr/>
        </p:nvGrpSpPr>
        <p:grpSpPr>
          <a:xfrm>
            <a:off x="14005719" y="2450440"/>
            <a:ext cx="1436612" cy="1689674"/>
            <a:chOff x="10068343" y="4114800"/>
            <a:chExt cx="1436612" cy="1689674"/>
          </a:xfrm>
        </p:grpSpPr>
        <p:pic>
          <p:nvPicPr>
            <p:cNvPr id="51" name="Picture 6" descr="Biển cấm đi ngược chiều - Thiết Bị An Toàn Giao Thô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76169" y="4114800"/>
              <a:ext cx="1104900" cy="1104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2" name="TextBox 51"/>
            <p:cNvSpPr txBox="1"/>
            <p:nvPr/>
          </p:nvSpPr>
          <p:spPr>
            <a:xfrm>
              <a:off x="10068343" y="5219699"/>
              <a:ext cx="143661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/>
                <a:t>Cấm đi </a:t>
              </a:r>
            </a:p>
            <a:p>
              <a:pPr algn="ctr"/>
              <a:r>
                <a:rPr lang="en-US" sz="1600" b="1"/>
                <a:t>ngược chiều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10946408" y="2602840"/>
            <a:ext cx="1984839" cy="1575375"/>
            <a:chOff x="10946408" y="2362200"/>
            <a:chExt cx="1984839" cy="1575375"/>
          </a:xfrm>
        </p:grpSpPr>
        <p:pic>
          <p:nvPicPr>
            <p:cNvPr id="54" name="Picture 4" descr="Biển Báo Giao Thông (04)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072" r="33464" b="81939"/>
            <a:stretch/>
          </p:blipFill>
          <p:spPr bwMode="auto">
            <a:xfrm>
              <a:off x="11220516" y="2362200"/>
              <a:ext cx="1425444" cy="10788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5" name="TextBox 54"/>
            <p:cNvSpPr txBox="1"/>
            <p:nvPr/>
          </p:nvSpPr>
          <p:spPr>
            <a:xfrm>
              <a:off x="10946408" y="3352800"/>
              <a:ext cx="198483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/>
                <a:t>Giao nhau </a:t>
              </a:r>
            </a:p>
            <a:p>
              <a:pPr algn="ctr"/>
              <a:r>
                <a:rPr lang="en-US" sz="1600" b="1"/>
                <a:t>với đường ưu tiên</a:t>
              </a: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12755743" y="4584040"/>
            <a:ext cx="1346844" cy="1663607"/>
            <a:chOff x="12755743" y="4343400"/>
            <a:chExt cx="1346844" cy="1663607"/>
          </a:xfrm>
        </p:grpSpPr>
        <p:pic>
          <p:nvPicPr>
            <p:cNvPr id="57" name="Picture 8" descr="Biển báo cấm xe đạp, biển báo hiệu giao thông - 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420"/>
            <a:stretch/>
          </p:blipFill>
          <p:spPr bwMode="auto">
            <a:xfrm>
              <a:off x="12889680" y="4343400"/>
              <a:ext cx="1078967" cy="10788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8" name="TextBox 57"/>
            <p:cNvSpPr txBox="1"/>
            <p:nvPr/>
          </p:nvSpPr>
          <p:spPr>
            <a:xfrm>
              <a:off x="12755743" y="5422232"/>
              <a:ext cx="134684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/>
                <a:t>Cấm người </a:t>
              </a:r>
            </a:p>
            <a:p>
              <a:pPr algn="ctr"/>
              <a:r>
                <a:rPr lang="en-US" sz="1600" b="1"/>
                <a:t>đi xe đạp</a:t>
              </a: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14113545" y="5803240"/>
            <a:ext cx="1335622" cy="1674876"/>
            <a:chOff x="8600313" y="2362201"/>
            <a:chExt cx="1335622" cy="1674876"/>
          </a:xfrm>
        </p:grpSpPr>
        <p:pic>
          <p:nvPicPr>
            <p:cNvPr id="60" name="Picture 10" descr="Các loại biển báo giao thông dành cho người đi bộ"/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106" r="34193"/>
            <a:stretch/>
          </p:blipFill>
          <p:spPr bwMode="auto">
            <a:xfrm>
              <a:off x="8645328" y="2362201"/>
              <a:ext cx="1245592" cy="11589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1" name="TextBox 60"/>
            <p:cNvSpPr txBox="1"/>
            <p:nvPr/>
          </p:nvSpPr>
          <p:spPr>
            <a:xfrm>
              <a:off x="8600313" y="3452302"/>
              <a:ext cx="133562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/>
                <a:t>Dành cho </a:t>
              </a:r>
            </a:p>
            <a:p>
              <a:pPr algn="ctr"/>
              <a:r>
                <a:rPr lang="en-US" sz="1600" b="1"/>
                <a:t>người đi bộ</a:t>
              </a: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11355722" y="6090854"/>
            <a:ext cx="1155032" cy="1433428"/>
            <a:chOff x="11355722" y="5850214"/>
            <a:chExt cx="1155032" cy="1433428"/>
          </a:xfrm>
        </p:grpSpPr>
        <p:pic>
          <p:nvPicPr>
            <p:cNvPr id="63" name="Picture 12" descr="Các loại biển hiệu lệnh và ý nghĩa của từng loại"/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434" t="6940" r="28412" b="24639"/>
            <a:stretch/>
          </p:blipFill>
          <p:spPr bwMode="auto">
            <a:xfrm>
              <a:off x="11355722" y="5850214"/>
              <a:ext cx="1155032" cy="10948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4" name="TextBox 63"/>
            <p:cNvSpPr txBox="1"/>
            <p:nvPr/>
          </p:nvSpPr>
          <p:spPr>
            <a:xfrm>
              <a:off x="11424124" y="6945088"/>
              <a:ext cx="10182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/>
                <a:t>Dừng lại</a:t>
              </a:r>
            </a:p>
          </p:txBody>
        </p:sp>
      </p:grpSp>
      <p:pic>
        <p:nvPicPr>
          <p:cNvPr id="65" name="Picture 16" descr="35 Câu Hỏi Sa Hình Thi Bằng Lái Xe Máy A1 năm 2020 Chuẩn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919" y="1986937"/>
            <a:ext cx="10221560" cy="679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/>
          <p:cNvGrpSpPr/>
          <p:nvPr/>
        </p:nvGrpSpPr>
        <p:grpSpPr>
          <a:xfrm>
            <a:off x="960437" y="2465804"/>
            <a:ext cx="4358482" cy="1721996"/>
            <a:chOff x="960437" y="2177478"/>
            <a:chExt cx="4358482" cy="1721996"/>
          </a:xfrm>
        </p:grpSpPr>
        <p:sp>
          <p:nvSpPr>
            <p:cNvPr id="67" name="Rounded Rectangle 66"/>
            <p:cNvSpPr/>
            <p:nvPr/>
          </p:nvSpPr>
          <p:spPr>
            <a:xfrm>
              <a:off x="960437" y="2177478"/>
              <a:ext cx="4358481" cy="1721996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ounded Rectangle 67"/>
            <p:cNvSpPr/>
            <p:nvPr/>
          </p:nvSpPr>
          <p:spPr>
            <a:xfrm>
              <a:off x="975519" y="2410771"/>
              <a:ext cx="4343400" cy="1126518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>
                  <a:solidFill>
                    <a:srgbClr val="0000CC"/>
                  </a:solidFill>
                </a:rPr>
                <a:t>Điền ? Hay ~</a:t>
              </a:r>
            </a:p>
            <a:p>
              <a:pPr algn="ctr"/>
              <a:r>
                <a:rPr lang="en-US" sz="3600" b="1">
                  <a:solidFill>
                    <a:srgbClr val="0000CC"/>
                  </a:solidFill>
                </a:rPr>
                <a:t>Ngâm nghi</a:t>
              </a:r>
            </a:p>
          </p:txBody>
        </p:sp>
      </p:grpSp>
      <p:sp>
        <p:nvSpPr>
          <p:cNvPr id="69" name="Rounded Rectangle 68"/>
          <p:cNvSpPr/>
          <p:nvPr/>
        </p:nvSpPr>
        <p:spPr>
          <a:xfrm>
            <a:off x="2614953" y="2888811"/>
            <a:ext cx="2065337" cy="80378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rgbClr val="FF0000"/>
                </a:solidFill>
              </a:rPr>
              <a:t>~          ~</a:t>
            </a:r>
          </a:p>
        </p:txBody>
      </p:sp>
      <p:grpSp>
        <p:nvGrpSpPr>
          <p:cNvPr id="70" name="Group 69"/>
          <p:cNvGrpSpPr/>
          <p:nvPr/>
        </p:nvGrpSpPr>
        <p:grpSpPr>
          <a:xfrm>
            <a:off x="960437" y="6519644"/>
            <a:ext cx="4358482" cy="1721996"/>
            <a:chOff x="960437" y="2177478"/>
            <a:chExt cx="4358482" cy="1721996"/>
          </a:xfrm>
        </p:grpSpPr>
        <p:sp>
          <p:nvSpPr>
            <p:cNvPr id="71" name="Rounded Rectangle 70"/>
            <p:cNvSpPr/>
            <p:nvPr/>
          </p:nvSpPr>
          <p:spPr>
            <a:xfrm>
              <a:off x="960437" y="2177478"/>
              <a:ext cx="4358481" cy="1721996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ounded Rectangle 71"/>
            <p:cNvSpPr/>
            <p:nvPr/>
          </p:nvSpPr>
          <p:spPr>
            <a:xfrm>
              <a:off x="975519" y="2637243"/>
              <a:ext cx="4343400" cy="80378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>
                  <a:solidFill>
                    <a:srgbClr val="0000CC"/>
                  </a:solidFill>
                </a:rPr>
                <a:t>Điền ât hay âc:</a:t>
              </a:r>
            </a:p>
            <a:p>
              <a:pPr algn="ctr"/>
              <a:r>
                <a:rPr lang="en-US" sz="3600" b="1">
                  <a:solidFill>
                    <a:srgbClr val="0000CC"/>
                  </a:solidFill>
                </a:rPr>
                <a:t>r…… tốt</a:t>
              </a:r>
            </a:p>
          </p:txBody>
        </p:sp>
      </p:grpSp>
      <p:sp>
        <p:nvSpPr>
          <p:cNvPr id="73" name="Rounded Rectangle 72"/>
          <p:cNvSpPr/>
          <p:nvPr/>
        </p:nvSpPr>
        <p:spPr>
          <a:xfrm>
            <a:off x="2266113" y="7245888"/>
            <a:ext cx="717148" cy="80378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rgbClr val="FF0000"/>
                </a:solidFill>
              </a:rPr>
              <a:t>ất</a:t>
            </a:r>
          </a:p>
        </p:txBody>
      </p:sp>
      <p:grpSp>
        <p:nvGrpSpPr>
          <p:cNvPr id="74" name="Group 73"/>
          <p:cNvGrpSpPr/>
          <p:nvPr/>
        </p:nvGrpSpPr>
        <p:grpSpPr>
          <a:xfrm>
            <a:off x="5623719" y="2450440"/>
            <a:ext cx="4358482" cy="1721996"/>
            <a:chOff x="960437" y="2177478"/>
            <a:chExt cx="4358482" cy="1721996"/>
          </a:xfrm>
        </p:grpSpPr>
        <p:sp>
          <p:nvSpPr>
            <p:cNvPr id="75" name="Rounded Rectangle 74"/>
            <p:cNvSpPr/>
            <p:nvPr/>
          </p:nvSpPr>
          <p:spPr>
            <a:xfrm>
              <a:off x="960437" y="2177478"/>
              <a:ext cx="4358481" cy="1721996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ounded Rectangle 75"/>
            <p:cNvSpPr/>
            <p:nvPr/>
          </p:nvSpPr>
          <p:spPr>
            <a:xfrm>
              <a:off x="975519" y="2637243"/>
              <a:ext cx="4343400" cy="80378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>
                  <a:solidFill>
                    <a:srgbClr val="0000CC"/>
                  </a:solidFill>
                </a:rPr>
                <a:t>Điền l hay n:</a:t>
              </a:r>
            </a:p>
            <a:p>
              <a:pPr algn="ctr"/>
              <a:r>
                <a:rPr lang="en-US" sz="3600" b="1">
                  <a:solidFill>
                    <a:srgbClr val="0000CC"/>
                  </a:solidFill>
                </a:rPr>
                <a:t>Mặt trời </a:t>
              </a:r>
              <a:r>
                <a:rPr lang="en-US" sz="3600">
                  <a:solidFill>
                    <a:srgbClr val="0000CC"/>
                  </a:solidFill>
                </a:rPr>
                <a:t>….</a:t>
              </a:r>
              <a:r>
                <a:rPr lang="en-US" sz="3600" b="1">
                  <a:solidFill>
                    <a:srgbClr val="0000CC"/>
                  </a:solidFill>
                </a:rPr>
                <a:t>ặn</a:t>
              </a:r>
            </a:p>
          </p:txBody>
        </p:sp>
      </p:grpSp>
      <p:sp>
        <p:nvSpPr>
          <p:cNvPr id="77" name="Rounded Rectangle 76"/>
          <p:cNvSpPr/>
          <p:nvPr/>
        </p:nvSpPr>
        <p:spPr>
          <a:xfrm>
            <a:off x="8342731" y="3184221"/>
            <a:ext cx="591905" cy="80378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rgbClr val="FF0000"/>
                </a:solidFill>
              </a:rPr>
              <a:t>l</a:t>
            </a:r>
          </a:p>
        </p:txBody>
      </p:sp>
      <p:grpSp>
        <p:nvGrpSpPr>
          <p:cNvPr id="78" name="Group 77"/>
          <p:cNvGrpSpPr/>
          <p:nvPr/>
        </p:nvGrpSpPr>
        <p:grpSpPr>
          <a:xfrm>
            <a:off x="5623719" y="6504280"/>
            <a:ext cx="4358482" cy="1721996"/>
            <a:chOff x="960437" y="2177478"/>
            <a:chExt cx="4358482" cy="1721996"/>
          </a:xfrm>
        </p:grpSpPr>
        <p:sp>
          <p:nvSpPr>
            <p:cNvPr id="79" name="Rounded Rectangle 78"/>
            <p:cNvSpPr/>
            <p:nvPr/>
          </p:nvSpPr>
          <p:spPr>
            <a:xfrm>
              <a:off x="960437" y="2177478"/>
              <a:ext cx="4358481" cy="1721996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ounded Rectangle 79"/>
            <p:cNvSpPr/>
            <p:nvPr/>
          </p:nvSpPr>
          <p:spPr>
            <a:xfrm>
              <a:off x="975519" y="2637243"/>
              <a:ext cx="4343400" cy="80378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>
                  <a:solidFill>
                    <a:srgbClr val="0000CC"/>
                  </a:solidFill>
                </a:rPr>
                <a:t>Điền oai hay ai</a:t>
              </a:r>
            </a:p>
            <a:p>
              <a:pPr algn="ctr"/>
              <a:r>
                <a:rPr lang="en-US" sz="3600" b="1">
                  <a:solidFill>
                    <a:srgbClr val="0000CC"/>
                  </a:solidFill>
                </a:rPr>
                <a:t>Th…… mái</a:t>
              </a:r>
            </a:p>
          </p:txBody>
        </p:sp>
      </p:grpSp>
      <p:sp>
        <p:nvSpPr>
          <p:cNvPr id="81" name="Rounded Rectangle 80"/>
          <p:cNvSpPr/>
          <p:nvPr/>
        </p:nvSpPr>
        <p:spPr>
          <a:xfrm>
            <a:off x="6847100" y="7230675"/>
            <a:ext cx="1281106" cy="80378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rgbClr val="FF0000"/>
                </a:solidFill>
              </a:rPr>
              <a:t>oải</a:t>
            </a:r>
          </a:p>
        </p:txBody>
      </p:sp>
      <p:grpSp>
        <p:nvGrpSpPr>
          <p:cNvPr id="82" name="Group 81"/>
          <p:cNvGrpSpPr/>
          <p:nvPr/>
        </p:nvGrpSpPr>
        <p:grpSpPr>
          <a:xfrm>
            <a:off x="3337719" y="4431640"/>
            <a:ext cx="4358482" cy="1721996"/>
            <a:chOff x="960437" y="2177478"/>
            <a:chExt cx="4358482" cy="1721996"/>
          </a:xfrm>
        </p:grpSpPr>
        <p:sp>
          <p:nvSpPr>
            <p:cNvPr id="83" name="Rounded Rectangle 82"/>
            <p:cNvSpPr/>
            <p:nvPr/>
          </p:nvSpPr>
          <p:spPr>
            <a:xfrm>
              <a:off x="960437" y="2177478"/>
              <a:ext cx="4358481" cy="1721996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ounded Rectangle 83"/>
            <p:cNvSpPr/>
            <p:nvPr/>
          </p:nvSpPr>
          <p:spPr>
            <a:xfrm>
              <a:off x="975519" y="2637243"/>
              <a:ext cx="4343400" cy="80378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>
                  <a:solidFill>
                    <a:srgbClr val="0000CC"/>
                  </a:solidFill>
                </a:rPr>
                <a:t>Điền yêt hay iêt:</a:t>
              </a:r>
            </a:p>
            <a:p>
              <a:pPr algn="ctr"/>
              <a:r>
                <a:rPr lang="en-US" sz="3600" b="1">
                  <a:solidFill>
                    <a:srgbClr val="0000CC"/>
                  </a:solidFill>
                </a:rPr>
                <a:t>Tu….. Đẹp</a:t>
              </a:r>
            </a:p>
          </p:txBody>
        </p:sp>
      </p:grpSp>
      <p:sp>
        <p:nvSpPr>
          <p:cNvPr id="85" name="Rounded Rectangle 84"/>
          <p:cNvSpPr/>
          <p:nvPr/>
        </p:nvSpPr>
        <p:spPr>
          <a:xfrm>
            <a:off x="4800589" y="5163502"/>
            <a:ext cx="923950" cy="80378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rgbClr val="FF0000"/>
                </a:solidFill>
              </a:rPr>
              <a:t>yệt</a:t>
            </a:r>
          </a:p>
        </p:txBody>
      </p:sp>
    </p:spTree>
    <p:extLst>
      <p:ext uri="{BB962C8B-B14F-4D97-AF65-F5344CB8AC3E}">
        <p14:creationId xmlns:p14="http://schemas.microsoft.com/office/powerpoint/2010/main" val="63275633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</p:childTnLst>
        </p:cTn>
      </p:par>
    </p:tnLst>
    <p:bldLst>
      <p:bldP spid="69" grpId="0"/>
      <p:bldP spid="73" grpId="0"/>
      <p:bldP spid="77" grpId="0"/>
      <p:bldP spid="81" grpId="0"/>
      <p:bldP spid="8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5" y="155180"/>
            <a:ext cx="7013458" cy="1116669"/>
            <a:chOff x="4539228" y="210532"/>
            <a:chExt cx="6895118" cy="111808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8" cy="1118087"/>
              <a:chOff x="4539228" y="210532"/>
              <a:chExt cx="6895118" cy="111808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8" cy="647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913912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6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55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913912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2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170957" y="1363329"/>
            <a:ext cx="8421322" cy="1129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21" tIns="71811" rIns="143621" bIns="718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913912" eaLnBrk="1" fontAlgn="base" hangingPunct="1">
              <a:spcAft>
                <a:spcPct val="0"/>
              </a:spcAft>
              <a:defRPr/>
            </a:pP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1</a:t>
            </a:r>
            <a:r>
              <a:rPr lang="vi-VN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5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: NGÀY </a:t>
            </a:r>
            <a:r>
              <a:rPr lang="vi-VN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NHƯ THẾ NÀO LÀ ĐẸP? 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(T3)</a:t>
            </a:r>
          </a:p>
        </p:txBody>
      </p:sp>
      <p:sp>
        <p:nvSpPr>
          <p:cNvPr id="2" name="Rectangle 1"/>
          <p:cNvSpPr/>
          <p:nvPr/>
        </p:nvSpPr>
        <p:spPr>
          <a:xfrm>
            <a:off x="1868235" y="2830304"/>
            <a:ext cx="5584285" cy="737809"/>
          </a:xfrm>
          <a:prstGeom prst="rect">
            <a:avLst/>
          </a:prstGeom>
        </p:spPr>
        <p:txBody>
          <a:bodyPr wrap="square" lIns="122018" tIns="61009" rIns="122018" bIns="61009">
            <a:spAutoFit/>
          </a:bodyPr>
          <a:lstStyle/>
          <a:p>
            <a:pPr defTabSz="913912"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4487"/>
            <a:ext cx="4191001" cy="677108"/>
            <a:chOff x="1508919" y="1888664"/>
            <a:chExt cx="3733800" cy="677967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96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13912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Nghe – Viết.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6068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Rectangle 24"/>
          <p:cNvSpPr/>
          <p:nvPr/>
        </p:nvSpPr>
        <p:spPr>
          <a:xfrm>
            <a:off x="1868235" y="3153788"/>
            <a:ext cx="13189384" cy="4308971"/>
          </a:xfrm>
          <a:prstGeom prst="rect">
            <a:avLst/>
          </a:prstGeom>
        </p:spPr>
        <p:txBody>
          <a:bodyPr wrap="square" lIns="122018" tIns="61009" rIns="122018" bIns="61009">
            <a:spAutoFit/>
          </a:bodyPr>
          <a:lstStyle/>
          <a:p>
            <a:pPr algn="just" defTabSz="91391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lau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mồ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hôi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ngẫm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lát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 defTabSz="91391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Tôi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lặn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nhé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algn="just" defTabSz="91391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lặn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defTabSz="91391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Hôm 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nay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hả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 algn="just" defTabSz="91391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Hôm 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nay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tuyệt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endParaRPr lang="en-US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defTabSz="91391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bây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nghỉ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ngơi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thoải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mái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r" defTabSz="91391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(V.Ô-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xê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-ê-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Thúy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vi-VN" sz="4000" b="1" i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291368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5" y="155180"/>
            <a:ext cx="7013458" cy="1116669"/>
            <a:chOff x="4539228" y="210532"/>
            <a:chExt cx="6895118" cy="111808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8" cy="1118087"/>
              <a:chOff x="4539228" y="210532"/>
              <a:chExt cx="6895118" cy="111808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8" cy="647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913912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6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55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913912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2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5471320" y="1271110"/>
            <a:ext cx="5486399" cy="636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21" tIns="71811" rIns="143621" bIns="718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913912" eaLnBrk="1" fontAlgn="base" hangingPunct="1">
              <a:spcAft>
                <a:spcPct val="0"/>
              </a:spcAft>
              <a:defRPr/>
            </a:pPr>
            <a:r>
              <a:rPr lang="en-US" sz="32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1: NGÀY GẶP LẠI (T3)</a:t>
            </a:r>
          </a:p>
        </p:txBody>
      </p:sp>
      <p:sp>
        <p:nvSpPr>
          <p:cNvPr id="2" name="Rectangle 1"/>
          <p:cNvSpPr/>
          <p:nvPr/>
        </p:nvSpPr>
        <p:spPr>
          <a:xfrm>
            <a:off x="1603629" y="2830601"/>
            <a:ext cx="6991891" cy="738664"/>
          </a:xfrm>
          <a:prstGeom prst="rect">
            <a:avLst/>
          </a:prstGeom>
        </p:spPr>
        <p:txBody>
          <a:bodyPr wrap="square" lIns="122018" tIns="61009" rIns="122018" bIns="61009">
            <a:spAutoFit/>
          </a:bodyPr>
          <a:lstStyle/>
          <a:p>
            <a:r>
              <a:rPr lang="nl-NL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nl-NL" sz="4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   lặn,      tuyệt,      rất</a:t>
            </a:r>
            <a:endParaRPr 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4487"/>
            <a:ext cx="4191001" cy="677108"/>
            <a:chOff x="1508919" y="1888664"/>
            <a:chExt cx="3733800" cy="677967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96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13912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2. Viết từ khó.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6068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2" name="Rectangle 21"/>
          <p:cNvSpPr/>
          <p:nvPr/>
        </p:nvSpPr>
        <p:spPr>
          <a:xfrm>
            <a:off x="1603628" y="5105369"/>
            <a:ext cx="10268492" cy="737809"/>
          </a:xfrm>
          <a:prstGeom prst="rect">
            <a:avLst/>
          </a:prstGeom>
        </p:spPr>
        <p:txBody>
          <a:bodyPr wrap="square" lIns="122018" tIns="61009" rIns="122018" bIns="61009">
            <a:spAutoFit/>
          </a:bodyPr>
          <a:lstStyle/>
          <a:p>
            <a:pPr defTabSz="91391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 bạn trong bàn đổi vở và soát lỗi cho nhau.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1508919" y="4008242"/>
            <a:ext cx="7086600" cy="677108"/>
            <a:chOff x="1508919" y="1888664"/>
            <a:chExt cx="6313517" cy="677967"/>
          </a:xfrm>
        </p:grpSpPr>
        <p:sp>
          <p:nvSpPr>
            <p:cNvPr id="24" name="Rectangle 23"/>
            <p:cNvSpPr/>
            <p:nvPr/>
          </p:nvSpPr>
          <p:spPr>
            <a:xfrm>
              <a:off x="1508919" y="1888664"/>
              <a:ext cx="6313517" cy="67796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13912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3. Đổi vở, soát lỗi cho nhau.</a:t>
              </a:r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1673227" y="2519755"/>
              <a:ext cx="496934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7637156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5" y="155180"/>
            <a:ext cx="7013458" cy="1116669"/>
            <a:chOff x="4539228" y="210532"/>
            <a:chExt cx="6895118" cy="111808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8" cy="1118087"/>
              <a:chOff x="4539228" y="210532"/>
              <a:chExt cx="6895118" cy="111808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8" cy="647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913912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6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55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913912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2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5471320" y="1271110"/>
            <a:ext cx="5486399" cy="636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21" tIns="71811" rIns="143621" bIns="718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913912" eaLnBrk="1" fontAlgn="base" hangingPunct="1">
              <a:spcAft>
                <a:spcPct val="0"/>
              </a:spcAft>
              <a:defRPr/>
            </a:pPr>
            <a:r>
              <a:rPr lang="en-US" sz="32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1: NGÀY GẶP LẠI (T3)</a:t>
            </a:r>
          </a:p>
        </p:txBody>
      </p:sp>
      <p:sp>
        <p:nvSpPr>
          <p:cNvPr id="2" name="Rectangle 1"/>
          <p:cNvSpPr/>
          <p:nvPr/>
        </p:nvSpPr>
        <p:spPr>
          <a:xfrm>
            <a:off x="720973" y="2876165"/>
            <a:ext cx="14459491" cy="737809"/>
          </a:xfrm>
          <a:prstGeom prst="rect">
            <a:avLst/>
          </a:prstGeom>
        </p:spPr>
        <p:txBody>
          <a:bodyPr wrap="square" lIns="122018" tIns="61009" rIns="122018" bIns="61009">
            <a:spAutoFit/>
          </a:bodyPr>
          <a:lstStyle/>
          <a:p>
            <a:pPr defTabSz="91391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Chọn từ phù hợp với mỗi lời giải nghĩa và viết kết quả vào phiếu: 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4487"/>
            <a:ext cx="4191001" cy="677108"/>
            <a:chOff x="1508919" y="1888664"/>
            <a:chExt cx="3733800" cy="677967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96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13912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4. Luyện tập.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36247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8403766"/>
              </p:ext>
            </p:extLst>
          </p:nvPr>
        </p:nvGraphicFramePr>
        <p:xfrm>
          <a:off x="1239195" y="4283739"/>
          <a:ext cx="13941269" cy="3779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447688">
                  <a:extLst>
                    <a:ext uri="{9D8B030D-6E8A-4147-A177-3AD203B41FA5}">
                      <a16:colId xmlns:a16="http://schemas.microsoft.com/office/drawing/2014/main" val="1358881293"/>
                    </a:ext>
                  </a:extLst>
                </a:gridCol>
                <a:gridCol w="11493581">
                  <a:extLst>
                    <a:ext uri="{9D8B030D-6E8A-4147-A177-3AD203B41FA5}">
                      <a16:colId xmlns:a16="http://schemas.microsoft.com/office/drawing/2014/main" val="1835827887"/>
                    </a:ext>
                  </a:extLst>
                </a:gridCol>
              </a:tblGrid>
              <a:tr h="67056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3600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3600" dirty="0">
                        <a:solidFill>
                          <a:srgbClr val="3C0DB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075" marR="122075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Lời</a:t>
                      </a:r>
                      <a:r>
                        <a:rPr lang="en-US" sz="3600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3600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nghĩa</a:t>
                      </a:r>
                      <a:r>
                        <a:rPr lang="en-US" sz="3600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3600" dirty="0">
                        <a:solidFill>
                          <a:srgbClr val="3C0DB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075" marR="122075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586986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122075" marR="122075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3600" b="1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ăn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dầu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mỡ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đun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sôi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122075" marR="122075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4832018"/>
                  </a:ext>
                </a:extLst>
              </a:tr>
              <a:tr h="1219200"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122075" marR="122075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3600" b="1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hai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dính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nhau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dính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như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hồ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keo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,…</a:t>
                      </a:r>
                      <a:endParaRPr lang="en-US" sz="3600" b="1" dirty="0">
                        <a:solidFill>
                          <a:srgbClr val="3C0DB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075" marR="122075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9764321"/>
                  </a:ext>
                </a:extLst>
              </a:tr>
              <a:tr h="1219200"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122075" marR="122075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3600" b="1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Loài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bọ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thân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dẹp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râu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dài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cánh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mỏng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màu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nâu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mùi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hôi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sống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ở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nơi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tối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ẩm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3600" b="1" dirty="0">
                        <a:solidFill>
                          <a:srgbClr val="3C0DB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075" marR="122075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604185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931176" y="4981597"/>
            <a:ext cx="1088058" cy="677108"/>
          </a:xfrm>
          <a:prstGeom prst="rect">
            <a:avLst/>
          </a:prstGeom>
          <a:noFill/>
        </p:spPr>
        <p:txBody>
          <a:bodyPr wrap="square" lIns="122018" tIns="61009" rIns="122018" bIns="61009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31176" y="5975509"/>
            <a:ext cx="1088058" cy="677108"/>
          </a:xfrm>
          <a:prstGeom prst="rect">
            <a:avLst/>
          </a:prstGeom>
          <a:noFill/>
        </p:spPr>
        <p:txBody>
          <a:bodyPr wrap="square" lIns="122018" tIns="61009" rIns="122018" bIns="61009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931176" y="7048934"/>
            <a:ext cx="1088058" cy="677108"/>
          </a:xfrm>
          <a:prstGeom prst="rect">
            <a:avLst/>
          </a:prstGeom>
          <a:noFill/>
        </p:spPr>
        <p:txBody>
          <a:bodyPr wrap="square" lIns="122018" tIns="61009" rIns="122018" bIns="61009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7355285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25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5" y="155180"/>
            <a:ext cx="7013458" cy="1116669"/>
            <a:chOff x="4539228" y="210532"/>
            <a:chExt cx="6895118" cy="111808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8" cy="1118087"/>
              <a:chOff x="4539228" y="210532"/>
              <a:chExt cx="6895118" cy="111808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8" cy="647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913912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6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55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913912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2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5471320" y="1271110"/>
            <a:ext cx="5486399" cy="636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21" tIns="71811" rIns="143621" bIns="718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913912" eaLnBrk="1" fontAlgn="base" hangingPunct="1">
              <a:spcAft>
                <a:spcPct val="0"/>
              </a:spcAft>
              <a:defRPr/>
            </a:pPr>
            <a:r>
              <a:rPr lang="en-US" sz="32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1: NGÀY GẶP LẠI (T3)</a:t>
            </a:r>
          </a:p>
        </p:txBody>
      </p:sp>
      <p:sp>
        <p:nvSpPr>
          <p:cNvPr id="2" name="Rectangle 1"/>
          <p:cNvSpPr/>
          <p:nvPr/>
        </p:nvSpPr>
        <p:spPr>
          <a:xfrm>
            <a:off x="1051721" y="2830602"/>
            <a:ext cx="9510403" cy="737809"/>
          </a:xfrm>
          <a:prstGeom prst="rect">
            <a:avLst/>
          </a:prstGeom>
        </p:spPr>
        <p:txBody>
          <a:bodyPr wrap="square" lIns="122018" tIns="61009" rIns="122018" bIns="61009">
            <a:spAutoFit/>
          </a:bodyPr>
          <a:lstStyle/>
          <a:p>
            <a:pPr defTabSz="91391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nl-NL" sz="3600" b="1" dirty="0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 </a:t>
            </a:r>
            <a:r>
              <a:rPr lang="nl-NL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r, d </a:t>
            </a:r>
            <a:r>
              <a:rPr lang="nl-NL" sz="3600" b="1" dirty="0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 </a:t>
            </a:r>
            <a:r>
              <a:rPr lang="nl-NL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</a:t>
            </a:r>
            <a:r>
              <a:rPr lang="nl-NL" sz="3600" b="1" dirty="0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thay cho ô vuông.  </a:t>
            </a:r>
            <a:endParaRPr lang="vi-VN" sz="3600" b="1" dirty="0">
              <a:solidFill>
                <a:srgbClr val="3C0DB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4487"/>
            <a:ext cx="4191001" cy="677108"/>
            <a:chOff x="1508919" y="1888664"/>
            <a:chExt cx="3733800" cy="677967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96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13912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4. Luyện tập.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36247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2" name="Rectangle 21"/>
          <p:cNvSpPr/>
          <p:nvPr/>
        </p:nvSpPr>
        <p:spPr>
          <a:xfrm>
            <a:off x="743389" y="3943785"/>
            <a:ext cx="14632234" cy="4369145"/>
          </a:xfrm>
          <a:prstGeom prst="rect">
            <a:avLst/>
          </a:prstGeom>
        </p:spPr>
        <p:txBody>
          <a:bodyPr wrap="square" lIns="122018" tIns="61009" rIns="122018" bIns="61009">
            <a:spAutoFit/>
          </a:bodyPr>
          <a:lstStyle/>
          <a:p>
            <a:pPr algn="just" defTabSz="913912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nl-NL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nl-NL" sz="3600" b="1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 khu </a:t>
            </a:r>
            <a:r>
              <a:rPr lang="nl-NL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nl-NL" sz="3600" b="1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ừng </a:t>
            </a:r>
            <a:r>
              <a:rPr lang="nl-NL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</a:t>
            </a:r>
            <a:r>
              <a:rPr lang="nl-NL" sz="3600" b="1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 </a:t>
            </a:r>
            <a:r>
              <a:rPr lang="nl-NL" sz="3600" b="1" dirty="0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 một cây sồi to, cành lá xum </a:t>
            </a:r>
            <a:r>
              <a:rPr lang="nl-NL" sz="3600" b="1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xuê che </a:t>
            </a:r>
            <a:r>
              <a:rPr lang="nl-NL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nl-NL" sz="3600" b="1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ợp </a:t>
            </a:r>
            <a:r>
              <a:rPr lang="nl-NL" sz="3600" b="1" dirty="0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 </a:t>
            </a:r>
            <a:r>
              <a:rPr lang="nl-NL" sz="3600" b="1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 góc </a:t>
            </a:r>
            <a:r>
              <a:rPr lang="nl-NL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nl-NL" sz="3600" b="1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ừng</a:t>
            </a:r>
            <a:r>
              <a:rPr lang="nl-NL" sz="3600" b="1" dirty="0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nl-NL" sz="3600" b="1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 sồi </a:t>
            </a:r>
            <a:r>
              <a:rPr lang="nl-NL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nl-NL" sz="3600" b="1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ất kiêu ngạo về vóc </a:t>
            </a:r>
            <a:r>
              <a:rPr lang="nl-NL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nl-NL" sz="3600" b="1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áng </a:t>
            </a:r>
            <a:r>
              <a:rPr lang="nl-NL" sz="3600" b="1" dirty="0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sức mạnh của mình</a:t>
            </a:r>
            <a:r>
              <a:rPr lang="nl-NL" sz="3600" b="1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Trong </a:t>
            </a:r>
            <a:r>
              <a:rPr lang="nl-NL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nl-NL" sz="3600" b="1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ừng </a:t>
            </a:r>
            <a:r>
              <a:rPr lang="nl-NL" sz="3600" b="1" dirty="0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 nhiều loài chim nhưng cây sồi chỉ thích kết bạn với các loài chim xinh đẹp và hót hay như họa mi, sơn ca,...</a:t>
            </a:r>
          </a:p>
          <a:p>
            <a:pPr algn="just" defTabSz="913912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nl-NL" sz="3600" b="1" dirty="0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                                 </a:t>
            </a:r>
            <a:r>
              <a:rPr lang="nl-NL" sz="3600" b="1" i="1" dirty="0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(Theo Vĩnh Quyên)</a:t>
            </a:r>
            <a:endParaRPr lang="vi-VN" sz="3600" b="1" i="1" dirty="0">
              <a:solidFill>
                <a:srgbClr val="3C0DB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441032" y="4256210"/>
            <a:ext cx="300743" cy="59993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22018" tIns="61009" rIns="122018" bIns="61009" rtlCol="0" anchor="ctr"/>
          <a:lstStyle/>
          <a:p>
            <a:pPr algn="ctr"/>
            <a:endParaRPr lang="en-US" sz="3600" b="1" dirty="0">
              <a:ln>
                <a:solidFill>
                  <a:srgbClr val="00206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590718" y="4276258"/>
            <a:ext cx="422433" cy="59993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22018" tIns="61009" rIns="122018" bIns="61009" rtlCol="0" anchor="ctr"/>
          <a:lstStyle/>
          <a:p>
            <a:pPr algn="ctr"/>
            <a:endParaRPr lang="en-US" sz="3600" b="1" dirty="0">
              <a:ln>
                <a:solidFill>
                  <a:srgbClr val="00206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2982074" y="4295706"/>
            <a:ext cx="320796" cy="59993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22018" tIns="61009" rIns="122018" bIns="61009" rtlCol="0" anchor="ctr"/>
          <a:lstStyle/>
          <a:p>
            <a:pPr algn="ctr"/>
            <a:endParaRPr lang="en-US" sz="3600" b="1" dirty="0">
              <a:ln>
                <a:solidFill>
                  <a:srgbClr val="00206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693354" y="5052054"/>
            <a:ext cx="258005" cy="59993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22018" tIns="61009" rIns="122018" bIns="61009" rtlCol="0" anchor="ctr"/>
          <a:lstStyle/>
          <a:p>
            <a:pPr algn="ctr"/>
            <a:endParaRPr lang="en-US" sz="3600" b="1" dirty="0">
              <a:ln>
                <a:solidFill>
                  <a:srgbClr val="00206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684963" y="5052054"/>
            <a:ext cx="258005" cy="59993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22018" tIns="61009" rIns="122018" bIns="61009" rtlCol="0" anchor="ctr"/>
          <a:lstStyle/>
          <a:p>
            <a:pPr algn="ctr"/>
            <a:endParaRPr lang="en-US" sz="3600" b="1" dirty="0">
              <a:ln>
                <a:solidFill>
                  <a:srgbClr val="00206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9234010" y="5025136"/>
            <a:ext cx="258005" cy="59993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22018" tIns="61009" rIns="122018" bIns="61009" rtlCol="0" anchor="ctr"/>
          <a:lstStyle/>
          <a:p>
            <a:pPr algn="ctr"/>
            <a:endParaRPr lang="en-US" sz="3600" b="1" dirty="0">
              <a:ln>
                <a:solidFill>
                  <a:srgbClr val="00206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2103759" y="5914317"/>
            <a:ext cx="258005" cy="59993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22018" tIns="61009" rIns="122018" bIns="61009" rtlCol="0" anchor="ctr"/>
          <a:lstStyle/>
          <a:p>
            <a:pPr algn="ctr"/>
            <a:endParaRPr lang="en-US" sz="3600" b="1" dirty="0">
              <a:ln>
                <a:solidFill>
                  <a:srgbClr val="00206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110553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7" grpId="0" animBg="1"/>
      <p:bldP spid="28" grpId="0" animBg="1"/>
      <p:bldP spid="29" grpId="0" animBg="1"/>
      <p:bldP spid="42" grpId="0" animBg="1"/>
      <p:bldP spid="43" grpId="0" animBg="1"/>
      <p:bldP spid="4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h dep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4" y="394242"/>
            <a:ext cx="14920253" cy="8743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209917" y="3658760"/>
            <a:ext cx="15617823" cy="1580731"/>
          </a:xfrm>
          <a:prstGeom prst="rect">
            <a:avLst/>
          </a:prstGeom>
        </p:spPr>
        <p:txBody>
          <a:bodyPr wrap="none" lIns="122018" tIns="61009" rIns="122018" bIns="61009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defTabSz="91391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 defTabSz="91391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62945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518</Words>
  <Application>Microsoft Office PowerPoint</Application>
  <PresentationFormat>Custom</PresentationFormat>
  <Paragraphs>75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Administrator</cp:lastModifiedBy>
  <cp:revision>25</cp:revision>
  <dcterms:created xsi:type="dcterms:W3CDTF">2022-06-27T12:59:06Z</dcterms:created>
  <dcterms:modified xsi:type="dcterms:W3CDTF">2024-03-11T07:33:36Z</dcterms:modified>
</cp:coreProperties>
</file>