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08" r:id="rId4"/>
    <p:sldId id="427" r:id="rId5"/>
    <p:sldId id="428" r:id="rId6"/>
    <p:sldId id="426" r:id="rId7"/>
    <p:sldId id="429" r:id="rId8"/>
    <p:sldId id="430" r:id="rId9"/>
    <p:sldId id="436" r:id="rId10"/>
    <p:sldId id="431" r:id="rId11"/>
    <p:sldId id="432" r:id="rId12"/>
    <p:sldId id="437" r:id="rId13"/>
    <p:sldId id="438"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17ED9"/>
    <a:srgbClr val="0B6099"/>
    <a:srgbClr val="8C19A3"/>
    <a:srgbClr val="0000FF"/>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72" d="100"/>
          <a:sy n="72" d="100"/>
        </p:scale>
        <p:origin x="-156" y="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2.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3.pptx" TargetMode="External"/><Relationship Id="rId4"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LÊ HỒNG PHONG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57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spcAft>
                <a:spcPts val="0"/>
              </a:spcAft>
            </a:pPr>
            <a:r>
              <a:rPr lang="nl-NL" sz="4400" b="1" dirty="0">
                <a:solidFill>
                  <a:srgbClr val="FF0000"/>
                </a:solidFill>
                <a:latin typeface="Times New Roman"/>
                <a:ea typeface="Times New Roman"/>
              </a:rPr>
              <a:t>Bài 20: TRÒ CHUYỆN CÙNG MẸ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082" y="5896454"/>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01241"/>
            <a:ext cx="4334745" cy="210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0472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604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9028559"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333136" y="3321669"/>
            <a:ext cx="9525001" cy="4503736"/>
            <a:chOff x="6157118"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67751"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43101" y="4064434"/>
              <a:ext cx="8378060" cy="3416320"/>
            </a:xfrm>
            <a:prstGeom prst="rect">
              <a:avLst/>
            </a:prstGeom>
          </p:spPr>
          <p:txBody>
            <a:bodyPr wrap="square">
              <a:spAutoFit/>
            </a:bodyPr>
            <a:lstStyle/>
            <a:p>
              <a:pPr algn="just">
                <a:lnSpc>
                  <a:spcPct val="120000"/>
                </a:lnSpc>
                <a:spcAft>
                  <a:spcPts val="0"/>
                </a:spcAft>
              </a:pPr>
              <a:r>
                <a:rPr lang="nl-NL" sz="3600" b="1" dirty="0">
                  <a:solidFill>
                    <a:srgbClr val="FF0000"/>
                  </a:solidFill>
                  <a:latin typeface="Times New Roman"/>
                  <a:ea typeface="Times New Roman"/>
                </a:rPr>
                <a:t>Câu chuyện kể về việc làm yêu thích là đọc sách và trò chuyện của ba mẹ con bạn </a:t>
              </a:r>
              <a:r>
                <a:rPr lang="nl-NL" sz="3600" b="1" dirty="0" smtClean="0">
                  <a:solidFill>
                    <a:srgbClr val="FF0000"/>
                  </a:solidFill>
                  <a:latin typeface="Times New Roman"/>
                  <a:ea typeface="Times New Roman"/>
                </a:rPr>
                <a:t>Thư </a:t>
              </a:r>
              <a:r>
                <a:rPr lang="nl-NL" sz="3600" b="1" dirty="0">
                  <a:solidFill>
                    <a:srgbClr val="FF0000"/>
                  </a:solidFill>
                  <a:latin typeface="Times New Roman"/>
                  <a:ea typeface="Times New Roman"/>
                </a:rPr>
                <a:t>trước giờ đi ngủ. Qua đó, cảm nhận được tình cảm yêu thương, những buổi tối vui vẻ, dầm ấm của gia đình Thư.</a:t>
              </a:r>
              <a:endParaRPr lang="en-US" sz="3600" dirty="0">
                <a:solidFill>
                  <a:srgbClr val="FF0000"/>
                </a:solidFill>
                <a:effectLst/>
                <a:latin typeface="Times New Roman"/>
                <a:ea typeface="Times New Roman"/>
              </a:endParaRPr>
            </a:p>
          </p:txBody>
        </p:sp>
      </p:grpSp>
      <p:grpSp>
        <p:nvGrpSpPr>
          <p:cNvPr id="24" name="Group 23"/>
          <p:cNvGrpSpPr/>
          <p:nvPr/>
        </p:nvGrpSpPr>
        <p:grpSpPr>
          <a:xfrm>
            <a:off x="4694837" y="512514"/>
            <a:ext cx="7024882" cy="1075301"/>
            <a:chOff x="4252119" y="682143"/>
            <a:chExt cx="7024882" cy="1075301"/>
          </a:xfrm>
        </p:grpSpPr>
        <p:grpSp>
          <p:nvGrpSpPr>
            <p:cNvPr id="25" name="Group 24"/>
            <p:cNvGrpSpPr/>
            <p:nvPr/>
          </p:nvGrpSpPr>
          <p:grpSpPr>
            <a:xfrm>
              <a:off x="6765270"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6" name="Straight Connector 3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9" name="Rectangle 38"/>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263369" y="4139638"/>
            <a:ext cx="5665150" cy="2862322"/>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1" name="Rectangle 40"/>
          <p:cNvSpPr/>
          <p:nvPr/>
        </p:nvSpPr>
        <p:spPr>
          <a:xfrm>
            <a:off x="2575719" y="2723866"/>
            <a:ext cx="201905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4223343" y="2713229"/>
            <a:ext cx="18575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TextBox 33"/>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35128" y="2916688"/>
              <a:ext cx="285521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94837" y="512514"/>
            <a:ext cx="7024882" cy="1075301"/>
            <a:chOff x="4252119" y="682143"/>
            <a:chExt cx="7024882" cy="1075301"/>
          </a:xfrm>
        </p:grpSpPr>
        <p:grpSp>
          <p:nvGrpSpPr>
            <p:cNvPr id="21" name="Group 20"/>
            <p:cNvGrpSpPr/>
            <p:nvPr/>
          </p:nvGrpSpPr>
          <p:grpSpPr>
            <a:xfrm>
              <a:off x="6765270" y="682143"/>
              <a:ext cx="2001702" cy="461665"/>
              <a:chOff x="6651116" y="743102"/>
              <a:chExt cx="1967927" cy="461665"/>
            </a:xfrm>
          </p:grpSpPr>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6" name="Cloud 5"/>
          <p:cNvSpPr/>
          <p:nvPr/>
        </p:nvSpPr>
        <p:spPr>
          <a:xfrm>
            <a:off x="2978887" y="2973627"/>
            <a:ext cx="10112432" cy="510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CC"/>
                </a:solidFill>
                <a:latin typeface="Times New Roman" pitchFamily="18" charset="0"/>
                <a:cs typeface="Times New Roman" pitchFamily="18" charset="0"/>
              </a:rPr>
              <a:t>Chúng ta cùng nhau luyện đọc lại nội dung bài</a:t>
            </a:r>
            <a:endParaRPr lang="en-US" sz="4000" b="1">
              <a:solidFill>
                <a:srgbClr val="0000CC"/>
              </a:solidFill>
              <a:latin typeface="Times New Roman" pitchFamily="18" charset="0"/>
              <a:cs typeface="Times New Roman" pitchFamily="18" charset="0"/>
            </a:endParaRPr>
          </a:p>
        </p:txBody>
      </p:sp>
      <p:sp>
        <p:nvSpPr>
          <p:cNvPr id="14" name="TextBox 13"/>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6421" y="1752600"/>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412446" y="2286000"/>
            <a:ext cx="13660073" cy="1421928"/>
          </a:xfrm>
          <a:prstGeom prst="rect">
            <a:avLst/>
          </a:prstGeom>
        </p:spPr>
        <p:txBody>
          <a:bodyPr wrap="square">
            <a:spAutoFit/>
          </a:bodyPr>
          <a:lstStyle/>
          <a:p>
            <a:pPr fontAlgn="t">
              <a:lnSpc>
                <a:spcPct val="120000"/>
              </a:lnSpc>
            </a:pP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1.</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Tìm </a:t>
            </a:r>
            <a:r>
              <a:rPr lang="vi-VN" sz="3600" b="1" dirty="0" smtClean="0">
                <a:solidFill>
                  <a:srgbClr val="0000CC"/>
                </a:solidFill>
                <a:latin typeface="Times New Roman" pitchFamily="18" charset="0"/>
                <a:cs typeface="Times New Roman" pitchFamily="18" charset="0"/>
              </a:rPr>
              <a:t>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1842916729"/>
              </p:ext>
            </p:extLst>
          </p:nvPr>
        </p:nvGraphicFramePr>
        <p:xfrm>
          <a:off x="1737518" y="3810000"/>
          <a:ext cx="12919725" cy="3506531"/>
        </p:xfrm>
        <a:graphic>
          <a:graphicData uri="http://schemas.openxmlformats.org/drawingml/2006/table">
            <a:tbl>
              <a:tblPr firstRow="1" bandRow="1"/>
              <a:tblGrid>
                <a:gridCol w="6705601"/>
                <a:gridCol w="6214124"/>
              </a:tblGrid>
              <a:tr h="533400">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3200" b="1" dirty="0" smtClean="0">
                          <a:solidFill>
                            <a:srgbClr val="0000CC"/>
                          </a:solidFill>
                          <a:latin typeface="Times New Roman" pitchFamily="18" charset="0"/>
                          <a:cs typeface="Times New Roman" pitchFamily="18" charset="0"/>
                        </a:rPr>
                        <a:t>PHIẾU ĐỌC SÁCH</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tr>
              <a:tr h="41148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3200" b="1" dirty="0" smtClean="0">
                          <a:solidFill>
                            <a:srgbClr val="0000CC"/>
                          </a:solidFill>
                          <a:latin typeface="Times New Roman" pitchFamily="18" charset="0"/>
                          <a:cs typeface="Times New Roman" pitchFamily="18" charset="0"/>
                        </a:rPr>
                        <a:t>Tên bài:..............</a:t>
                      </a:r>
                    </a:p>
                    <a:p>
                      <a:pPr marL="457200" indent="-457200" algn="l">
                        <a:buFontTx/>
                        <a:buChar char="-"/>
                      </a:pPr>
                      <a:r>
                        <a:rPr lang="vi-VN" sz="3200" b="1" dirty="0" smtClean="0">
                          <a:solidFill>
                            <a:srgbClr val="0000CC"/>
                          </a:solidFill>
                          <a:latin typeface="Times New Roman" pitchFamily="18" charset="0"/>
                          <a:cs typeface="Times New Roman" pitchFamily="18" charset="0"/>
                        </a:rPr>
                        <a:t>Tên tác giả: .................</a:t>
                      </a:r>
                    </a:p>
                    <a:p>
                      <a:pPr marL="457200" indent="-457200" algn="l">
                        <a:buFontTx/>
                        <a:buChar char="-"/>
                      </a:pPr>
                      <a:r>
                        <a:rPr lang="vi-VN" sz="3200" b="1" dirty="0" smtClean="0">
                          <a:solidFill>
                            <a:srgbClr val="0000CC"/>
                          </a:solidFill>
                          <a:latin typeface="Times New Roman" pitchFamily="18" charset="0"/>
                          <a:cs typeface="Times New Roman" pitchFamily="18" charset="0"/>
                        </a:rPr>
                        <a:t>Tên cuốn sách: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r h="687131">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Nhân vật em thích nhất: ...</a:t>
                      </a: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3200" b="1" dirty="0" smtClean="0">
                          <a:solidFill>
                            <a:srgbClr val="0000CC"/>
                          </a:solidFill>
                          <a:latin typeface="Times New Roman" pitchFamily="18" charset="0"/>
                          <a:cs typeface="Times New Roman" pitchFamily="18" charset="0"/>
                        </a:rPr>
                        <a:t>Lí do em thích nhân vật: ...</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r h="68580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Mức độ em yêu thích: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bl>
          </a:graphicData>
        </a:graphic>
      </p:graphicFrame>
      <p:sp>
        <p:nvSpPr>
          <p:cNvPr id="26" name="5-Point Star 25"/>
          <p:cNvSpPr/>
          <p:nvPr/>
        </p:nvSpPr>
        <p:spPr>
          <a:xfrm>
            <a:off x="5699919"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765268"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828356"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9890919" y="6633816"/>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8981075" y="6633816"/>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94837" y="512514"/>
            <a:ext cx="7024882" cy="1075301"/>
            <a:chOff x="4252119" y="682143"/>
            <a:chExt cx="7024882" cy="1075301"/>
          </a:xfrm>
        </p:grpSpPr>
        <p:grpSp>
          <p:nvGrpSpPr>
            <p:cNvPr id="22" name="Group 21"/>
            <p:cNvGrpSpPr/>
            <p:nvPr/>
          </p:nvGrpSpPr>
          <p:grpSpPr>
            <a:xfrm>
              <a:off x="6765270" y="682143"/>
              <a:ext cx="2001702" cy="461665"/>
              <a:chOff x="6651116" y="743102"/>
              <a:chExt cx="1967927" cy="461665"/>
            </a:xfrm>
          </p:grpSpPr>
          <p:sp>
            <p:nvSpPr>
              <p:cNvPr id="33" name="TextBox 3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1" name="Straight Connector 30"/>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4" name="Rectangle 33"/>
          <p:cNvSpPr/>
          <p:nvPr/>
        </p:nvSpPr>
        <p:spPr>
          <a:xfrm>
            <a:off x="1127919" y="7391400"/>
            <a:ext cx="14478000" cy="1421928"/>
          </a:xfrm>
          <a:prstGeom prst="rect">
            <a:avLst/>
          </a:prstGeom>
        </p:spPr>
        <p:txBody>
          <a:bodyPr wrap="square">
            <a:spAutoFit/>
          </a:bodyPr>
          <a:lstStyle/>
          <a:p>
            <a:pPr fontAlgn="t">
              <a:lnSpc>
                <a:spcPct val="120000"/>
              </a:lnSpc>
            </a:pPr>
            <a:r>
              <a:rPr lang="en-US" sz="3600" b="1"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Chia sẻ với bạn về nhân vật em thích nhất: Nhân vật đó làm gì? Nhân vật đó có gì thú vị? Em học hỏi đựơc điều gì ở nhân vật đó.</a:t>
            </a:r>
            <a:endParaRPr lang="vi-VN" sz="3600" b="1" dirty="0">
              <a:solidFill>
                <a:srgbClr val="FF0000"/>
              </a:solidFill>
              <a:latin typeface="Times New Roman" pitchFamily="18" charset="0"/>
              <a:cs typeface="Times New Roman" pitchFamily="18" charset="0"/>
            </a:endParaRPr>
          </a:p>
        </p:txBody>
      </p:sp>
      <p:sp>
        <p:nvSpPr>
          <p:cNvPr id="18" name="TextBox 17"/>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6505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899319" y="1941731"/>
            <a:ext cx="3302523" cy="646331"/>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Bài tham khảo</a:t>
            </a:r>
            <a:endParaRPr lang="en-US" sz="3600" b="1" dirty="0">
              <a:solidFill>
                <a:srgbClr val="FF0000"/>
              </a:solidFill>
              <a:latin typeface="Times New Roman" pitchFamily="18" charset="0"/>
              <a:cs typeface="Times New Roman" pitchFamily="18" charset="0"/>
            </a:endParaRPr>
          </a:p>
        </p:txBody>
      </p:sp>
      <p:grpSp>
        <p:nvGrpSpPr>
          <p:cNvPr id="11" name="Group 10"/>
          <p:cNvGrpSpPr/>
          <p:nvPr/>
        </p:nvGrpSpPr>
        <p:grpSpPr>
          <a:xfrm>
            <a:off x="4694837" y="512514"/>
            <a:ext cx="7024882" cy="1075301"/>
            <a:chOff x="4252119" y="682143"/>
            <a:chExt cx="7024882" cy="1075301"/>
          </a:xfrm>
        </p:grpSpPr>
        <p:grpSp>
          <p:nvGrpSpPr>
            <p:cNvPr id="12" name="Group 11"/>
            <p:cNvGrpSpPr/>
            <p:nvPr/>
          </p:nvGrpSpPr>
          <p:grpSpPr>
            <a:xfrm>
              <a:off x="6765270" y="682143"/>
              <a:ext cx="2001702" cy="461665"/>
              <a:chOff x="6651116" y="743102"/>
              <a:chExt cx="1967927" cy="461665"/>
            </a:xfrm>
          </p:grpSpPr>
          <p:sp>
            <p:nvSpPr>
              <p:cNvPr id="23" name="TextBox 2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4" name="Rectangle 23"/>
          <p:cNvSpPr/>
          <p:nvPr/>
        </p:nvSpPr>
        <p:spPr>
          <a:xfrm>
            <a:off x="5471319" y="1905000"/>
            <a:ext cx="5542309" cy="646331"/>
          </a:xfrm>
          <a:prstGeom prst="rect">
            <a:avLst/>
          </a:prstGeom>
        </p:spPr>
        <p:txBody>
          <a:bodyPr wrap="square">
            <a:spAutoFit/>
          </a:bodyPr>
          <a:lstStyle/>
          <a:p>
            <a:pPr algn="ctr"/>
            <a:r>
              <a:rPr lang="en-US" sz="3600" b="1" smtClean="0">
                <a:solidFill>
                  <a:srgbClr val="FF0000"/>
                </a:solidFill>
                <a:latin typeface="Times New Roman" pitchFamily="18" charset="0"/>
                <a:cs typeface="Times New Roman" pitchFamily="18" charset="0"/>
              </a:rPr>
              <a:t>ÔNG NGOẠI CỦA EM</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913440" y="2514600"/>
            <a:ext cx="14844879" cy="6186309"/>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Ông </a:t>
            </a:r>
            <a:r>
              <a:rPr lang="vi-VN" sz="3600">
                <a:solidFill>
                  <a:srgbClr val="0000CC"/>
                </a:solidFill>
                <a:latin typeface="Times New Roman" pitchFamily="18" charset="0"/>
                <a:cs typeface="Times New Roman" pitchFamily="18" charset="0"/>
              </a:rPr>
              <a:t>ngoại của em là một người nông dân, ông được cả làng quý mến và gọi với biệt danh là thần nông của làng. Ông ngoại em năm nay đã 60 tuổi rồi, biệt danh thần nông của ông đã có từ thời ông còn trẻ, các bà các bác kể rằng ngày trẻ ông đã làm ruộng rất giỏi, việc đồng áng từ nhỏ đến lớn ông đều làm qua, chưa việc gì có thể làm khó được ông. Hàng ngày ông ra đồng từ sáng sớm, mặc chiếc quần cũ xắn lên tận đầu gối rồi ông đi chân đất mang theo chiếc cuốc ra đồng, đến trưa em mới thấy ông về, trên tay ông có khi là bó rau hái ngoài ruộng, có khi lại là mớ cua, mớ ốc, con cá. Mọi người nói ông em tham việc lắm, việc đồng ruộng giờ đây đã có đầy đủ máy móc nhưng ông vẫn thích thủ công, tự thân vận động, tự cấy, tự gặt, chỉ có tuốt lúa là dùng máy tuốt. Em rất quý trọng đức tính cần cù, chăm chỉ, yêu lao động của ông.</a:t>
            </a:r>
            <a:endParaRPr lang="en-US" sz="3600">
              <a:solidFill>
                <a:srgbClr val="0000CC"/>
              </a:solidFill>
              <a:latin typeface="Times New Roman" pitchFamily="18" charset="0"/>
              <a:cs typeface="Times New Roman" pitchFamily="18" charset="0"/>
            </a:endParaRPr>
          </a:p>
        </p:txBody>
      </p:sp>
      <p:sp>
        <p:nvSpPr>
          <p:cNvPr id="14" name="TextBox 13"/>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604646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6827703" cy="1117345"/>
            <a:chOff x="4539228" y="210532"/>
            <a:chExt cx="6712499" cy="1117345"/>
          </a:xfrm>
        </p:grpSpPr>
        <p:grpSp>
          <p:nvGrpSpPr>
            <p:cNvPr id="33" name="Group 32"/>
            <p:cNvGrpSpPr/>
            <p:nvPr/>
          </p:nvGrpSpPr>
          <p:grpSpPr>
            <a:xfrm>
              <a:off x="4539228" y="210532"/>
              <a:ext cx="6712499" cy="1117345"/>
              <a:chOff x="4539228" y="210532"/>
              <a:chExt cx="6712499" cy="1117345"/>
            </a:xfrm>
          </p:grpSpPr>
          <p:sp>
            <p:nvSpPr>
              <p:cNvPr id="36" name="TextBox 35"/>
              <p:cNvSpPr txBox="1"/>
              <p:nvPr/>
            </p:nvSpPr>
            <p:spPr>
              <a:xfrm>
                <a:off x="4539228" y="210532"/>
                <a:ext cx="671249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Tư</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a:t>
                </a:r>
                <a:r>
                  <a:rPr lang="en-US" sz="3600" dirty="0" smtClean="0">
                    <a:solidFill>
                      <a:srgbClr val="0000CC"/>
                    </a:solidFill>
                    <a:latin typeface="Times New Roman" pitchFamily="18" charset="0"/>
                    <a:cs typeface="Times New Roman" pitchFamily="18" charset="0"/>
                  </a:rPr>
                  <a:t>20 </a:t>
                </a:r>
                <a:r>
                  <a:rPr lang="en-US" sz="3600" dirty="0" err="1" smtClean="0">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a:t>
                </a:r>
                <a:r>
                  <a:rPr lang="en-US" sz="3600" dirty="0" smtClean="0">
                    <a:solidFill>
                      <a:srgbClr val="0000CC"/>
                    </a:solidFill>
                    <a:latin typeface="Times New Roman" pitchFamily="18" charset="0"/>
                    <a:cs typeface="Times New Roman" pitchFamily="18" charset="0"/>
                  </a:rPr>
                  <a:t>11 </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 2024</a:t>
                </a:r>
                <a:endParaRPr lang="en-US" sz="36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14"/>
          <p:cNvSpPr txBox="1">
            <a:spLocks noChangeArrowheads="1"/>
          </p:cNvSpPr>
          <p:nvPr/>
        </p:nvSpPr>
        <p:spPr bwMode="auto">
          <a:xfrm>
            <a:off x="4054703" y="1310092"/>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271919" y="2081651"/>
            <a:ext cx="5462164" cy="6757550"/>
          </a:xfrm>
          <a:prstGeom prst="rect">
            <a:avLst/>
          </a:prstGeom>
        </p:spPr>
      </p:pic>
      <p:sp>
        <p:nvSpPr>
          <p:cNvPr id="22" name="Rounded Rectangle 21">
            <a:hlinkClick r:id="rId3" action="ppaction://hlinkpres?slideindex=1&amp;slidetitle="/>
          </p:cNvPr>
          <p:cNvSpPr/>
          <p:nvPr/>
        </p:nvSpPr>
        <p:spPr>
          <a:xfrm>
            <a:off x="5549866" y="3505200"/>
            <a:ext cx="2787051" cy="1219200"/>
          </a:xfrm>
          <a:prstGeom prst="roundRect">
            <a:avLst/>
          </a:prstGeom>
          <a:solidFill>
            <a:srgbClr val="FFC000"/>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00CC"/>
                </a:solidFill>
              </a:rPr>
              <a:t>Đông Nam bộ</a:t>
            </a:r>
            <a:endParaRPr lang="en-US" sz="2500" b="1">
              <a:solidFill>
                <a:srgbClr val="0000CC"/>
              </a:solidFill>
            </a:endParaRPr>
          </a:p>
        </p:txBody>
      </p:sp>
      <p:sp>
        <p:nvSpPr>
          <p:cNvPr id="23" name="Rounded Rectangle 22">
            <a:hlinkClick r:id="rId4" action="ppaction://hlinkpres?slideindex=1&amp;slidetitle="/>
          </p:cNvPr>
          <p:cNvSpPr/>
          <p:nvPr/>
        </p:nvSpPr>
        <p:spPr>
          <a:xfrm>
            <a:off x="1585278" y="3505200"/>
            <a:ext cx="2787051" cy="1219200"/>
          </a:xfrm>
          <a:prstGeom prst="roundRect">
            <a:avLst/>
          </a:prstGeom>
          <a:solidFill>
            <a:srgbClr val="8C1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bg1"/>
                </a:solidFill>
              </a:rPr>
              <a:t>Tây nguyên</a:t>
            </a:r>
            <a:endParaRPr lang="en-US" sz="2500" b="1">
              <a:solidFill>
                <a:schemeClr val="bg1"/>
              </a:solidFill>
            </a:endParaRPr>
          </a:p>
        </p:txBody>
      </p:sp>
      <p:sp>
        <p:nvSpPr>
          <p:cNvPr id="24" name="Rounded Rectangle 23">
            <a:hlinkClick r:id="rId5" action="ppaction://hlinkpres?slideindex=1&amp;slidetitle="/>
          </p:cNvPr>
          <p:cNvSpPr/>
          <p:nvPr/>
        </p:nvSpPr>
        <p:spPr>
          <a:xfrm>
            <a:off x="1585119" y="6096000"/>
            <a:ext cx="2787051" cy="1219200"/>
          </a:xfrm>
          <a:prstGeom prst="roundRect">
            <a:avLst/>
          </a:prstGeom>
          <a:solidFill>
            <a:srgbClr val="0B6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Đồng bằng sông Cửu Long</a:t>
            </a:r>
            <a:endParaRPr lang="en-US" sz="2500" b="1"/>
          </a:p>
        </p:txBody>
      </p:sp>
      <p:sp>
        <p:nvSpPr>
          <p:cNvPr id="25" name="Rounded Rectangle 24">
            <a:hlinkClick r:id="rId6" action="ppaction://hlinkpres?slideindex=1&amp;slidetitle="/>
          </p:cNvPr>
          <p:cNvSpPr/>
          <p:nvPr/>
        </p:nvSpPr>
        <p:spPr>
          <a:xfrm>
            <a:off x="5549865" y="6096000"/>
            <a:ext cx="2787051" cy="1219200"/>
          </a:xfrm>
          <a:prstGeom prst="roundRect">
            <a:avLst/>
          </a:prstGeom>
          <a:solidFill>
            <a:srgbClr val="617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Nam Trung Bộ</a:t>
            </a:r>
            <a:endParaRPr lang="en-US" sz="2500" b="1"/>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8" name="Picture 7"/>
          <p:cNvPicPr/>
          <p:nvPr/>
        </p:nvPicPr>
        <p:blipFill rotWithShape="1">
          <a:blip r:embed="rId2"/>
          <a:srcRect l="41137" t="40843" r="27891" b="28313"/>
          <a:stretch/>
        </p:blipFill>
        <p:spPr bwMode="auto">
          <a:xfrm>
            <a:off x="137319" y="1266918"/>
            <a:ext cx="15773399" cy="7572281"/>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4617134" y="149573"/>
            <a:ext cx="6827703"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Tư</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a:t>
            </a:r>
            <a:r>
              <a:rPr lang="en-US" sz="3600" dirty="0" smtClean="0">
                <a:solidFill>
                  <a:srgbClr val="0000CC"/>
                </a:solidFill>
                <a:latin typeface="Times New Roman" pitchFamily="18" charset="0"/>
                <a:cs typeface="Times New Roman" pitchFamily="18" charset="0"/>
              </a:rPr>
              <a:t>20 </a:t>
            </a:r>
            <a:r>
              <a:rPr lang="en-US" sz="3600" dirty="0" err="1" smtClean="0">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a:t>
            </a:r>
            <a:r>
              <a:rPr lang="en-US" sz="3600" dirty="0" smtClean="0">
                <a:solidFill>
                  <a:srgbClr val="0000CC"/>
                </a:solidFill>
                <a:latin typeface="Times New Roman" pitchFamily="18" charset="0"/>
                <a:cs typeface="Times New Roman" pitchFamily="18" charset="0"/>
              </a:rPr>
              <a:t>11 </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 2024</a:t>
            </a:r>
            <a:endParaRPr lang="en-US" sz="3600" dirty="0">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94837" y="512514"/>
            <a:ext cx="7024882" cy="1075301"/>
            <a:chOff x="4252119" y="682143"/>
            <a:chExt cx="7024882" cy="1075301"/>
          </a:xfrm>
        </p:grpSpPr>
        <p:grpSp>
          <p:nvGrpSpPr>
            <p:cNvPr id="14" name="Group 13"/>
            <p:cNvGrpSpPr/>
            <p:nvPr/>
          </p:nvGrpSpPr>
          <p:grpSpPr>
            <a:xfrm>
              <a:off x="6765270" y="682143"/>
              <a:ext cx="2001702" cy="461665"/>
              <a:chOff x="6651116" y="743102"/>
              <a:chExt cx="1967927" cy="461665"/>
            </a:xfrm>
          </p:grpSpPr>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2554545"/>
          </a:xfrm>
          <a:prstGeom prst="rect">
            <a:avLst/>
          </a:prstGeom>
        </p:spPr>
        <p:txBody>
          <a:bodyPr wrap="square">
            <a:spAutoFit/>
          </a:bodyPr>
          <a:lstStyle/>
          <a:p>
            <a:pPr>
              <a:spcAft>
                <a:spcPts val="0"/>
              </a:spcAft>
            </a:pP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nl-NL" sz="4000" b="1" dirty="0" smtClean="0">
                <a:solidFill>
                  <a:srgbClr val="0000CC"/>
                </a:solidFill>
                <a:latin typeface="Times New Roman"/>
                <a:ea typeface="Times New Roman"/>
              </a:rPr>
              <a:t>Đọc </a:t>
            </a:r>
            <a:r>
              <a:rPr lang="nl-NL" sz="4000" b="1" dirty="0">
                <a:solidFill>
                  <a:srgbClr val="0000CC"/>
                </a:solidFill>
                <a:latin typeface="Times New Roman"/>
                <a:ea typeface="Times New Roman"/>
              </a:rPr>
              <a:t>đúng từ ngữ, câu, đoạn và toàn bộ bài đọc “Trò chuyện cùng mẹ”.</a:t>
            </a:r>
            <a:endParaRPr lang="en-US" sz="3600" b="1" dirty="0">
              <a:solidFill>
                <a:srgbClr val="0000CC"/>
              </a:solidFill>
              <a:latin typeface="Times New Roman"/>
              <a:ea typeface="Times New Roman"/>
            </a:endParaRPr>
          </a:p>
          <a:p>
            <a:pPr>
              <a:spcAft>
                <a:spcPts val="0"/>
              </a:spcAft>
            </a:pPr>
            <a:r>
              <a:rPr lang="nl-NL" sz="4000" b="1" dirty="0">
                <a:solidFill>
                  <a:srgbClr val="0000CC"/>
                </a:solidFill>
                <a:latin typeface="Times New Roman"/>
                <a:ea typeface="Times New Roman"/>
              </a:rPr>
              <a:t>- Đọc diễn cảm đoạn văn bộc lộ cảm xúc, đọc lời kể của các nhân vật với ngữ điệu phù hợp.</a:t>
            </a:r>
            <a:endParaRPr lang="en-US" sz="3600" b="1" dirty="0">
              <a:solidFill>
                <a:srgbClr val="0000CC"/>
              </a:solidFill>
              <a:effectLst/>
              <a:latin typeface="Times New Roman"/>
              <a:ea typeface="Times New Roman"/>
            </a:endParaRPr>
          </a:p>
        </p:txBody>
      </p:sp>
      <p:sp>
        <p:nvSpPr>
          <p:cNvPr id="3" name="Rectangle 2"/>
          <p:cNvSpPr/>
          <p:nvPr/>
        </p:nvSpPr>
        <p:spPr>
          <a:xfrm>
            <a:off x="1632392" y="6019800"/>
            <a:ext cx="13578681" cy="1938992"/>
          </a:xfrm>
          <a:prstGeom prst="rect">
            <a:avLst/>
          </a:prstGeom>
        </p:spPr>
        <p:txBody>
          <a:bodyPr wrap="square">
            <a:spAutoFit/>
          </a:bodyPr>
          <a:lstStyle/>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1: </a:t>
            </a:r>
            <a:r>
              <a:rPr lang="en-US" sz="4000" b="1" dirty="0" err="1">
                <a:solidFill>
                  <a:srgbClr val="0000CC"/>
                </a:solidFill>
                <a:latin typeface="Times New Roman"/>
                <a:ea typeface="Times New Roman"/>
              </a:rPr>
              <a:t>Từ</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đầu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đến</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cộng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thêm</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mãi</a:t>
            </a:r>
            <a:r>
              <a:rPr lang="en-US" sz="4000" b="1" dirty="0">
                <a:solidFill>
                  <a:srgbClr val="0000CC"/>
                </a:solidFill>
                <a:latin typeface="Times New Roman"/>
                <a:ea typeface="Times New Roman"/>
              </a:rPr>
              <a:t>.</a:t>
            </a:r>
            <a:endParaRPr lang="en-US" sz="3600" b="1" dirty="0">
              <a:solidFill>
                <a:srgbClr val="0000CC"/>
              </a:solidFill>
              <a:latin typeface="Times New Roman"/>
              <a:ea typeface="Times New Roman"/>
            </a:endParaRPr>
          </a:p>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2: </a:t>
            </a:r>
            <a:r>
              <a:rPr lang="en-US" sz="4000" b="1" dirty="0" err="1">
                <a:solidFill>
                  <a:srgbClr val="0000CC"/>
                </a:solidFill>
                <a:latin typeface="Times New Roman"/>
                <a:ea typeface="Times New Roman"/>
              </a:rPr>
              <a:t>Tiếp</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theo</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cho</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đến</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hai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chị</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em</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cười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nắc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nẻ</a:t>
            </a:r>
            <a:r>
              <a:rPr lang="en-US" sz="4000" b="1" dirty="0">
                <a:solidFill>
                  <a:srgbClr val="0000CC"/>
                </a:solidFill>
                <a:latin typeface="Times New Roman"/>
                <a:ea typeface="Times New Roman"/>
              </a:rPr>
              <a:t>.</a:t>
            </a:r>
            <a:endParaRPr lang="en-US" sz="3600" b="1" dirty="0">
              <a:solidFill>
                <a:srgbClr val="0000CC"/>
              </a:solidFill>
              <a:latin typeface="Times New Roman"/>
              <a:ea typeface="Times New Roman"/>
            </a:endParaRPr>
          </a:p>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3: </a:t>
            </a:r>
            <a:r>
              <a:rPr lang="en-US" sz="4000" b="1" dirty="0" err="1">
                <a:solidFill>
                  <a:srgbClr val="0000CC"/>
                </a:solidFill>
                <a:latin typeface="Times New Roman"/>
                <a:ea typeface="Times New Roman"/>
              </a:rPr>
              <a:t>Còn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lại</a:t>
            </a:r>
            <a:r>
              <a:rPr lang="en-US" sz="4000" b="1" dirty="0">
                <a:solidFill>
                  <a:srgbClr val="0000CC"/>
                </a:solidFill>
                <a:latin typeface="Times New Roman"/>
                <a:ea typeface="Times New Roman"/>
              </a:rPr>
              <a:t>.</a:t>
            </a:r>
            <a:endParaRPr lang="en-US" sz="3600" b="1" dirty="0">
              <a:solidFill>
                <a:srgbClr val="0000CC"/>
              </a:solidFill>
              <a:effectLst/>
              <a:latin typeface="Times New Roman"/>
              <a:ea typeface="Times New Roman"/>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53324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p:cNvSpPr txBox="1"/>
          <p:nvPr/>
        </p:nvSpPr>
        <p:spPr>
          <a:xfrm>
            <a:off x="4694837" y="-25280"/>
            <a:ext cx="6827703"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Tư</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a:t>
            </a:r>
            <a:r>
              <a:rPr lang="en-US" sz="3600" dirty="0" smtClean="0">
                <a:solidFill>
                  <a:srgbClr val="0000CC"/>
                </a:solidFill>
                <a:latin typeface="Times New Roman" pitchFamily="18" charset="0"/>
                <a:cs typeface="Times New Roman" pitchFamily="18" charset="0"/>
              </a:rPr>
              <a:t>20 </a:t>
            </a:r>
            <a:r>
              <a:rPr lang="en-US" sz="3600" dirty="0" err="1" smtClean="0">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a:t>
            </a:r>
            <a:r>
              <a:rPr lang="en-US" sz="3600" dirty="0" smtClean="0">
                <a:solidFill>
                  <a:srgbClr val="0000CC"/>
                </a:solidFill>
                <a:latin typeface="Times New Roman" pitchFamily="18" charset="0"/>
                <a:cs typeface="Times New Roman" pitchFamily="18" charset="0"/>
              </a:rPr>
              <a:t>11 </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 2024</a:t>
            </a:r>
            <a:endParaRPr lang="en-US" sz="36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207694"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r</a:t>
            </a:r>
            <a:r>
              <a:rPr lang="vi-VN" sz="4000" b="1" dirty="0" smtClean="0">
                <a:solidFill>
                  <a:srgbClr val="0000CC"/>
                </a:solidFill>
                <a:latin typeface="Times New Roman" pitchFamily="18" charset="0"/>
                <a:cs typeface="Times New Roman" pitchFamily="18" charset="0"/>
              </a:rPr>
              <a:t>ành rọt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038600"/>
            <a:ext cx="13563600" cy="1323439"/>
          </a:xfrm>
          <a:prstGeom prst="rect">
            <a:avLst/>
          </a:prstGeom>
        </p:spPr>
        <p:txBody>
          <a:bodyPr wrap="square">
            <a:spAutoFit/>
          </a:bodyPr>
          <a:lstStyle/>
          <a:p>
            <a:pPr>
              <a:spcAft>
                <a:spcPts val="0"/>
              </a:spcAft>
            </a:pPr>
            <a:r>
              <a:rPr lang="en-US" sz="4000" b="1" i="1" dirty="0" err="1">
                <a:solidFill>
                  <a:srgbClr val="0000CC"/>
                </a:solidFill>
                <a:latin typeface="Times New Roman"/>
                <a:ea typeface="Times New Roman"/>
              </a:rPr>
              <a:t>Thư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thì</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kể</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cho</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mẹ</a:t>
            </a:r>
            <a:r>
              <a:rPr lang="en-US" sz="4000" b="1" i="1" dirty="0">
                <a:solidFill>
                  <a:srgbClr val="0000CC"/>
                </a:solidFill>
                <a:latin typeface="Times New Roman"/>
                <a:ea typeface="Times New Roman"/>
              </a:rPr>
              <a:t> </a:t>
            </a:r>
            <a:r>
              <a:rPr lang="en-US" sz="4000" b="1" i="1" dirty="0" err="1" smtClean="0">
                <a:solidFill>
                  <a:srgbClr val="0000CC"/>
                </a:solidFill>
                <a:latin typeface="Times New Roman"/>
                <a:ea typeface="Times New Roman"/>
              </a:rPr>
              <a:t>nghe</a:t>
            </a:r>
            <a:r>
              <a:rPr lang="vi-VN" sz="4000" b="1" i="1" dirty="0" smtClean="0">
                <a:solidFill>
                  <a:srgbClr val="FF0000"/>
                </a:solidFill>
                <a:latin typeface="Times New Roman"/>
                <a:ea typeface="Times New Roman"/>
              </a:rPr>
              <a:t>/</a:t>
            </a:r>
            <a:r>
              <a:rPr lang="en-US" sz="4000" b="1" i="1" dirty="0" smtClean="0">
                <a:solidFill>
                  <a:srgbClr val="0000CC"/>
                </a:solidFill>
                <a:latin typeface="Times New Roman"/>
                <a:ea typeface="Times New Roman"/>
              </a:rPr>
              <a:t> </a:t>
            </a:r>
            <a:r>
              <a:rPr lang="en-US" sz="4000" b="1" i="1" dirty="0" err="1">
                <a:solidFill>
                  <a:srgbClr val="0000CC"/>
                </a:solidFill>
                <a:latin typeface="Times New Roman"/>
                <a:ea typeface="Times New Roman"/>
              </a:rPr>
              <a:t>chuyện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cô</a:t>
            </a:r>
            <a:r>
              <a:rPr lang="en-US" sz="4000" b="1" i="1" dirty="0">
                <a:solidFill>
                  <a:srgbClr val="0000CC"/>
                </a:solidFill>
                <a:latin typeface="Times New Roman"/>
                <a:ea typeface="Times New Roman"/>
              </a:rPr>
              <a:t> </a:t>
            </a:r>
            <a:r>
              <a:rPr lang="en-US" sz="4000" b="1" i="1" dirty="0" err="1" smtClean="0">
                <a:solidFill>
                  <a:srgbClr val="0000CC"/>
                </a:solidFill>
                <a:latin typeface="Times New Roman"/>
                <a:ea typeface="Times New Roman"/>
              </a:rPr>
              <a:t>giáo</a:t>
            </a:r>
            <a:r>
              <a:rPr lang="vi-VN" sz="4000" b="1" i="1" dirty="0" smtClean="0">
                <a:solidFill>
                  <a:srgbClr val="FF0000"/>
                </a:solidFill>
                <a:latin typeface="Times New Roman"/>
                <a:ea typeface="Times New Roman"/>
              </a:rPr>
              <a:t>/</a:t>
            </a:r>
            <a:r>
              <a:rPr lang="en-US" sz="4000" b="1" i="1" dirty="0" smtClean="0">
                <a:solidFill>
                  <a:srgbClr val="FF0000"/>
                </a:solidFill>
                <a:latin typeface="Times New Roman"/>
                <a:ea typeface="Times New Roman"/>
              </a:rPr>
              <a:t> </a:t>
            </a:r>
            <a:r>
              <a:rPr lang="en-US" sz="4000" b="1" i="1" dirty="0" err="1">
                <a:solidFill>
                  <a:srgbClr val="0000CC"/>
                </a:solidFill>
                <a:latin typeface="Times New Roman"/>
                <a:ea typeface="Times New Roman"/>
              </a:rPr>
              <a:t>mời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văn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trước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cả</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lớp</a:t>
            </a:r>
            <a:r>
              <a:rPr lang="en-US" sz="4000" b="1" i="1" dirty="0">
                <a:solidFill>
                  <a:srgbClr val="0000CC"/>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về</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những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toán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thông</a:t>
            </a:r>
            <a:r>
              <a:rPr lang="en-US" sz="4000" b="1" i="1" dirty="0">
                <a:solidFill>
                  <a:srgbClr val="0000CC"/>
                </a:solidFill>
                <a:latin typeface="Times New Roman"/>
                <a:ea typeface="Times New Roman"/>
              </a:rPr>
              <a:t> </a:t>
            </a:r>
            <a:r>
              <a:rPr lang="en-US" sz="4000" b="1" i="1" dirty="0" smtClean="0">
                <a:solidFill>
                  <a:srgbClr val="0000CC"/>
                </a:solidFill>
                <a:latin typeface="Times New Roman"/>
                <a:ea typeface="Times New Roman"/>
              </a:rPr>
              <a:t>minh</a:t>
            </a:r>
            <a:r>
              <a:rPr lang="en-US" sz="4000" b="1" i="1" dirty="0" smtClean="0">
                <a:solidFill>
                  <a:srgbClr val="FF0000"/>
                </a:solidFill>
                <a:latin typeface="Times New Roman"/>
                <a:ea typeface="Times New Roman"/>
              </a:rPr>
              <a:t>/</a:t>
            </a:r>
            <a:r>
              <a:rPr lang="vi-VN" sz="4000" b="1" i="1" dirty="0" smtClean="0">
                <a:solidFill>
                  <a:srgbClr val="0000CC"/>
                </a:solidFill>
                <a:latin typeface="Times New Roman"/>
                <a:ea typeface="Times New Roman"/>
              </a:rPr>
              <a:t>các bạn ...</a:t>
            </a:r>
            <a:endParaRPr lang="en-US" sz="3600" b="1" dirty="0">
              <a:solidFill>
                <a:srgbClr val="0000CC"/>
              </a:solidFill>
              <a:effectLst/>
              <a:latin typeface="Times New Roman"/>
              <a:ea typeface="Times New Roman"/>
            </a:endParaRPr>
          </a:p>
        </p:txBody>
      </p:sp>
      <p:sp>
        <p:nvSpPr>
          <p:cNvPr id="21" name="Rectangle 20"/>
          <p:cNvSpPr/>
          <p:nvPr/>
        </p:nvSpPr>
        <p:spPr>
          <a:xfrm>
            <a:off x="3792815" y="3077886"/>
            <a:ext cx="1754704" cy="707886"/>
          </a:xfrm>
          <a:prstGeom prst="rect">
            <a:avLst/>
          </a:prstGeom>
        </p:spPr>
        <p:txBody>
          <a:bodyPr wrap="square">
            <a:spAutoFit/>
          </a:bodyPr>
          <a:lstStyle/>
          <a:p>
            <a:r>
              <a:rPr lang="vi-VN" sz="4000" b="1" dirty="0">
                <a:solidFill>
                  <a:srgbClr val="FF0000"/>
                </a:solidFill>
                <a:latin typeface="Times New Roman" pitchFamily="18" charset="0"/>
                <a:cs typeface="Times New Roman" pitchFamily="18" charset="0"/>
              </a:rPr>
              <a:t>n</a:t>
            </a:r>
            <a:r>
              <a:rPr lang="vi-VN" sz="4000" b="1" dirty="0" smtClean="0">
                <a:solidFill>
                  <a:srgbClr val="0000CC"/>
                </a:solidFill>
                <a:latin typeface="Times New Roman" pitchFamily="18" charset="0"/>
                <a:cs typeface="Times New Roman" pitchFamily="18" charset="0"/>
              </a:rPr>
              <a:t>ắc </a:t>
            </a:r>
            <a:r>
              <a:rPr lang="vi-VN" sz="4000" b="1" dirty="0" smtClean="0">
                <a:solidFill>
                  <a:srgbClr val="FF0000"/>
                </a:solidFill>
                <a:latin typeface="Times New Roman" pitchFamily="18" charset="0"/>
                <a:cs typeface="Times New Roman" pitchFamily="18" charset="0"/>
              </a:rPr>
              <a:t>n</a:t>
            </a:r>
            <a:r>
              <a:rPr lang="vi-VN" sz="4000" b="1" dirty="0" smtClean="0">
                <a:solidFill>
                  <a:srgbClr val="0000CC"/>
                </a:solidFill>
                <a:latin typeface="Times New Roman" pitchFamily="18" charset="0"/>
                <a:cs typeface="Times New Roman" pitchFamily="18" charset="0"/>
              </a:rPr>
              <a:t>ẻ,</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547519" y="3056395"/>
            <a:ext cx="2138840" cy="707886"/>
          </a:xfrm>
          <a:prstGeom prst="rect">
            <a:avLst/>
          </a:prstGeom>
        </p:spPr>
        <p:txBody>
          <a:bodyPr wrap="square">
            <a:spAutoFit/>
          </a:bodyPr>
          <a:lstStyle/>
          <a:p>
            <a:pPr algn="just"/>
            <a:r>
              <a:rPr lang="vi-VN" sz="4000" b="1">
                <a:solidFill>
                  <a:srgbClr val="FF0000"/>
                </a:solidFill>
                <a:latin typeface="Times New Roman" pitchFamily="18" charset="0"/>
                <a:cs typeface="Times New Roman" pitchFamily="18" charset="0"/>
              </a:rPr>
              <a:t>r</a:t>
            </a:r>
            <a:r>
              <a:rPr lang="vi-VN" sz="4000" b="1" smtClean="0">
                <a:solidFill>
                  <a:srgbClr val="0000CC"/>
                </a:solidFill>
                <a:latin typeface="Times New Roman" pitchFamily="18" charset="0"/>
                <a:cs typeface="Times New Roman" pitchFamily="18" charset="0"/>
              </a:rPr>
              <a:t>úc </a:t>
            </a:r>
            <a:r>
              <a:rPr lang="vi-VN" sz="4000" b="1" smtClean="0">
                <a:solidFill>
                  <a:srgbClr val="FF0000"/>
                </a:solidFill>
                <a:latin typeface="Times New Roman" pitchFamily="18" charset="0"/>
                <a:cs typeface="Times New Roman" pitchFamily="18" charset="0"/>
              </a:rPr>
              <a:t>r</a:t>
            </a:r>
            <a:r>
              <a:rPr lang="vi-VN" sz="4000" b="1" smtClean="0">
                <a:solidFill>
                  <a:srgbClr val="0000CC"/>
                </a:solidFill>
                <a:latin typeface="Times New Roman" pitchFamily="18" charset="0"/>
                <a:cs typeface="Times New Roman" pitchFamily="18" charset="0"/>
              </a:rPr>
              <a:t>ích</a:t>
            </a:r>
            <a:r>
              <a:rPr lang="en-US" sz="4000" b="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94837" y="512514"/>
            <a:ext cx="7024882" cy="1075301"/>
            <a:chOff x="4252119" y="682143"/>
            <a:chExt cx="7024882" cy="1075301"/>
          </a:xfrm>
        </p:grpSpPr>
        <p:grpSp>
          <p:nvGrpSpPr>
            <p:cNvPr id="23" name="Group 22"/>
            <p:cNvGrpSpPr/>
            <p:nvPr/>
          </p:nvGrpSpPr>
          <p:grpSpPr>
            <a:xfrm>
              <a:off x="6765270" y="682143"/>
              <a:ext cx="2001702" cy="461665"/>
              <a:chOff x="6651116" y="743102"/>
              <a:chExt cx="1967927" cy="461665"/>
            </a:xfrm>
          </p:grpSpPr>
          <p:sp>
            <p:nvSpPr>
              <p:cNvPr id="28" name="TextBox 2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6" name="TextBox 15"/>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873661" y="275026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934825" y="2779832"/>
            <a:ext cx="10899694"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a:solidFill>
                  <a:srgbClr val="FF0000"/>
                </a:solidFill>
                <a:latin typeface="Times New Roman"/>
                <a:ea typeface="Times New Roman"/>
              </a:rPr>
              <a:t>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con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trò</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nhau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trước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ngủ</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44" name="Rectangle 43"/>
          <p:cNvSpPr/>
          <p:nvPr/>
        </p:nvSpPr>
        <p:spPr>
          <a:xfrm>
            <a:off x="581784" y="2637753"/>
            <a:ext cx="2207695"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ành rọt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5" name="Rectangle 44"/>
          <p:cNvSpPr/>
          <p:nvPr/>
        </p:nvSpPr>
        <p:spPr>
          <a:xfrm>
            <a:off x="289719" y="4163943"/>
            <a:ext cx="4548981" cy="4401205"/>
          </a:xfrm>
          <a:prstGeom prst="rect">
            <a:avLst/>
          </a:prstGeom>
        </p:spPr>
        <p:txBody>
          <a:bodyPr wrap="square">
            <a:spAutoFit/>
          </a:bodyPr>
          <a:lstStyle/>
          <a:p>
            <a:pPr lvl="0">
              <a:spcAft>
                <a:spcPts val="0"/>
              </a:spcAft>
            </a:pPr>
            <a:r>
              <a:rPr lang="en-US" sz="4000" b="1" i="1" dirty="0" err="1">
                <a:solidFill>
                  <a:srgbClr val="0000CC"/>
                </a:solidFill>
                <a:latin typeface="Times New Roman"/>
                <a:ea typeface="Times New Roman"/>
              </a:rPr>
              <a:t>Thư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thì</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kể</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cho</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mẹ</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nghe</a:t>
            </a:r>
            <a:r>
              <a:rPr lang="vi-VN" sz="4000" b="1" i="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chuyện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cô</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giáo</a:t>
            </a:r>
            <a:r>
              <a:rPr lang="vi-VN" sz="4000" b="1" i="1" dirty="0">
                <a:solidFill>
                  <a:srgbClr val="FF0000"/>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mời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văn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trước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cả</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lớp</a:t>
            </a:r>
            <a:r>
              <a:rPr lang="en-US" sz="4000" b="1" i="1" dirty="0">
                <a:solidFill>
                  <a:srgbClr val="0000CC"/>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về</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những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toán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thông</a:t>
            </a:r>
            <a:r>
              <a:rPr lang="en-US" sz="4000" b="1" i="1" dirty="0">
                <a:solidFill>
                  <a:srgbClr val="0000CC"/>
                </a:solidFill>
                <a:latin typeface="Times New Roman"/>
                <a:ea typeface="Times New Roman"/>
              </a:rPr>
              <a:t> minh</a:t>
            </a:r>
            <a:r>
              <a:rPr lang="en-US" sz="4000" b="1" i="1" dirty="0">
                <a:solidFill>
                  <a:srgbClr val="FF0000"/>
                </a:solidFill>
                <a:latin typeface="Times New Roman"/>
                <a:ea typeface="Times New Roman"/>
              </a:rPr>
              <a:t>/</a:t>
            </a:r>
            <a:r>
              <a:rPr lang="vi-VN" sz="4000" b="1" i="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6" name="Rectangle 45"/>
          <p:cNvSpPr/>
          <p:nvPr/>
        </p:nvSpPr>
        <p:spPr>
          <a:xfrm>
            <a:off x="2789479" y="2667000"/>
            <a:ext cx="1827655" cy="707886"/>
          </a:xfrm>
          <a:prstGeom prst="rect">
            <a:avLst/>
          </a:prstGeom>
        </p:spPr>
        <p:txBody>
          <a:bodyPr wrap="square">
            <a:spAutoFit/>
          </a:bodyPr>
          <a:lstStyle/>
          <a:p>
            <a:pPr lvl="0"/>
            <a:r>
              <a:rPr lang="vi-VN" sz="4000" b="1" dirty="0">
                <a:solidFill>
                  <a:srgbClr val="FF0000"/>
                </a:solidFill>
                <a:latin typeface="Times New Roman" pitchFamily="18" charset="0"/>
                <a:cs typeface="Times New Roman" pitchFamily="18" charset="0"/>
              </a:rPr>
              <a:t>n</a:t>
            </a:r>
            <a:r>
              <a:rPr lang="vi-VN" sz="4000" b="1" dirty="0">
                <a:solidFill>
                  <a:srgbClr val="0000CC"/>
                </a:solidFill>
                <a:latin typeface="Times New Roman" pitchFamily="18" charset="0"/>
                <a:cs typeface="Times New Roman" pitchFamily="18" charset="0"/>
              </a:rPr>
              <a:t>ắc </a:t>
            </a:r>
            <a:r>
              <a:rPr lang="vi-VN" sz="4000" b="1" dirty="0">
                <a:solidFill>
                  <a:srgbClr val="FF0000"/>
                </a:solidFill>
                <a:latin typeface="Times New Roman" pitchFamily="18" charset="0"/>
                <a:cs typeface="Times New Roman" pitchFamily="18" charset="0"/>
              </a:rPr>
              <a:t>n</a:t>
            </a:r>
            <a:r>
              <a:rPr lang="vi-VN" sz="4000" b="1" dirty="0">
                <a:solidFill>
                  <a:srgbClr val="0000CC"/>
                </a:solidFill>
                <a:latin typeface="Times New Roman" pitchFamily="18" charset="0"/>
                <a:cs typeface="Times New Roman" pitchFamily="18" charset="0"/>
              </a:rPr>
              <a:t>ẻ,</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81784" y="3432650"/>
            <a:ext cx="2100654"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úc </a:t>
            </a:r>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ích</a:t>
            </a:r>
            <a:r>
              <a:rPr lang="en-US" sz="4000" b="1" dirty="0">
                <a:solidFill>
                  <a:srgbClr val="0000CC"/>
                </a:solidFill>
                <a:latin typeface="Times New Roman" pitchFamily="18" charset="0"/>
                <a:cs typeface="Times New Roman" pitchFamily="18" charset="0"/>
              </a:rPr>
              <a:t>, </a:t>
            </a:r>
          </a:p>
        </p:txBody>
      </p:sp>
      <p:sp>
        <p:nvSpPr>
          <p:cNvPr id="12" name="Rectangle 11"/>
          <p:cNvSpPr/>
          <p:nvPr/>
        </p:nvSpPr>
        <p:spPr>
          <a:xfrm>
            <a:off x="4934825" y="3973099"/>
            <a:ext cx="11128294" cy="1754326"/>
          </a:xfrm>
          <a:prstGeom prst="rect">
            <a:avLst/>
          </a:prstGeom>
        </p:spPr>
        <p:txBody>
          <a:bodyPr wrap="square">
            <a:spAutoFit/>
          </a:bodyPr>
          <a:lstStyle/>
          <a:p>
            <a:pPr>
              <a:spcAft>
                <a:spcPts val="0"/>
              </a:spcAft>
            </a:pPr>
            <a:r>
              <a:rPr lang="nl-NL" sz="3600" b="1" dirty="0">
                <a:solidFill>
                  <a:srgbClr val="0000FF"/>
                </a:solidFill>
                <a:latin typeface="Times New Roman"/>
                <a:ea typeface="Times New Roman"/>
              </a:rPr>
              <a:t>+ Thời gian vui nhất trong buổi tối; những câu chuyện của ba mẹ con thường nối vào nhau không dứt; Ba mẹ con rúc rích mãi không chán;..</a:t>
            </a:r>
            <a:r>
              <a:rPr lang="nl-NL" sz="3600" dirty="0">
                <a:latin typeface="Times New Roman"/>
                <a:ea typeface="Times New Roman"/>
              </a:rPr>
              <a:t>.</a:t>
            </a:r>
            <a:endParaRPr lang="en-US" sz="3200" dirty="0">
              <a:effectLst/>
              <a:latin typeface="Times New Roman"/>
              <a:ea typeface="Times New Roman"/>
            </a:endParaRPr>
          </a:p>
        </p:txBody>
      </p:sp>
      <p:sp>
        <p:nvSpPr>
          <p:cNvPr id="13" name="Rectangle 12"/>
          <p:cNvSpPr/>
          <p:nvPr/>
        </p:nvSpPr>
        <p:spPr>
          <a:xfrm>
            <a:off x="4934825" y="5727425"/>
            <a:ext cx="10899694" cy="3416320"/>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trò</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con </a:t>
            </a:r>
            <a:r>
              <a:rPr lang="en-US" sz="3600" b="1" dirty="0" err="1">
                <a:solidFill>
                  <a:srgbClr val="FF0000"/>
                </a:solidFill>
                <a:latin typeface="Times New Roman"/>
                <a:ea typeface="Times New Roman"/>
              </a:rPr>
              <a:t>cứ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cộng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thêm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mãi</a:t>
            </a:r>
            <a:r>
              <a:rPr lang="en-US" sz="3600" b="1" dirty="0" smtClean="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a:p>
            <a:pPr>
              <a:spcAft>
                <a:spcPts val="0"/>
              </a:spcAft>
            </a:pPr>
            <a:r>
              <a:rPr lang="nl-NL" sz="3600" b="1" dirty="0">
                <a:solidFill>
                  <a:srgbClr val="0000FF"/>
                </a:solidFill>
                <a:latin typeface="Times New Roman"/>
                <a:ea typeface="Times New Roman"/>
              </a:rPr>
              <a:t>Thời gian trò chuyện của ba mẹ con cứ  được cộng thêm mãi vì ba mẹ con có nhiều điều  để nói với nhau, để kể cho nhau nghe, để nghe kể, ... VD: cùng bàn luận, mẹ kể, con kể, cười đùa,...</a:t>
            </a:r>
            <a:endParaRPr lang="en-US" sz="3200" b="1" dirty="0">
              <a:solidFill>
                <a:srgbClr val="0000FF"/>
              </a:solidFill>
              <a:effectLst/>
              <a:latin typeface="Times New Roman"/>
              <a:ea typeface="Times New Roman"/>
            </a:endParaRPr>
          </a:p>
        </p:txBody>
      </p:sp>
      <p:grpSp>
        <p:nvGrpSpPr>
          <p:cNvPr id="22" name="Group 21"/>
          <p:cNvGrpSpPr/>
          <p:nvPr/>
        </p:nvGrpSpPr>
        <p:grpSpPr>
          <a:xfrm>
            <a:off x="4694837" y="512514"/>
            <a:ext cx="7024882" cy="1075301"/>
            <a:chOff x="4252119" y="682143"/>
            <a:chExt cx="7024882" cy="1075301"/>
          </a:xfrm>
        </p:grpSpPr>
        <p:grpSp>
          <p:nvGrpSpPr>
            <p:cNvPr id="23" name="Group 22"/>
            <p:cNvGrpSpPr/>
            <p:nvPr/>
          </p:nvGrpSpPr>
          <p:grpSpPr>
            <a:xfrm>
              <a:off x="6765270" y="682143"/>
              <a:ext cx="2001702" cy="461665"/>
              <a:chOff x="6651116" y="743102"/>
              <a:chExt cx="1967927" cy="461665"/>
            </a:xfrm>
          </p:grpSpPr>
          <p:sp>
            <p:nvSpPr>
              <p:cNvPr id="35" name="TextBox 3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3" name="Straight Connector 32"/>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6" name="TextBox 35"/>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8092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80920" y="2723866"/>
            <a:ext cx="9067800" cy="1200329"/>
          </a:xfrm>
          <a:prstGeom prst="rect">
            <a:avLst/>
          </a:prstGeom>
        </p:spPr>
        <p:txBody>
          <a:bodyPr wrap="square">
            <a:spAutoFit/>
          </a:bodyPr>
          <a:lstStyle/>
          <a:p>
            <a:pPr>
              <a:spcAft>
                <a:spcPts val="0"/>
              </a:spcAft>
            </a:pPr>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chị</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44" name="Rectangle 43"/>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263369" y="4139638"/>
            <a:ext cx="5665150" cy="2862322"/>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6" name="Rectangle 45"/>
          <p:cNvSpPr/>
          <p:nvPr/>
        </p:nvSpPr>
        <p:spPr>
          <a:xfrm>
            <a:off x="2575719" y="2723866"/>
            <a:ext cx="201905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4223343" y="2713229"/>
            <a:ext cx="18575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6157119" y="4033822"/>
            <a:ext cx="9677399" cy="2308324"/>
          </a:xfrm>
          <a:prstGeom prst="rect">
            <a:avLst/>
          </a:prstGeom>
        </p:spPr>
        <p:txBody>
          <a:bodyPr wrap="square">
            <a:spAutoFit/>
          </a:bodyPr>
          <a:lstStyle/>
          <a:p>
            <a:pPr>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Mẹ đã kể cho chị em Thư về công việc của mẹ; kể chuyện ngày mẹ còn bé vì mẹ muốn chị em Thư biết về công việc của mẹ, biết những chuyện ngày mẹ còn bé.  </a:t>
            </a:r>
            <a:endParaRPr lang="en-US" sz="3600" b="1" dirty="0">
              <a:solidFill>
                <a:srgbClr val="0000CC"/>
              </a:solidFill>
              <a:effectLst/>
              <a:latin typeface="Times New Roman"/>
              <a:ea typeface="Times New Roman"/>
            </a:endParaRPr>
          </a:p>
        </p:txBody>
      </p:sp>
      <p:grpSp>
        <p:nvGrpSpPr>
          <p:cNvPr id="21" name="Group 20"/>
          <p:cNvGrpSpPr/>
          <p:nvPr/>
        </p:nvGrpSpPr>
        <p:grpSpPr>
          <a:xfrm>
            <a:off x="4694837" y="512514"/>
            <a:ext cx="7024882" cy="1075301"/>
            <a:chOff x="4252119" y="682143"/>
            <a:chExt cx="7024882" cy="1075301"/>
          </a:xfrm>
        </p:grpSpPr>
        <p:grpSp>
          <p:nvGrpSpPr>
            <p:cNvPr id="22" name="Group 21"/>
            <p:cNvGrpSpPr/>
            <p:nvPr/>
          </p:nvGrpSpPr>
          <p:grpSpPr>
            <a:xfrm>
              <a:off x="6765270" y="682143"/>
              <a:ext cx="2001702" cy="461665"/>
              <a:chOff x="6651116" y="743102"/>
              <a:chExt cx="1967927" cy="461665"/>
            </a:xfrm>
          </p:grpSpPr>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5" name="TextBox 34"/>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534690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smtClean="0">
                  <a:ln w="11430"/>
                  <a:solidFill>
                    <a:srgbClr val="0000FF"/>
                  </a:solidFill>
                  <a:latin typeface="Times New Roman" pitchFamily="18" charset="0"/>
                  <a:cs typeface="Times New Roman" pitchFamily="18" charset="0"/>
                </a:rPr>
                <a:t>Luyện</a:t>
              </a:r>
              <a:r>
                <a:rPr lang="en-US" sz="3800" b="1" dirty="0" smtClean="0">
                  <a:ln w="11430"/>
                  <a:solidFill>
                    <a:srgbClr val="0000FF"/>
                  </a:solidFill>
                  <a:latin typeface="Times New Roman" pitchFamily="18" charset="0"/>
                  <a:cs typeface="Times New Roman" pitchFamily="18" charset="0"/>
                </a:rPr>
                <a:t> </a:t>
              </a:r>
              <a:r>
                <a:rPr lang="en-US" sz="3800" b="1" dirty="0" err="1" smtClean="0">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a:ea typeface="Times New Roman"/>
              </a:rPr>
              <a:t>Đóng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hoặc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Hân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nghe</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6119" y="3970100"/>
            <a:ext cx="10058399" cy="4745915"/>
          </a:xfrm>
          <a:prstGeom prst="rect">
            <a:avLst/>
          </a:prstGeom>
        </p:spPr>
        <p:txBody>
          <a:bodyPr wrap="square">
            <a:spAutoFit/>
          </a:bodyPr>
          <a:lstStyle/>
          <a:p>
            <a:pPr algn="just">
              <a:lnSpc>
                <a:spcPct val="120000"/>
              </a:lnSpc>
            </a:pPr>
            <a:r>
              <a:rPr lang="nl-NL"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VD: Hân – Mẹ ơi, hôm nay ở lớp cô cho chúng con chơi trò mèo đuổi chuột đấy mẹ ạ. Vui lắm. Buổi chiều con được ăn bánh bông lan rất ngon; Thư – Hôm nay con được cô giáo mời đọc bài văn trước cả lớp đáy mẹ ạ. Cô khen bài văn của con hay, tình cảm .. Giờ ra chơi, bạn Nga đố bọn con bài toán vui nữa, ...</a:t>
            </a:r>
            <a:endParaRPr lang="en-US" sz="3600" b="1" dirty="0">
              <a:solidFill>
                <a:srgbClr val="0000CC"/>
              </a:solidFill>
              <a:latin typeface="Times New Roman" pitchFamily="18" charset="0"/>
              <a:cs typeface="Times New Roman" pitchFamily="18" charset="0"/>
            </a:endParaRPr>
          </a:p>
        </p:txBody>
      </p:sp>
      <p:pic>
        <p:nvPicPr>
          <p:cNvPr id="21" name="Picture 20"/>
          <p:cNvPicPr/>
          <p:nvPr/>
        </p:nvPicPr>
        <p:blipFill rotWithShape="1">
          <a:blip r:embed="rId2"/>
          <a:srcRect l="46424" t="32771" r="29721" b="45060"/>
          <a:stretch/>
        </p:blipFill>
        <p:spPr bwMode="auto">
          <a:xfrm>
            <a:off x="289719" y="3371438"/>
            <a:ext cx="5029199" cy="4343400"/>
          </a:xfrm>
          <a:prstGeom prst="rect">
            <a:avLst/>
          </a:prstGeom>
          <a:ln>
            <a:noFill/>
          </a:ln>
          <a:extLst>
            <a:ext uri="{53640926-AAD7-44D8-BBD7-CCE9431645EC}">
              <a14:shadowObscured xmlns:a14="http://schemas.microsoft.com/office/drawing/2010/main"/>
            </a:ext>
          </a:extLst>
        </p:spPr>
      </p:pic>
      <p:grpSp>
        <p:nvGrpSpPr>
          <p:cNvPr id="20" name="Group 19"/>
          <p:cNvGrpSpPr/>
          <p:nvPr/>
        </p:nvGrpSpPr>
        <p:grpSpPr>
          <a:xfrm>
            <a:off x="4694837" y="512514"/>
            <a:ext cx="7024882" cy="1075301"/>
            <a:chOff x="4252119" y="682143"/>
            <a:chExt cx="7024882" cy="1075301"/>
          </a:xfrm>
        </p:grpSpPr>
        <p:grpSp>
          <p:nvGrpSpPr>
            <p:cNvPr id="22" name="Group 21"/>
            <p:cNvGrpSpPr/>
            <p:nvPr/>
          </p:nvGrpSpPr>
          <p:grpSpPr>
            <a:xfrm>
              <a:off x="6765270" y="682143"/>
              <a:ext cx="2001702" cy="461665"/>
              <a:chOff x="6651116" y="743102"/>
              <a:chExt cx="1967927" cy="461665"/>
            </a:xfrm>
          </p:grpSpPr>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9" name="TextBox 18"/>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2660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937919" y="2723866"/>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090319" y="2723867"/>
            <a:ext cx="10591800"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err="1">
                <a:solidFill>
                  <a:srgbClr val="FF0000"/>
                </a:solidFill>
                <a:latin typeface="Times New Roman"/>
                <a:ea typeface="Times New Roman"/>
              </a:rPr>
              <a:t>của</a:t>
            </a:r>
            <a:r>
              <a:rPr lang="en-US" sz="3600" b="1">
                <a:solidFill>
                  <a:srgbClr val="FF0000"/>
                </a:solidFill>
                <a:latin typeface="Times New Roman"/>
                <a:ea typeface="Times New Roman"/>
              </a:rPr>
              <a:t> </a:t>
            </a:r>
            <a:r>
              <a:rPr lang="en-US" sz="3600" b="1" smtClean="0">
                <a:solidFill>
                  <a:srgbClr val="FF0000"/>
                </a:solidFill>
                <a:latin typeface="Times New Roman"/>
                <a:ea typeface="Times New Roman"/>
              </a:rPr>
              <a:t>em sau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đọc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090319" y="3952937"/>
            <a:ext cx="10896600" cy="4524315"/>
          </a:xfrm>
          <a:prstGeom prst="rect">
            <a:avLst/>
          </a:prstGeom>
        </p:spPr>
        <p:txBody>
          <a:bodyPr wrap="square">
            <a:spAutoFit/>
          </a:bodyPr>
          <a:lstStyle/>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làm em thấy thật thích những cuộc </a:t>
            </a:r>
            <a:r>
              <a:rPr lang="nl-NL" sz="3600" b="1" dirty="0" smtClean="0">
                <a:solidFill>
                  <a:srgbClr val="0000CC"/>
                </a:solidFill>
                <a:latin typeface="Times New Roman"/>
                <a:ea typeface="Times New Roman"/>
                <a:cs typeface="Times New Roman"/>
              </a:rPr>
              <a:t>trò</a:t>
            </a:r>
            <a:r>
              <a:rPr lang="vi-VN" sz="3600" b="1" dirty="0" smtClean="0">
                <a:solidFill>
                  <a:srgbClr val="0000CC"/>
                </a:solidFill>
                <a:latin typeface="Times New Roman"/>
                <a:ea typeface="Times New Roman"/>
                <a:cs typeface="Times New Roman"/>
              </a:rPr>
              <a:t> </a:t>
            </a:r>
            <a:r>
              <a:rPr lang="nl-NL" sz="3600" b="1" dirty="0" smtClean="0">
                <a:solidFill>
                  <a:srgbClr val="0000CC"/>
                </a:solidFill>
                <a:latin typeface="Times New Roman"/>
                <a:ea typeface="Times New Roman"/>
                <a:cs typeface="Times New Roman"/>
              </a:rPr>
              <a:t>chuyện </a:t>
            </a:r>
            <a:r>
              <a:rPr lang="nl-NL" sz="3600" b="1" dirty="0">
                <a:solidFill>
                  <a:srgbClr val="0000CC"/>
                </a:solidFill>
                <a:latin typeface="Times New Roman"/>
                <a:ea typeface="Times New Roman"/>
                <a:cs typeface="Times New Roman"/>
              </a:rPr>
              <a:t>đầm ấm của ba mẹ con Thư trước giờ đi ngủ.</a:t>
            </a:r>
            <a:endParaRPr lang="en-US" sz="3200" b="1" dirty="0">
              <a:solidFill>
                <a:srgbClr val="0000CC"/>
              </a:solidFill>
              <a:latin typeface="Times New Roman"/>
              <a:ea typeface="Times New Roman"/>
              <a:cs typeface="Times New Roman"/>
            </a:endParaRPr>
          </a:p>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khiến em mong muốn được trò chuyện, chia sẻ nhiều hơn với người thân về việc học tập của mình.</a:t>
            </a:r>
            <a:endParaRPr lang="en-US" sz="3200" b="1" dirty="0">
              <a:solidFill>
                <a:srgbClr val="0000CC"/>
              </a:solidFill>
              <a:latin typeface="Times New Roman"/>
              <a:ea typeface="Times New Roman"/>
              <a:cs typeface="Times New Roman"/>
            </a:endParaRPr>
          </a:p>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cho em hiểu thêm về tình cảm yêu thương, ấm áp của mẹ và con cũng như giữa những người thân trong gia đình.).</a:t>
            </a:r>
            <a:endParaRPr lang="en-US" sz="3200" b="1" dirty="0">
              <a:solidFill>
                <a:srgbClr val="0000CC"/>
              </a:solidFill>
              <a:effectLst/>
              <a:latin typeface="Times New Roman"/>
              <a:ea typeface="Times New Roman"/>
              <a:cs typeface="Times New Roman"/>
            </a:endParaRPr>
          </a:p>
        </p:txBody>
      </p:sp>
      <p:grpSp>
        <p:nvGrpSpPr>
          <p:cNvPr id="21" name="Group 20"/>
          <p:cNvGrpSpPr/>
          <p:nvPr/>
        </p:nvGrpSpPr>
        <p:grpSpPr>
          <a:xfrm>
            <a:off x="4694837" y="512514"/>
            <a:ext cx="7024882" cy="1075301"/>
            <a:chOff x="4252119" y="682143"/>
            <a:chExt cx="7024882" cy="1075301"/>
          </a:xfrm>
        </p:grpSpPr>
        <p:grpSp>
          <p:nvGrpSpPr>
            <p:cNvPr id="22" name="Group 21"/>
            <p:cNvGrpSpPr/>
            <p:nvPr/>
          </p:nvGrpSpPr>
          <p:grpSpPr>
            <a:xfrm>
              <a:off x="6765270" y="682143"/>
              <a:ext cx="2001702" cy="461665"/>
              <a:chOff x="6651116" y="743102"/>
              <a:chExt cx="1967927" cy="461665"/>
            </a:xfrm>
          </p:grpSpPr>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5" name="Rectangle 34"/>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63369" y="4139638"/>
            <a:ext cx="4674550" cy="3416320"/>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37" name="Rectangle 36"/>
          <p:cNvSpPr/>
          <p:nvPr/>
        </p:nvSpPr>
        <p:spPr>
          <a:xfrm>
            <a:off x="2575719" y="2723866"/>
            <a:ext cx="166600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591052" y="3352800"/>
            <a:ext cx="17813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TextBox 38"/>
          <p:cNvSpPr txBox="1"/>
          <p:nvPr/>
        </p:nvSpPr>
        <p:spPr>
          <a:xfrm>
            <a:off x="4617134" y="-50077"/>
            <a:ext cx="6089872"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813815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9491</TotalTime>
  <Words>1371</Words>
  <Application>Microsoft Office PowerPoint</Application>
  <PresentationFormat>Custom</PresentationFormat>
  <Paragraphs>116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1021</cp:revision>
  <dcterms:created xsi:type="dcterms:W3CDTF">2008-09-09T22:52:10Z</dcterms:created>
  <dcterms:modified xsi:type="dcterms:W3CDTF">2025-01-08T13:47:50Z</dcterms:modified>
</cp:coreProperties>
</file>