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708" r:id="rId1"/>
  </p:sldMasterIdLst>
  <p:notesMasterIdLst>
    <p:notesMasterId r:id="rId16"/>
  </p:notesMasterIdLst>
  <p:sldIdLst>
    <p:sldId id="256" r:id="rId2"/>
    <p:sldId id="273" r:id="rId3"/>
    <p:sldId id="274" r:id="rId4"/>
    <p:sldId id="258" r:id="rId5"/>
    <p:sldId id="276" r:id="rId6"/>
    <p:sldId id="275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-96" y="-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24C6F-6854-2E48-9416-69DA2DA5A4A6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0FF64-409D-B744-A2AE-5E8D0CAF0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64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1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1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4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7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1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9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5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2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5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8C8C1-43E5-4F8E-9C59-965F44E40502}" type="datetimeFigureOut">
              <a:rPr lang="en-US" smtClean="0"/>
              <a:t>12/11/23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D6846-5C3F-4D74-9558-E01152AE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7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icture12">
            <a:extLst>
              <a:ext uri="{FF2B5EF4-FFF2-40B4-BE49-F238E27FC236}">
                <a16:creationId xmlns="" xmlns:a16="http://schemas.microsoft.com/office/drawing/2014/main" id="{5F8F2CE4-27EC-A65B-1F51-A042C27DE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1D5833-AA42-A440-469E-798D62459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8529"/>
            <a:ext cx="9144000" cy="2387600"/>
          </a:xfrm>
        </p:spPr>
        <p:txBody>
          <a:bodyPr>
            <a:noAutofit/>
          </a:bodyPr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400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2B3510B-354A-491D-BCFD-0B0CA7273B4E}"/>
              </a:ext>
            </a:extLst>
          </p:cNvPr>
          <p:cNvSpPr txBox="1"/>
          <p:nvPr/>
        </p:nvSpPr>
        <p:spPr>
          <a:xfrm>
            <a:off x="1785888" y="117637"/>
            <a:ext cx="8466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n w="22225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SVN-Kitten" pitchFamily="50" charset="-93"/>
              </a:rPr>
              <a:t>PHÒNG GD&amp;ĐT TP QUY NHƠN</a:t>
            </a:r>
          </a:p>
          <a:p>
            <a:pPr algn="ctr"/>
            <a:r>
              <a:rPr lang="en-US" sz="2400" b="1" dirty="0" smtClean="0">
                <a:ln w="22225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SVN-Kitten" pitchFamily="50" charset="-93"/>
              </a:rPr>
              <a:t>TRƯỜNG TIỂU HỌC LÊ HỒNG PHONG</a:t>
            </a:r>
            <a:endParaRPr lang="vi-VN" sz="2400" b="1" dirty="0">
              <a:ln w="22225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FF0000"/>
              </a:solidFill>
              <a:latin typeface="SVN-Kitten" pitchFamily="50" charset="-93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171975" y="1588960"/>
            <a:ext cx="119191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CHÀO MỪNG QUÝ THẦY CÔ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VỀ DỰ GIỜ THĂM LỚP</a:t>
            </a:r>
            <a:endParaRPr lang="vi-VN" sz="4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1957898" y="3589097"/>
            <a:ext cx="882315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u="sng" dirty="0" smtClean="0">
                <a:ln w="11430"/>
                <a:solidFill>
                  <a:srgbClr val="5C144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VN-Kitten" pitchFamily="50" charset="-93"/>
              </a:rPr>
              <a:t>BÀI:</a:t>
            </a:r>
            <a:r>
              <a:rPr lang="en-US" sz="2800" b="1" dirty="0" smtClean="0">
                <a:ln w="11430"/>
                <a:solidFill>
                  <a:srgbClr val="5C144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VN-Kitten" pitchFamily="50" charset="-93"/>
              </a:rPr>
              <a:t>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VN-Kitten" pitchFamily="50" charset="-93"/>
              </a:rPr>
              <a:t>ĐỌC: TRÒ CHUYỆN CÙNG MẸ (</a:t>
            </a:r>
            <a:r>
              <a:rPr lang="en-US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VN-Kitten" pitchFamily="50" charset="-93"/>
              </a:rPr>
              <a:t>Tiết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VN-Kitten" pitchFamily="50" charset="-93"/>
              </a:rPr>
              <a:t> 1)</a:t>
            </a:r>
            <a:endParaRPr lang="en-US" sz="3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F2B3510B-354A-491D-BCFD-0B0CA7273B4E}"/>
              </a:ext>
            </a:extLst>
          </p:cNvPr>
          <p:cNvSpPr txBox="1"/>
          <p:nvPr/>
        </p:nvSpPr>
        <p:spPr>
          <a:xfrm>
            <a:off x="6356711" y="5072457"/>
            <a:ext cx="4901004" cy="830997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400" b="1" spc="50" dirty="0" smtClean="0">
                <a:ln w="11430"/>
                <a:solidFill>
                  <a:srgbClr val="8E2D8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GIÁO VIÊN: LÊ THỊ HOA ĐĂNG</a:t>
            </a:r>
          </a:p>
          <a:p>
            <a:r>
              <a:rPr lang="en-US" sz="2400" b="1" spc="50" dirty="0" smtClean="0">
                <a:ln w="11430"/>
                <a:solidFill>
                  <a:srgbClr val="8E2D8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LỚP: 3G</a:t>
            </a:r>
            <a:endParaRPr lang="vi-VN" sz="2400" b="1" spc="50" dirty="0">
              <a:ln w="11430"/>
              <a:solidFill>
                <a:srgbClr val="8E2D8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7876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39"/>
            <a:ext cx="12192000" cy="696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1979619" y="1853416"/>
            <a:ext cx="353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Tìm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hiểu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37235" y="2517110"/>
            <a:ext cx="95644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latin typeface="Times New Roman"/>
                <a:cs typeface="Times New Roman"/>
              </a:rPr>
              <a:t>3</a:t>
            </a:r>
            <a:r>
              <a:rPr lang="it-IT" sz="3600" b="1" dirty="0" smtClean="0">
                <a:latin typeface="Times New Roman"/>
                <a:cs typeface="Times New Roman"/>
              </a:rPr>
              <a:t>. </a:t>
            </a:r>
            <a:r>
              <a:rPr lang="pt-BR" sz="3600" b="1" dirty="0" err="1">
                <a:latin typeface="Times New Roman"/>
                <a:cs typeface="Times New Roman"/>
              </a:rPr>
              <a:t>Mẹ</a:t>
            </a:r>
            <a:r>
              <a:rPr lang="pt-BR" sz="3600" b="1" dirty="0">
                <a:latin typeface="Times New Roman"/>
                <a:cs typeface="Times New Roman"/>
              </a:rPr>
              <a:t> </a:t>
            </a:r>
            <a:r>
              <a:rPr lang="pt-BR" sz="3600" b="1" dirty="0" err="1">
                <a:latin typeface="Times New Roman"/>
                <a:cs typeface="Times New Roman"/>
              </a:rPr>
              <a:t>đã</a:t>
            </a:r>
            <a:r>
              <a:rPr lang="pt-BR" sz="3600" b="1" dirty="0">
                <a:latin typeface="Times New Roman"/>
                <a:cs typeface="Times New Roman"/>
              </a:rPr>
              <a:t> </a:t>
            </a:r>
            <a:r>
              <a:rPr lang="pt-BR" sz="3600" b="1" dirty="0" err="1">
                <a:latin typeface="Times New Roman"/>
                <a:cs typeface="Times New Roman"/>
              </a:rPr>
              <a:t>kể</a:t>
            </a:r>
            <a:r>
              <a:rPr lang="pt-BR" sz="3600" b="1" dirty="0">
                <a:latin typeface="Times New Roman"/>
                <a:cs typeface="Times New Roman"/>
              </a:rPr>
              <a:t> </a:t>
            </a:r>
            <a:r>
              <a:rPr lang="pt-BR" sz="3600" b="1" dirty="0" err="1">
                <a:latin typeface="Times New Roman"/>
                <a:cs typeface="Times New Roman"/>
              </a:rPr>
              <a:t>cho</a:t>
            </a:r>
            <a:r>
              <a:rPr lang="pt-BR" sz="3600" b="1" dirty="0">
                <a:latin typeface="Times New Roman"/>
                <a:cs typeface="Times New Roman"/>
              </a:rPr>
              <a:t> </a:t>
            </a:r>
            <a:r>
              <a:rPr lang="pt-BR" sz="3600" b="1" dirty="0" err="1">
                <a:latin typeface="Times New Roman"/>
                <a:cs typeface="Times New Roman"/>
              </a:rPr>
              <a:t>chị</a:t>
            </a:r>
            <a:r>
              <a:rPr lang="pt-BR" sz="3600" b="1" dirty="0">
                <a:latin typeface="Times New Roman"/>
                <a:cs typeface="Times New Roman"/>
              </a:rPr>
              <a:t> em </a:t>
            </a:r>
            <a:r>
              <a:rPr lang="pt-BR" sz="3600" b="1" dirty="0" err="1">
                <a:latin typeface="Times New Roman"/>
                <a:cs typeface="Times New Roman"/>
              </a:rPr>
              <a:t>Thư</a:t>
            </a:r>
            <a:r>
              <a:rPr lang="pt-BR" sz="3600" b="1" dirty="0">
                <a:latin typeface="Times New Roman"/>
                <a:cs typeface="Times New Roman"/>
              </a:rPr>
              <a:t> </a:t>
            </a:r>
            <a:r>
              <a:rPr lang="pt-BR" sz="3600" b="1" dirty="0" err="1">
                <a:latin typeface="Times New Roman"/>
                <a:cs typeface="Times New Roman"/>
              </a:rPr>
              <a:t>những</a:t>
            </a:r>
            <a:r>
              <a:rPr lang="pt-BR" sz="3600" b="1" dirty="0">
                <a:latin typeface="Times New Roman"/>
                <a:cs typeface="Times New Roman"/>
              </a:rPr>
              <a:t> </a:t>
            </a:r>
            <a:r>
              <a:rPr lang="pt-BR" sz="3600" b="1" dirty="0" err="1">
                <a:latin typeface="Times New Roman"/>
                <a:cs typeface="Times New Roman"/>
              </a:rPr>
              <a:t>chuyện</a:t>
            </a:r>
            <a:r>
              <a:rPr lang="pt-BR" sz="3600" b="1" dirty="0">
                <a:latin typeface="Times New Roman"/>
                <a:cs typeface="Times New Roman"/>
              </a:rPr>
              <a:t> </a:t>
            </a:r>
            <a:r>
              <a:rPr lang="pt-BR" sz="3600" b="1" dirty="0" err="1">
                <a:latin typeface="Times New Roman"/>
                <a:cs typeface="Times New Roman"/>
              </a:rPr>
              <a:t>gì</a:t>
            </a:r>
            <a:r>
              <a:rPr lang="pt-BR" sz="3600" b="1" dirty="0"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2182753" y="3172243"/>
            <a:ext cx="94321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Times New Roman"/>
                <a:cs typeface="Times New Roman"/>
              </a:rPr>
              <a:t>	</a:t>
            </a:r>
            <a:r>
              <a:rPr lang="pt-BR" sz="3600" dirty="0" err="1">
                <a:latin typeface="Times New Roman"/>
                <a:cs typeface="Times New Roman"/>
              </a:rPr>
              <a:t>Mẹ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đã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kể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cho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chị</a:t>
            </a:r>
            <a:r>
              <a:rPr lang="pt-BR" sz="3600" dirty="0">
                <a:latin typeface="Times New Roman"/>
                <a:cs typeface="Times New Roman"/>
              </a:rPr>
              <a:t> em </a:t>
            </a:r>
            <a:r>
              <a:rPr lang="pt-BR" sz="3600" dirty="0" err="1">
                <a:latin typeface="Times New Roman"/>
                <a:cs typeface="Times New Roman"/>
              </a:rPr>
              <a:t>Thư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về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công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việc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của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mẹ</a:t>
            </a:r>
            <a:r>
              <a:rPr lang="pt-BR" sz="3600" dirty="0">
                <a:latin typeface="Times New Roman"/>
                <a:cs typeface="Times New Roman"/>
              </a:rPr>
              <a:t>, </a:t>
            </a:r>
            <a:endParaRPr lang="pt-BR" sz="3600" dirty="0" smtClean="0">
              <a:latin typeface="Times New Roman"/>
              <a:cs typeface="Times New Roman"/>
            </a:endParaRPr>
          </a:p>
          <a:p>
            <a:r>
              <a:rPr lang="pt-BR" sz="3600" dirty="0" err="1" smtClean="0">
                <a:latin typeface="Times New Roman"/>
                <a:cs typeface="Times New Roman"/>
              </a:rPr>
              <a:t>về</a:t>
            </a:r>
            <a:r>
              <a:rPr lang="pt-BR" sz="3600" dirty="0" smtClean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những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ngày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mẹ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còn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bé</a:t>
            </a:r>
            <a:r>
              <a:rPr lang="pt-BR" sz="3600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1694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39"/>
            <a:ext cx="12192000" cy="696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1979619" y="1853416"/>
            <a:ext cx="353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Tìm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hiểu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913" y="2622948"/>
            <a:ext cx="91460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latin typeface="Times New Roman"/>
                <a:cs typeface="Times New Roman"/>
              </a:rPr>
              <a:t>4</a:t>
            </a:r>
            <a:r>
              <a:rPr lang="it-IT" sz="3200" b="1" dirty="0" smtClean="0">
                <a:latin typeface="Times New Roman"/>
                <a:cs typeface="Times New Roman"/>
              </a:rPr>
              <a:t>. </a:t>
            </a:r>
            <a:r>
              <a:rPr lang="it-IT" sz="3200" b="1" dirty="0" err="1" smtClean="0">
                <a:latin typeface="Times New Roman"/>
                <a:cs typeface="Times New Roman"/>
              </a:rPr>
              <a:t>Đóng</a:t>
            </a:r>
            <a:r>
              <a:rPr lang="it-IT" sz="3200" b="1" dirty="0" smtClean="0">
                <a:latin typeface="Times New Roman"/>
                <a:cs typeface="Times New Roman"/>
              </a:rPr>
              <a:t> vai </a:t>
            </a:r>
            <a:r>
              <a:rPr lang="it-IT" sz="3200" b="1" dirty="0" err="1" smtClean="0">
                <a:latin typeface="Times New Roman"/>
                <a:cs typeface="Times New Roman"/>
              </a:rPr>
              <a:t>Thư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hoặc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Hân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nhắc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lại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những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chuyện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mình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đã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kể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cho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mẹ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nghe</a:t>
            </a:r>
            <a:r>
              <a:rPr lang="it-IT" sz="3200" b="1" dirty="0" smtClean="0">
                <a:latin typeface="Times New Roman"/>
                <a:cs typeface="Times New Roman"/>
              </a:rPr>
              <a:t>.</a:t>
            </a:r>
            <a:endParaRPr lang="it-IT" sz="32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1694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40"/>
            <a:ext cx="12192000" cy="696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1979619" y="1853416"/>
            <a:ext cx="353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Tìm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hiểu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01813" y="2636178"/>
            <a:ext cx="870455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latin typeface="Times New Roman"/>
                <a:cs typeface="Times New Roman"/>
              </a:rPr>
              <a:t>5</a:t>
            </a:r>
            <a:r>
              <a:rPr lang="it-IT" sz="3200" b="1" dirty="0" smtClean="0">
                <a:latin typeface="Times New Roman"/>
                <a:cs typeface="Times New Roman"/>
              </a:rPr>
              <a:t>. </a:t>
            </a:r>
            <a:r>
              <a:rPr lang="it-IT" sz="3200" b="1" dirty="0" err="1" smtClean="0">
                <a:latin typeface="Times New Roman"/>
                <a:cs typeface="Times New Roman"/>
              </a:rPr>
              <a:t>Nêu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cảm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nghĩ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của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em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sau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khi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đọc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câu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chuyện</a:t>
            </a:r>
            <a:r>
              <a:rPr lang="it-IT" sz="3200" b="1" dirty="0" smtClean="0">
                <a:latin typeface="Times New Roman"/>
                <a:cs typeface="Times New Roman"/>
              </a:rPr>
              <a:t>.</a:t>
            </a:r>
            <a:endParaRPr lang="it-IT" sz="32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1694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40"/>
            <a:ext cx="12192000" cy="696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2098678" y="1866645"/>
            <a:ext cx="353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Tìm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hiểu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689096"/>
            <a:ext cx="1227633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 smtClean="0">
                <a:latin typeface="Times New Roman"/>
                <a:cs typeface="Times New Roman"/>
              </a:rPr>
              <a:t>				</a:t>
            </a:r>
            <a:r>
              <a:rPr lang="it-IT" sz="3600" b="1" dirty="0" err="1" smtClean="0">
                <a:latin typeface="Times New Roman"/>
                <a:cs typeface="Times New Roman"/>
              </a:rPr>
              <a:t>Nội</a:t>
            </a:r>
            <a:r>
              <a:rPr lang="it-IT" sz="3600" b="1" dirty="0" smtClean="0">
                <a:latin typeface="Times New Roman"/>
                <a:cs typeface="Times New Roman"/>
              </a:rPr>
              <a:t> </a:t>
            </a:r>
            <a:r>
              <a:rPr lang="it-IT" sz="3600" b="1" dirty="0" err="1" smtClean="0">
                <a:latin typeface="Times New Roman"/>
                <a:cs typeface="Times New Roman"/>
              </a:rPr>
              <a:t>dung</a:t>
            </a:r>
            <a:r>
              <a:rPr lang="it-IT" sz="3600" b="1" dirty="0" smtClean="0">
                <a:latin typeface="Times New Roman"/>
                <a:cs typeface="Times New Roman"/>
              </a:rPr>
              <a:t> </a:t>
            </a:r>
            <a:r>
              <a:rPr lang="it-IT" sz="3600" b="1" dirty="0" err="1" smtClean="0">
                <a:latin typeface="Times New Roman"/>
                <a:cs typeface="Times New Roman"/>
              </a:rPr>
              <a:t>bài</a:t>
            </a:r>
            <a:r>
              <a:rPr lang="it-IT" sz="3600" b="1" dirty="0" smtClean="0">
                <a:latin typeface="Times New Roman"/>
                <a:cs typeface="Times New Roman"/>
              </a:rPr>
              <a:t>:</a:t>
            </a:r>
          </a:p>
          <a:p>
            <a:r>
              <a:rPr lang="it-IT" sz="3600" dirty="0" smtClean="0">
                <a:latin typeface="Times New Roman"/>
                <a:cs typeface="Times New Roman"/>
              </a:rPr>
              <a:t>	</a:t>
            </a:r>
            <a:r>
              <a:rPr lang="it-IT" sz="3600" dirty="0" err="1" smtClean="0">
                <a:latin typeface="Times New Roman"/>
                <a:cs typeface="Times New Roman"/>
              </a:rPr>
              <a:t>Câu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chuyện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kể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về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việc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làm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yêu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thích</a:t>
            </a:r>
            <a:r>
              <a:rPr lang="it-IT" sz="3600" dirty="0" smtClean="0">
                <a:latin typeface="Times New Roman"/>
                <a:cs typeface="Times New Roman"/>
              </a:rPr>
              <a:t> là </a:t>
            </a:r>
            <a:r>
              <a:rPr lang="it-IT" sz="3600" dirty="0" err="1" smtClean="0">
                <a:latin typeface="Times New Roman"/>
                <a:cs typeface="Times New Roman"/>
              </a:rPr>
              <a:t>đọc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sách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và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trò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chuyện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của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ba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mẹ</a:t>
            </a:r>
            <a:r>
              <a:rPr lang="it-IT" sz="3600" dirty="0" smtClean="0">
                <a:latin typeface="Times New Roman"/>
                <a:cs typeface="Times New Roman"/>
              </a:rPr>
              <a:t> con </a:t>
            </a:r>
            <a:r>
              <a:rPr lang="it-IT" sz="3600" dirty="0" err="1" smtClean="0">
                <a:latin typeface="Times New Roman"/>
                <a:cs typeface="Times New Roman"/>
              </a:rPr>
              <a:t>bạn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Thư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trước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giờ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đi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ngủ</a:t>
            </a:r>
            <a:r>
              <a:rPr lang="it-IT" sz="3600" dirty="0" smtClean="0">
                <a:latin typeface="Times New Roman"/>
                <a:cs typeface="Times New Roman"/>
              </a:rPr>
              <a:t>. Qua </a:t>
            </a:r>
            <a:r>
              <a:rPr lang="it-IT" sz="3600" dirty="0" err="1" smtClean="0">
                <a:latin typeface="Times New Roman"/>
                <a:cs typeface="Times New Roman"/>
              </a:rPr>
              <a:t>đó</a:t>
            </a:r>
            <a:r>
              <a:rPr lang="it-IT" sz="3600" dirty="0" smtClean="0">
                <a:latin typeface="Times New Roman"/>
                <a:cs typeface="Times New Roman"/>
              </a:rPr>
              <a:t>, </a:t>
            </a:r>
            <a:r>
              <a:rPr lang="it-IT" sz="3600" dirty="0" err="1" smtClean="0">
                <a:latin typeface="Times New Roman"/>
                <a:cs typeface="Times New Roman"/>
              </a:rPr>
              <a:t>cảm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nhận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được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tình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cảm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yêu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thương</a:t>
            </a:r>
            <a:r>
              <a:rPr lang="it-IT" sz="3600" dirty="0" smtClean="0">
                <a:latin typeface="Times New Roman"/>
                <a:cs typeface="Times New Roman"/>
              </a:rPr>
              <a:t>, </a:t>
            </a:r>
            <a:r>
              <a:rPr lang="it-IT" sz="3600" dirty="0" err="1" smtClean="0">
                <a:latin typeface="Times New Roman"/>
                <a:cs typeface="Times New Roman"/>
              </a:rPr>
              <a:t>những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buổi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tối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vui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vẻ</a:t>
            </a:r>
            <a:r>
              <a:rPr lang="it-IT" sz="3600" dirty="0" smtClean="0">
                <a:latin typeface="Times New Roman"/>
                <a:cs typeface="Times New Roman"/>
              </a:rPr>
              <a:t>, </a:t>
            </a:r>
            <a:r>
              <a:rPr lang="it-IT" sz="3600" dirty="0" err="1" smtClean="0">
                <a:latin typeface="Times New Roman"/>
                <a:cs typeface="Times New Roman"/>
              </a:rPr>
              <a:t>đầm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ấm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của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gia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đình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Thư</a:t>
            </a:r>
            <a:r>
              <a:rPr lang="it-IT" sz="3600" dirty="0" smtClean="0">
                <a:latin typeface="Times New Roman"/>
                <a:cs typeface="Times New Roman"/>
              </a:rPr>
              <a:t>.</a:t>
            </a:r>
            <a:endParaRPr lang="it-IT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12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12">
            <a:extLst>
              <a:ext uri="{FF2B5EF4-FFF2-40B4-BE49-F238E27FC236}">
                <a16:creationId xmlns="" xmlns:a16="http://schemas.microsoft.com/office/drawing/2014/main" id="{52246B17-22BB-0F5B-6532-CE69399E2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A14AEDA-6A22-158F-2C56-BAEF57EDE7AD}"/>
              </a:ext>
            </a:extLst>
          </p:cNvPr>
          <p:cNvSpPr txBox="1"/>
          <p:nvPr/>
        </p:nvSpPr>
        <p:spPr>
          <a:xfrm>
            <a:off x="595296" y="1615547"/>
            <a:ext cx="112180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>
                <a:solidFill>
                  <a:srgbClr val="FF0000"/>
                </a:solidFill>
                <a:latin typeface="American Typewriter"/>
                <a:cs typeface="American Typewriter"/>
              </a:rPr>
              <a:t>C</a:t>
            </a:r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hân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American Typewriter"/>
                <a:cs typeface="American Typewriter"/>
              </a:rPr>
              <a:t>thành</a:t>
            </a:r>
            <a:r>
              <a:rPr lang="en-US" sz="7200" b="1" dirty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American Typewriter"/>
                <a:cs typeface="American Typewriter"/>
              </a:rPr>
              <a:t>cảm</a:t>
            </a:r>
            <a:r>
              <a:rPr lang="en-US" sz="7200" b="1" dirty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American Typewriter"/>
                <a:cs typeface="American Typewriter"/>
              </a:rPr>
              <a:t>ơn</a:t>
            </a:r>
            <a:r>
              <a:rPr lang="en-US" sz="7200" b="1" dirty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endParaRPr lang="en-US" sz="7200" b="1" dirty="0" smtClean="0">
              <a:solidFill>
                <a:srgbClr val="FF0000"/>
              </a:solidFill>
              <a:latin typeface="American Typewriter"/>
              <a:cs typeface="American Typewriter"/>
            </a:endParaRPr>
          </a:p>
          <a:p>
            <a:pPr algn="ctr"/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quý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American Typewriter"/>
                <a:cs typeface="American Typewriter"/>
              </a:rPr>
              <a:t>thầy</a:t>
            </a:r>
            <a:r>
              <a:rPr lang="en-US" sz="7200" b="1" dirty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cô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</a:p>
          <a:p>
            <a:pPr algn="ctr"/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cùng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các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em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học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latin typeface="American Typewriter"/>
                <a:cs typeface="American Typewriter"/>
              </a:rPr>
              <a:t>sinh</a:t>
            </a:r>
            <a:r>
              <a:rPr lang="en-US" sz="7200" b="1" dirty="0" smtClean="0">
                <a:solidFill>
                  <a:srgbClr val="FF0000"/>
                </a:solidFill>
                <a:latin typeface="American Typewriter"/>
                <a:cs typeface="American Typewriter"/>
              </a:rPr>
              <a:t>.</a:t>
            </a:r>
            <a:endParaRPr lang="en-US" sz="7200" b="1" dirty="0">
              <a:solidFill>
                <a:srgbClr val="FF0000"/>
              </a:solidFill>
              <a:latin typeface="American Typewriter"/>
              <a:cs typeface="American Typewriter"/>
            </a:endParaRPr>
          </a:p>
        </p:txBody>
      </p:sp>
    </p:spTree>
    <p:extLst>
      <p:ext uri="{BB962C8B-B14F-4D97-AF65-F5344CB8AC3E}">
        <p14:creationId xmlns:p14="http://schemas.microsoft.com/office/powerpoint/2010/main" val="296300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12">
            <a:extLst>
              <a:ext uri="{FF2B5EF4-FFF2-40B4-BE49-F238E27FC236}">
                <a16:creationId xmlns="" xmlns:a16="http://schemas.microsoft.com/office/drawing/2014/main" id="{BB6C204D-A321-5669-82E4-83ADE4CE0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4F76F7-51D7-D02C-53E0-BF05B41E27B1}"/>
              </a:ext>
            </a:extLst>
          </p:cNvPr>
          <p:cNvSpPr/>
          <p:nvPr/>
        </p:nvSpPr>
        <p:spPr>
          <a:xfrm>
            <a:off x="215153" y="233082"/>
            <a:ext cx="11663082" cy="64725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20737" y="247477"/>
            <a:ext cx="9736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3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36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36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36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974229" y="1654970"/>
            <a:ext cx="607951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HOẠT ĐỘNG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9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  <a:endParaRPr lang="vi-VN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2384850" y="2357889"/>
            <a:ext cx="50265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Trò chơi: Chuyền thư</a:t>
            </a:r>
            <a:endParaRPr lang="vi-VN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696166" y="2953231"/>
            <a:ext cx="11495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   Kể về một hoạt động chung của gia đình em vào buổi tối.</a:t>
            </a:r>
            <a:endParaRPr lang="vi-VN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7696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12">
            <a:extLst>
              <a:ext uri="{FF2B5EF4-FFF2-40B4-BE49-F238E27FC236}">
                <a16:creationId xmlns="" xmlns:a16="http://schemas.microsoft.com/office/drawing/2014/main" id="{BB6C204D-A321-5669-82E4-83ADE4CE0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AF4F76F7-51D7-D02C-53E0-BF05B41E27B1}"/>
              </a:ext>
            </a:extLst>
          </p:cNvPr>
          <p:cNvSpPr/>
          <p:nvPr/>
        </p:nvSpPr>
        <p:spPr>
          <a:xfrm>
            <a:off x="215153" y="233082"/>
            <a:ext cx="11663082" cy="64725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47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39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1425789"/>
            <a:ext cx="121919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Times New Roman"/>
                <a:cs typeface="Times New Roman"/>
              </a:rPr>
              <a:t>	</a:t>
            </a:r>
            <a:r>
              <a:rPr lang="pt-BR" sz="2400" dirty="0" err="1" smtClean="0">
                <a:latin typeface="Times New Roman"/>
                <a:cs typeface="Times New Roman"/>
              </a:rPr>
              <a:t>Thời</a:t>
            </a:r>
            <a:r>
              <a:rPr lang="pt-BR" sz="2400" dirty="0" smtClean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gian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vui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nhất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trong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buổi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tối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của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Thư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và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Hân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là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trước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khi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ngủ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Đã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thành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thói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 smtClean="0">
                <a:latin typeface="Times New Roman"/>
                <a:cs typeface="Times New Roman"/>
              </a:rPr>
              <a:t>quen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ba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con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sẽ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đọc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sách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rồi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thủ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thỉ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chuyện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trò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Những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câu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chuyện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của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con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thường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nối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vào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nhau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không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dứt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Vì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thế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sắp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đến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giờ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ngủ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phải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nói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 smtClean="0">
                <a:latin typeface="Times New Roman"/>
                <a:cs typeface="Times New Roman"/>
              </a:rPr>
              <a:t>rành</a:t>
            </a:r>
            <a:r>
              <a:rPr lang="pt-BR" sz="2400" dirty="0" smtClean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rọt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từng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chữ</a:t>
            </a:r>
            <a:r>
              <a:rPr lang="pt-BR" sz="2400" dirty="0">
                <a:latin typeface="Times New Roman"/>
                <a:cs typeface="Times New Roman"/>
              </a:rPr>
              <a:t>: </a:t>
            </a:r>
            <a:r>
              <a:rPr lang="pt-BR" sz="2400" dirty="0" err="1">
                <a:latin typeface="Times New Roman"/>
                <a:cs typeface="Times New Roman"/>
              </a:rPr>
              <a:t>Năm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phút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nữa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thôi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nhé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Nhưng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đôi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khi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chính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nấn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ná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nghe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chuyện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của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con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làm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năm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phút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cứ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được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cộng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thêm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mãi</a:t>
            </a:r>
            <a:r>
              <a:rPr lang="pt-BR" sz="2400" dirty="0" smtClean="0">
                <a:latin typeface="Times New Roman"/>
                <a:cs typeface="Times New Roman"/>
              </a:rPr>
              <a:t>.</a:t>
            </a:r>
            <a:endParaRPr lang="pt-BR" sz="2400" dirty="0">
              <a:latin typeface="Times New Roman"/>
              <a:cs typeface="Times New Roman"/>
            </a:endParaRPr>
          </a:p>
          <a:p>
            <a:r>
              <a:rPr lang="pt-BR" sz="2400" dirty="0" smtClean="0">
                <a:latin typeface="Times New Roman"/>
                <a:cs typeface="Times New Roman"/>
              </a:rPr>
              <a:t>	Ba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con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có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nhiều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điều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để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nói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với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nhau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lắm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Hôm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thì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con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bàn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luận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về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các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nhân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vật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trong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quyển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sách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vừa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đọc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Hôm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thì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kể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hai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chị</a:t>
            </a:r>
            <a:r>
              <a:rPr lang="pt-BR" sz="2400" dirty="0">
                <a:latin typeface="Times New Roman"/>
                <a:cs typeface="Times New Roman"/>
              </a:rPr>
              <a:t> em </a:t>
            </a:r>
            <a:r>
              <a:rPr lang="pt-BR" sz="2400" dirty="0" err="1">
                <a:latin typeface="Times New Roman"/>
                <a:cs typeface="Times New Roman"/>
              </a:rPr>
              <a:t>về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công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việc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của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Có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hôm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lại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kể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về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ngày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còn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bé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Thỉnh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thoảng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pha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trò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khiến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hai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chị</a:t>
            </a:r>
            <a:r>
              <a:rPr lang="pt-BR" sz="2400" dirty="0">
                <a:latin typeface="Times New Roman"/>
                <a:cs typeface="Times New Roman"/>
              </a:rPr>
              <a:t> em </a:t>
            </a:r>
            <a:r>
              <a:rPr lang="pt-BR" sz="2400" dirty="0" err="1">
                <a:latin typeface="Times New Roman"/>
                <a:cs typeface="Times New Roman"/>
              </a:rPr>
              <a:t>cười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như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nắc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nẻ</a:t>
            </a:r>
            <a:r>
              <a:rPr lang="pt-BR" sz="2400" dirty="0" smtClean="0">
                <a:latin typeface="Times New Roman"/>
                <a:cs typeface="Times New Roman"/>
              </a:rPr>
              <a:t>. </a:t>
            </a:r>
            <a:endParaRPr lang="pt-BR" sz="2400" dirty="0">
              <a:latin typeface="Times New Roman"/>
              <a:cs typeface="Times New Roman"/>
            </a:endParaRPr>
          </a:p>
          <a:p>
            <a:r>
              <a:rPr lang="pt-BR" sz="2400" dirty="0" smtClean="0">
                <a:latin typeface="Times New Roman"/>
                <a:cs typeface="Times New Roman"/>
              </a:rPr>
              <a:t>	Hai </a:t>
            </a:r>
            <a:r>
              <a:rPr lang="pt-BR" sz="2400" dirty="0" err="1">
                <a:latin typeface="Times New Roman"/>
                <a:cs typeface="Times New Roman"/>
              </a:rPr>
              <a:t>chị</a:t>
            </a:r>
            <a:r>
              <a:rPr lang="pt-BR" sz="2400" dirty="0">
                <a:latin typeface="Times New Roman"/>
                <a:cs typeface="Times New Roman"/>
              </a:rPr>
              <a:t> em </a:t>
            </a:r>
            <a:r>
              <a:rPr lang="pt-BR" sz="2400" dirty="0" err="1">
                <a:latin typeface="Times New Roman"/>
                <a:cs typeface="Times New Roman"/>
              </a:rPr>
              <a:t>cũng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líu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kể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chuyện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nghe</a:t>
            </a:r>
            <a:r>
              <a:rPr lang="pt-BR" sz="2400" dirty="0">
                <a:latin typeface="Times New Roman"/>
                <a:cs typeface="Times New Roman"/>
              </a:rPr>
              <a:t>. Em </a:t>
            </a:r>
            <a:r>
              <a:rPr lang="pt-BR" sz="2400" dirty="0" err="1">
                <a:latin typeface="Times New Roman"/>
                <a:cs typeface="Times New Roman"/>
              </a:rPr>
              <a:t>Hân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bao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giờ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cũng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tranh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kể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trước</a:t>
            </a:r>
            <a:r>
              <a:rPr lang="pt-BR" sz="2400" dirty="0">
                <a:latin typeface="Times New Roman"/>
                <a:cs typeface="Times New Roman"/>
              </a:rPr>
              <a:t>. Em </a:t>
            </a:r>
            <a:r>
              <a:rPr lang="pt-BR" sz="2400" dirty="0" err="1">
                <a:latin typeface="Times New Roman"/>
                <a:cs typeface="Times New Roman"/>
              </a:rPr>
              <a:t>hay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kể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về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các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bạn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ở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lớp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mẫu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giáo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về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những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trò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chơi</a:t>
            </a:r>
            <a:r>
              <a:rPr lang="pt-BR" sz="2400" dirty="0">
                <a:latin typeface="Times New Roman"/>
                <a:cs typeface="Times New Roman"/>
              </a:rPr>
              <a:t> em </a:t>
            </a:r>
            <a:r>
              <a:rPr lang="pt-BR" sz="2400" dirty="0" err="1">
                <a:latin typeface="Times New Roman"/>
                <a:cs typeface="Times New Roman"/>
              </a:rPr>
              <a:t>được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cô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dạy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hay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những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món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quà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chiều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mà</a:t>
            </a:r>
            <a:r>
              <a:rPr lang="pt-BR" sz="2400" dirty="0">
                <a:latin typeface="Times New Roman"/>
                <a:cs typeface="Times New Roman"/>
              </a:rPr>
              <a:t> em </a:t>
            </a:r>
            <a:r>
              <a:rPr lang="pt-BR" sz="2400" dirty="0" err="1">
                <a:latin typeface="Times New Roman"/>
                <a:cs typeface="Times New Roman"/>
              </a:rPr>
              <a:t>ăn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rồi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lại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muốn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ăn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thêm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nữa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Thư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thì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kể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nghe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chuyện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được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cô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giáo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mời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đọc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bài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văn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trước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cả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lớp</a:t>
            </a:r>
            <a:r>
              <a:rPr lang="pt-BR" sz="2400" dirty="0">
                <a:latin typeface="Times New Roman"/>
                <a:cs typeface="Times New Roman"/>
              </a:rPr>
              <a:t>, </a:t>
            </a:r>
            <a:r>
              <a:rPr lang="pt-BR" sz="2400" dirty="0" err="1">
                <a:latin typeface="Times New Roman"/>
                <a:cs typeface="Times New Roman"/>
              </a:rPr>
              <a:t>về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những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bài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toán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thử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trí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thông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 smtClean="0">
                <a:latin typeface="Times New Roman"/>
                <a:cs typeface="Times New Roman"/>
              </a:rPr>
              <a:t>minh</a:t>
            </a:r>
            <a:r>
              <a:rPr lang="pt-BR" sz="2400" dirty="0" smtClean="0">
                <a:latin typeface="Times New Roman"/>
                <a:cs typeface="Times New Roman"/>
              </a:rPr>
              <a:t> </a:t>
            </a:r>
            <a:r>
              <a:rPr lang="pt-BR" sz="2400" dirty="0" err="1" smtClean="0">
                <a:latin typeface="Times New Roman"/>
                <a:cs typeface="Times New Roman"/>
              </a:rPr>
              <a:t>mà</a:t>
            </a:r>
            <a:r>
              <a:rPr lang="pt-BR" sz="2400" dirty="0" smtClean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các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bạn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thường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đố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nhau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trong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giờ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ra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chơi</a:t>
            </a:r>
            <a:r>
              <a:rPr lang="pt-BR" sz="2400" dirty="0" smtClean="0">
                <a:latin typeface="Times New Roman"/>
                <a:cs typeface="Times New Roman"/>
              </a:rPr>
              <a:t>…</a:t>
            </a:r>
            <a:endParaRPr lang="pt-BR" sz="2400" dirty="0">
              <a:latin typeface="Times New Roman"/>
              <a:cs typeface="Times New Roman"/>
            </a:endParaRPr>
          </a:p>
          <a:p>
            <a:pPr lvl="1"/>
            <a:r>
              <a:rPr lang="pt-BR" sz="2400" dirty="0">
                <a:latin typeface="Times New Roman"/>
                <a:cs typeface="Times New Roman"/>
              </a:rPr>
              <a:t>Ba </a:t>
            </a:r>
            <a:r>
              <a:rPr lang="pt-BR" sz="2400" dirty="0" err="1">
                <a:latin typeface="Times New Roman"/>
                <a:cs typeface="Times New Roman"/>
              </a:rPr>
              <a:t>mẹ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con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rúc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rích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mãi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không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chán</a:t>
            </a:r>
            <a:r>
              <a:rPr lang="pt-BR" sz="2400" dirty="0">
                <a:latin typeface="Times New Roman"/>
                <a:cs typeface="Times New Roman"/>
              </a:rPr>
              <a:t>. </a:t>
            </a:r>
            <a:r>
              <a:rPr lang="pt-BR" sz="2400" dirty="0" err="1">
                <a:latin typeface="Times New Roman"/>
                <a:cs typeface="Times New Roman"/>
              </a:rPr>
              <a:t>Chỉ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là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đến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giờ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ngủ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thì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phải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ngủ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>
                <a:latin typeface="Times New Roman"/>
                <a:cs typeface="Times New Roman"/>
              </a:rPr>
              <a:t>thôi</a:t>
            </a:r>
            <a:r>
              <a:rPr lang="pt-BR" sz="2400" dirty="0">
                <a:latin typeface="Times New Roman"/>
                <a:cs typeface="Times New Roman"/>
              </a:rPr>
              <a:t>.</a:t>
            </a:r>
          </a:p>
          <a:p>
            <a:endParaRPr lang="pt-BR" sz="2400" dirty="0">
              <a:latin typeface="Times New Roman"/>
              <a:cs typeface="Times New Roman"/>
            </a:endParaRPr>
          </a:p>
          <a:p>
            <a:r>
              <a:rPr lang="pt-BR" sz="2400" dirty="0" smtClean="0">
                <a:latin typeface="Times New Roman"/>
                <a:cs typeface="Times New Roman"/>
              </a:rPr>
              <a:t>																					(</a:t>
            </a:r>
            <a:r>
              <a:rPr lang="pt-BR" sz="2400" dirty="0" err="1">
                <a:latin typeface="Times New Roman"/>
                <a:cs typeface="Times New Roman"/>
              </a:rPr>
              <a:t>Diệu</a:t>
            </a:r>
            <a:r>
              <a:rPr lang="pt-BR" sz="2400" dirty="0">
                <a:latin typeface="Times New Roman"/>
                <a:cs typeface="Times New Roman"/>
              </a:rPr>
              <a:t> </a:t>
            </a:r>
            <a:r>
              <a:rPr lang="pt-BR" sz="2400" dirty="0" err="1" smtClean="0">
                <a:latin typeface="Times New Roman"/>
                <a:cs typeface="Times New Roman"/>
              </a:rPr>
              <a:t>Thuỷ</a:t>
            </a:r>
            <a:r>
              <a:rPr lang="pt-BR" sz="2400" dirty="0" smtClean="0">
                <a:latin typeface="Times New Roman"/>
                <a:cs typeface="Times New Roman"/>
              </a:rPr>
              <a:t>)</a:t>
            </a:r>
            <a:endParaRPr lang="pt-BR" sz="2400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5456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39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2495542" y="1760808"/>
            <a:ext cx="353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đọc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từ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2958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5528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7178" y="2510633"/>
            <a:ext cx="118348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Times New Roman"/>
                <a:cs typeface="Times New Roman"/>
              </a:rPr>
              <a:t>	</a:t>
            </a:r>
            <a:r>
              <a:rPr lang="pt-BR" sz="4000" dirty="0" err="1" smtClean="0">
                <a:latin typeface="Times New Roman"/>
                <a:cs typeface="Times New Roman"/>
              </a:rPr>
              <a:t>Thư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thì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kể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cho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mẹ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 smtClean="0">
                <a:latin typeface="Times New Roman"/>
                <a:cs typeface="Times New Roman"/>
              </a:rPr>
              <a:t>nghe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err="1" smtClean="0">
                <a:latin typeface="Times New Roman"/>
                <a:cs typeface="Times New Roman"/>
              </a:rPr>
              <a:t>chuyện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được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cô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giáo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mời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đọc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bài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văn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trước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cả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lớp</a:t>
            </a:r>
            <a:r>
              <a:rPr lang="pt-BR" sz="4000" dirty="0" smtClean="0">
                <a:latin typeface="Times New Roman"/>
                <a:cs typeface="Times New Roman"/>
              </a:rPr>
              <a:t>, 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 smtClean="0">
                <a:latin typeface="Times New Roman"/>
                <a:cs typeface="Times New Roman"/>
              </a:rPr>
              <a:t>về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những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bài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toán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thử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trí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thông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 smtClean="0">
                <a:latin typeface="Times New Roman"/>
                <a:cs typeface="Times New Roman"/>
              </a:rPr>
              <a:t>minh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err="1" smtClean="0">
                <a:latin typeface="Times New Roman"/>
                <a:cs typeface="Times New Roman"/>
              </a:rPr>
              <a:t>mà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các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bạn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thường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đố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nhau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trong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giờ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ra</a:t>
            </a:r>
            <a:r>
              <a:rPr lang="pt-BR" sz="4000" dirty="0">
                <a:latin typeface="Times New Roman"/>
                <a:cs typeface="Times New Roman"/>
              </a:rPr>
              <a:t> </a:t>
            </a:r>
            <a:r>
              <a:rPr lang="pt-BR" sz="4000" dirty="0" err="1">
                <a:latin typeface="Times New Roman"/>
                <a:cs typeface="Times New Roman"/>
              </a:rPr>
              <a:t>chơi</a:t>
            </a:r>
            <a:r>
              <a:rPr lang="pt-BR" sz="4000" dirty="0" smtClean="0">
                <a:latin typeface="Times New Roman"/>
                <a:cs typeface="Times New Roman"/>
              </a:rPr>
              <a:t>…</a:t>
            </a:r>
            <a:r>
              <a:rPr lang="pt-BR" sz="2400" dirty="0" smtClean="0">
                <a:latin typeface="Times New Roman"/>
                <a:cs typeface="Times New Roman"/>
              </a:rPr>
              <a:t>																	</a:t>
            </a:r>
            <a:endParaRPr lang="pt-BR" sz="2400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2495542" y="1760808"/>
            <a:ext cx="3655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đọc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561002" y="3929250"/>
            <a:ext cx="145515" cy="4101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 noChangeAspect="1"/>
          </p:cNvCxnSpPr>
          <p:nvPr/>
        </p:nvCxnSpPr>
        <p:spPr>
          <a:xfrm flipH="1">
            <a:off x="4669773" y="3333912"/>
            <a:ext cx="117763" cy="4654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 noChangeAspect="1"/>
          </p:cNvCxnSpPr>
          <p:nvPr/>
        </p:nvCxnSpPr>
        <p:spPr>
          <a:xfrm flipH="1">
            <a:off x="5767761" y="2659191"/>
            <a:ext cx="180000" cy="4985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895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40"/>
            <a:ext cx="12192000" cy="696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407643" y="2431254"/>
            <a:ext cx="2658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Times New Roman"/>
                <a:cs typeface="Times New Roman"/>
              </a:rPr>
              <a:t> - n</a:t>
            </a:r>
            <a:r>
              <a:rPr lang="pt-BR" sz="4000" dirty="0" err="1" smtClean="0">
                <a:latin typeface="Times New Roman"/>
                <a:cs typeface="Times New Roman"/>
              </a:rPr>
              <a:t>ắc</a:t>
            </a:r>
            <a:r>
              <a:rPr lang="pt-BR" sz="4000" dirty="0" smtClean="0">
                <a:latin typeface="Times New Roman"/>
                <a:cs typeface="Times New Roman"/>
              </a:rPr>
              <a:t> </a:t>
            </a:r>
            <a:r>
              <a:rPr lang="pt-BR" sz="4000" dirty="0" err="1" smtClean="0">
                <a:latin typeface="Times New Roman"/>
                <a:cs typeface="Times New Roman"/>
              </a:rPr>
              <a:t>nẻ</a:t>
            </a:r>
            <a:endParaRPr lang="pt-BR" sz="2400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2090152" y="1774039"/>
            <a:ext cx="3413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Giải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nghĩa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từ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871" y="1600806"/>
            <a:ext cx="6649130" cy="525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261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39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1979619" y="1853416"/>
            <a:ext cx="353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Tìm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hiểu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" y="2598141"/>
            <a:ext cx="123953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latin typeface="Times New Roman"/>
                <a:cs typeface="Times New Roman"/>
              </a:rPr>
              <a:t>1. Chi </a:t>
            </a:r>
            <a:r>
              <a:rPr lang="it-IT" sz="3200" b="1" dirty="0" err="1">
                <a:latin typeface="Times New Roman"/>
                <a:cs typeface="Times New Roman"/>
              </a:rPr>
              <a:t>tiết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nào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cho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thấy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ba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mẹ</a:t>
            </a:r>
            <a:r>
              <a:rPr lang="it-IT" sz="3200" b="1" dirty="0">
                <a:latin typeface="Times New Roman"/>
                <a:cs typeface="Times New Roman"/>
              </a:rPr>
              <a:t> con </a:t>
            </a:r>
            <a:r>
              <a:rPr lang="it-IT" sz="3200" b="1" dirty="0" err="1">
                <a:latin typeface="Times New Roman"/>
                <a:cs typeface="Times New Roman"/>
              </a:rPr>
              <a:t>Thư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rất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thích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trò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chuyện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với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nhau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trước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khi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đi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ngủ</a:t>
            </a:r>
            <a:r>
              <a:rPr lang="it-IT" sz="3200" b="1" dirty="0" smtClean="0">
                <a:latin typeface="Times New Roman"/>
                <a:cs typeface="Times New Roman"/>
              </a:rPr>
              <a:t>?</a:t>
            </a:r>
            <a:endParaRPr lang="it-IT" sz="3200" b="1" dirty="0"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9302" y="3676628"/>
            <a:ext cx="120911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Times New Roman"/>
                <a:cs typeface="Times New Roman"/>
              </a:rPr>
              <a:t>-   </a:t>
            </a:r>
            <a:r>
              <a:rPr lang="pt-BR" sz="3200" dirty="0" err="1" smtClean="0">
                <a:latin typeface="Times New Roman"/>
                <a:cs typeface="Times New Roman"/>
              </a:rPr>
              <a:t>Thời</a:t>
            </a:r>
            <a:r>
              <a:rPr lang="pt-BR" sz="3200" dirty="0" smtClean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gian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vui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nhất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trong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buổi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tối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của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Thư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và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Hân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là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trước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khi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đi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 smtClean="0">
                <a:latin typeface="Times New Roman"/>
                <a:cs typeface="Times New Roman"/>
              </a:rPr>
              <a:t>ngủ</a:t>
            </a:r>
            <a:r>
              <a:rPr lang="pt-BR" sz="3200" dirty="0" smtClean="0">
                <a:latin typeface="Times New Roman"/>
                <a:cs typeface="Times New Roman"/>
              </a:rPr>
              <a:t>.</a:t>
            </a:r>
            <a:endParaRPr lang="it-IT" sz="3200" dirty="0">
              <a:latin typeface="Times New Roman"/>
              <a:cs typeface="Times New Roman"/>
            </a:endParaRPr>
          </a:p>
          <a:p>
            <a:pPr marL="457200" indent="-457200">
              <a:buFontTx/>
              <a:buChar char="-"/>
            </a:pPr>
            <a:r>
              <a:rPr lang="it-IT" sz="3200" dirty="0" err="1" smtClean="0">
                <a:latin typeface="Times New Roman"/>
                <a:cs typeface="Times New Roman"/>
              </a:rPr>
              <a:t>Những</a:t>
            </a:r>
            <a:r>
              <a:rPr lang="it-IT" sz="3200" dirty="0" smtClean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câu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chuyện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của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ba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mẹ</a:t>
            </a:r>
            <a:r>
              <a:rPr lang="it-IT" sz="3200" dirty="0">
                <a:latin typeface="Times New Roman"/>
                <a:cs typeface="Times New Roman"/>
              </a:rPr>
              <a:t> con </a:t>
            </a:r>
            <a:r>
              <a:rPr lang="it-IT" sz="3200" dirty="0" err="1">
                <a:latin typeface="Times New Roman"/>
                <a:cs typeface="Times New Roman"/>
              </a:rPr>
              <a:t>thường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nối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vào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nhau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>
                <a:latin typeface="Times New Roman"/>
                <a:cs typeface="Times New Roman"/>
              </a:rPr>
              <a:t>không</a:t>
            </a:r>
            <a:r>
              <a:rPr lang="it-IT" sz="3200" dirty="0">
                <a:latin typeface="Times New Roman"/>
                <a:cs typeface="Times New Roman"/>
              </a:rPr>
              <a:t> </a:t>
            </a:r>
            <a:r>
              <a:rPr lang="it-IT" sz="3200" dirty="0" err="1" smtClean="0">
                <a:latin typeface="Times New Roman"/>
                <a:cs typeface="Times New Roman"/>
              </a:rPr>
              <a:t>dứt</a:t>
            </a:r>
            <a:r>
              <a:rPr lang="it-IT" sz="3200" dirty="0" smtClean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pt-BR" sz="3200" dirty="0">
                <a:latin typeface="Times New Roman"/>
                <a:cs typeface="Times New Roman"/>
              </a:rPr>
              <a:t>Ba </a:t>
            </a:r>
            <a:r>
              <a:rPr lang="pt-BR" sz="3200" dirty="0" err="1">
                <a:latin typeface="Times New Roman"/>
                <a:cs typeface="Times New Roman"/>
              </a:rPr>
              <a:t>mẹ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con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rúc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rích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mãi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>
                <a:latin typeface="Times New Roman"/>
                <a:cs typeface="Times New Roman"/>
              </a:rPr>
              <a:t>không</a:t>
            </a:r>
            <a:r>
              <a:rPr lang="pt-BR" sz="3200" dirty="0">
                <a:latin typeface="Times New Roman"/>
                <a:cs typeface="Times New Roman"/>
              </a:rPr>
              <a:t> </a:t>
            </a:r>
            <a:r>
              <a:rPr lang="pt-BR" sz="3200" dirty="0" err="1" smtClean="0">
                <a:latin typeface="Times New Roman"/>
                <a:cs typeface="Times New Roman"/>
              </a:rPr>
              <a:t>chán</a:t>
            </a:r>
            <a:r>
              <a:rPr lang="pt-BR" sz="3200" dirty="0" smtClean="0">
                <a:latin typeface="Times New Roman"/>
                <a:cs typeface="Times New Roman"/>
              </a:rPr>
              <a:t>.</a:t>
            </a:r>
            <a:endParaRPr lang="it-IT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9846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12">
            <a:extLst>
              <a:ext uri="{FF2B5EF4-FFF2-40B4-BE49-F238E27FC236}">
                <a16:creationId xmlns="" xmlns:a16="http://schemas.microsoft.com/office/drawing/2014/main" id="{77444D68-80DC-C6C3-EB9D-D1BF67134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5840"/>
            <a:ext cx="12192000" cy="696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BADC13-C27F-4D3E-9908-F66FB2CCE906}"/>
              </a:ext>
            </a:extLst>
          </p:cNvPr>
          <p:cNvSpPr txBox="1"/>
          <p:nvPr/>
        </p:nvSpPr>
        <p:spPr>
          <a:xfrm>
            <a:off x="1133966" y="0"/>
            <a:ext cx="9736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Thứ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ngày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15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tháng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11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năm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2023</a:t>
            </a:r>
          </a:p>
          <a:p>
            <a:pPr algn="ctr"/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28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2800" u="sng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/>
                <a:cs typeface="Times New Roman"/>
              </a:rPr>
              <a:t>Việt</a:t>
            </a:r>
            <a:endParaRPr lang="en-US" sz="2800" u="sng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3174914" y="861319"/>
            <a:ext cx="5413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err="1">
                <a:latin typeface="Times New Roman"/>
                <a:cs typeface="Times New Roman"/>
              </a:rPr>
              <a:t>Đọc</a:t>
            </a:r>
            <a:r>
              <a:rPr lang="pt-BR" sz="2800" dirty="0" smtClean="0">
                <a:latin typeface="Times New Roman"/>
                <a:cs typeface="Times New Roman"/>
              </a:rPr>
              <a:t>: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Trò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chuyện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cùng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err="1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mẹ</a:t>
            </a:r>
            <a:r>
              <a:rPr lang="en-US" sz="2800" b="1" dirty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endParaRPr lang="vi-VN" sz="2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AF6FB5A-BDC5-46F1-B184-387AEFA68477}"/>
              </a:ext>
            </a:extLst>
          </p:cNvPr>
          <p:cNvSpPr txBox="1"/>
          <p:nvPr/>
        </p:nvSpPr>
        <p:spPr>
          <a:xfrm>
            <a:off x="1979619" y="1853416"/>
            <a:ext cx="3536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*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Tìm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hiểu</a:t>
            </a:r>
            <a:r>
              <a:rPr lang="en-US" sz="3600" b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583259"/>
            <a:ext cx="1235570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>
                <a:latin typeface="Times New Roman"/>
                <a:cs typeface="Times New Roman"/>
              </a:rPr>
              <a:t>2. </a:t>
            </a:r>
            <a:r>
              <a:rPr lang="it-IT" sz="3200" b="1" dirty="0" err="1" smtClean="0">
                <a:latin typeface="Times New Roman"/>
                <a:cs typeface="Times New Roman"/>
              </a:rPr>
              <a:t>Vì</a:t>
            </a:r>
            <a:r>
              <a:rPr lang="it-IT" sz="3200" b="1" dirty="0" smtClean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sao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thời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gian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trò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chuyện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của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ba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mẹ</a:t>
            </a:r>
            <a:r>
              <a:rPr lang="it-IT" sz="3200" b="1" dirty="0">
                <a:latin typeface="Times New Roman"/>
                <a:cs typeface="Times New Roman"/>
              </a:rPr>
              <a:t> con </a:t>
            </a:r>
            <a:r>
              <a:rPr lang="it-IT" sz="3200" b="1" dirty="0" err="1">
                <a:latin typeface="Times New Roman"/>
                <a:cs typeface="Times New Roman"/>
              </a:rPr>
              <a:t>cứ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được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cộng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>
                <a:latin typeface="Times New Roman"/>
                <a:cs typeface="Times New Roman"/>
              </a:rPr>
              <a:t>thêm</a:t>
            </a:r>
            <a:r>
              <a:rPr lang="it-IT" sz="3200" b="1" dirty="0">
                <a:latin typeface="Times New Roman"/>
                <a:cs typeface="Times New Roman"/>
              </a:rPr>
              <a:t> </a:t>
            </a:r>
            <a:r>
              <a:rPr lang="it-IT" sz="3200" b="1" dirty="0" err="1" smtClean="0">
                <a:latin typeface="Times New Roman"/>
                <a:cs typeface="Times New Roman"/>
              </a:rPr>
              <a:t>mãi</a:t>
            </a:r>
            <a:r>
              <a:rPr lang="it-IT" sz="3200" b="1" dirty="0"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198703"/>
            <a:ext cx="124747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Times New Roman"/>
                <a:cs typeface="Times New Roman"/>
              </a:rPr>
              <a:t>	</a:t>
            </a:r>
            <a:r>
              <a:rPr lang="it-IT" sz="3600" dirty="0" err="1" smtClean="0">
                <a:latin typeface="Times New Roman"/>
                <a:cs typeface="Times New Roman"/>
              </a:rPr>
              <a:t>Thời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gian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trò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chuyện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của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ba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mẹ</a:t>
            </a:r>
            <a:r>
              <a:rPr lang="it-IT" sz="3600" dirty="0">
                <a:latin typeface="Times New Roman"/>
                <a:cs typeface="Times New Roman"/>
              </a:rPr>
              <a:t> con </a:t>
            </a:r>
            <a:r>
              <a:rPr lang="it-IT" sz="3600" dirty="0" err="1">
                <a:latin typeface="Times New Roman"/>
                <a:cs typeface="Times New Roman"/>
              </a:rPr>
              <a:t>cứ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được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cộng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thêm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mãi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 smtClean="0">
                <a:latin typeface="Times New Roman"/>
                <a:cs typeface="Times New Roman"/>
              </a:rPr>
              <a:t>vì</a:t>
            </a:r>
            <a:r>
              <a:rPr lang="it-IT" sz="3600" dirty="0" smtClean="0">
                <a:latin typeface="Times New Roman"/>
                <a:cs typeface="Times New Roman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it-IT" sz="3600" dirty="0" err="1" smtClean="0">
                <a:latin typeface="Times New Roman"/>
                <a:cs typeface="Times New Roman"/>
              </a:rPr>
              <a:t>Ba</a:t>
            </a:r>
            <a:r>
              <a:rPr lang="it-IT" sz="3600" dirty="0" smtClean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mẹ</a:t>
            </a:r>
            <a:r>
              <a:rPr lang="it-IT" sz="3600" dirty="0">
                <a:latin typeface="Times New Roman"/>
                <a:cs typeface="Times New Roman"/>
              </a:rPr>
              <a:t> con </a:t>
            </a:r>
            <a:r>
              <a:rPr lang="it-IT" sz="3600" dirty="0" err="1">
                <a:latin typeface="Times New Roman"/>
                <a:cs typeface="Times New Roman"/>
              </a:rPr>
              <a:t>có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rất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nhiều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điều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để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nói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với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nhau</a:t>
            </a:r>
            <a:r>
              <a:rPr lang="it-IT" sz="3600" dirty="0">
                <a:latin typeface="Times New Roman"/>
                <a:cs typeface="Times New Roman"/>
              </a:rPr>
              <a:t>, </a:t>
            </a:r>
            <a:r>
              <a:rPr lang="it-IT" sz="3600" dirty="0" err="1">
                <a:latin typeface="Times New Roman"/>
                <a:cs typeface="Times New Roman"/>
              </a:rPr>
              <a:t>những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câu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chuyện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thường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nối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vào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nhau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không</a:t>
            </a:r>
            <a:r>
              <a:rPr lang="it-IT" sz="3600" dirty="0">
                <a:latin typeface="Times New Roman"/>
                <a:cs typeface="Times New Roman"/>
              </a:rPr>
              <a:t> </a:t>
            </a:r>
            <a:r>
              <a:rPr lang="it-IT" sz="3600" dirty="0" err="1">
                <a:latin typeface="Times New Roman"/>
                <a:cs typeface="Times New Roman"/>
              </a:rPr>
              <a:t>dứt</a:t>
            </a:r>
            <a:r>
              <a:rPr lang="it-IT" sz="3600" dirty="0" smtClean="0">
                <a:latin typeface="Times New Roman"/>
                <a:cs typeface="Times New Roman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pt-BR" sz="3600" dirty="0" err="1" smtClean="0">
                <a:latin typeface="Times New Roman"/>
                <a:cs typeface="Times New Roman"/>
              </a:rPr>
              <a:t>Đôi</a:t>
            </a:r>
            <a:r>
              <a:rPr lang="pt-BR" sz="3600" dirty="0" smtClean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khi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chính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mẹ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nấn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ná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nghe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chuyện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của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con</a:t>
            </a:r>
            <a:r>
              <a:rPr lang="pt-BR" sz="3600" dirty="0">
                <a:latin typeface="Times New Roman"/>
                <a:cs typeface="Times New Roman"/>
              </a:rPr>
              <a:t>, </a:t>
            </a:r>
            <a:r>
              <a:rPr lang="pt-BR" sz="3600" dirty="0" err="1">
                <a:latin typeface="Times New Roman"/>
                <a:cs typeface="Times New Roman"/>
              </a:rPr>
              <a:t>làm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năm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phút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cứ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được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cộng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thêm</a:t>
            </a:r>
            <a:r>
              <a:rPr lang="pt-BR" sz="3600" dirty="0">
                <a:latin typeface="Times New Roman"/>
                <a:cs typeface="Times New Roman"/>
              </a:rPr>
              <a:t> </a:t>
            </a:r>
            <a:r>
              <a:rPr lang="pt-BR" sz="3600" dirty="0" err="1">
                <a:latin typeface="Times New Roman"/>
                <a:cs typeface="Times New Roman"/>
              </a:rPr>
              <a:t>mãi</a:t>
            </a:r>
            <a:r>
              <a:rPr lang="pt-BR" sz="3600" dirty="0" smtClean="0">
                <a:latin typeface="Times New Roman"/>
                <a:cs typeface="Times New Roman"/>
              </a:rPr>
              <a:t>.</a:t>
            </a:r>
            <a:endParaRPr lang="pt-BR" sz="36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2452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</p:bldLst>
  </p:timing>
</p:sld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979</TotalTime>
  <Words>437</Words>
  <Application>Microsoft Macintosh PowerPoint</Application>
  <PresentationFormat>Custom</PresentationFormat>
  <Paragraphs>78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Chuyên đề:   Dạy tốt Bảng chia cho học sinh Lớp 3 Theo chương trình GDPT 2018</dc:title>
  <dc:creator>Bui Hanh Huu</dc:creator>
  <cp:lastModifiedBy>HOA DANG</cp:lastModifiedBy>
  <cp:revision>68</cp:revision>
  <dcterms:created xsi:type="dcterms:W3CDTF">2022-10-11T04:22:55Z</dcterms:created>
  <dcterms:modified xsi:type="dcterms:W3CDTF">2023-11-12T12:59:29Z</dcterms:modified>
</cp:coreProperties>
</file>