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1" r:id="rId2"/>
    <p:sldId id="360" r:id="rId3"/>
    <p:sldId id="362" r:id="rId4"/>
    <p:sldId id="363" r:id="rId5"/>
    <p:sldId id="364" r:id="rId6"/>
    <p:sldId id="366" r:id="rId7"/>
    <p:sldId id="365" r:id="rId8"/>
    <p:sldId id="339" r:id="rId9"/>
    <p:sldId id="361" r:id="rId10"/>
    <p:sldId id="283" r:id="rId11"/>
    <p:sldId id="353" r:id="rId12"/>
    <p:sldId id="287" r:id="rId13"/>
    <p:sldId id="354" r:id="rId14"/>
    <p:sldId id="359" r:id="rId15"/>
    <p:sldId id="322" r:id="rId16"/>
    <p:sldId id="355" r:id="rId17"/>
    <p:sldId id="358" r:id="rId18"/>
    <p:sldId id="357" r:id="rId19"/>
    <p:sldId id="276" r:id="rId2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72"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000099"/>
    <a:srgbClr val="99FF33"/>
    <a:srgbClr val="FF00FF"/>
    <a:srgbClr val="66FF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0" d="100"/>
          <a:sy n="110" d="100"/>
        </p:scale>
        <p:origin x="-1644" y="-96"/>
      </p:cViewPr>
      <p:guideLst>
        <p:guide orient="horz" pos="2172"/>
        <p:guide pos="2925"/>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C3C7AF-5D1B-4682-ABCB-CB7B8C9AC56E}"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1/19/2026</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8D7A3CD9-4EAB-4AAC-8F4F-8B32822D9931}" type="slidenum">
              <a:rPr kumimoji="0"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963000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27D59-6977-44DD-8E4E-5EC5FBCC1A34}" type="datetime1">
              <a:rPr lang="en-US" smtClean="0"/>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5.png"/><Relationship Id="rId2" Type="http://schemas.openxmlformats.org/officeDocument/2006/relationships/audio" Target="file:///D:\My%20Documents\GV%20gioi\Noi%20lua%20len%20em.wav" TargetMode="External"/><Relationship Id="rId1" Type="http://schemas.microsoft.com/office/2007/relationships/media" Target="file:///D:\My%20Documents\GV%20gioi\Noi%20lua%20len%20em.wav" TargetMode="Externa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4.xml"/><Relationship Id="rId7"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4" name="Picture 6" descr="Bộ hình nền &amp;quot;Hoạt hình siêu dễ thương 2&amp;quot; chất lượng cao cho Powerpoint"/>
          <p:cNvPicPr>
            <a:picLocks noChangeAspect="1"/>
          </p:cNvPicPr>
          <p:nvPr/>
        </p:nvPicPr>
        <p:blipFill>
          <a:blip r:embed="rId3"/>
          <a:stretch>
            <a:fillRect/>
          </a:stretch>
        </p:blipFill>
        <p:spPr>
          <a:xfrm>
            <a:off x="0" y="0"/>
            <a:ext cx="9144000" cy="6858000"/>
          </a:xfrm>
          <a:prstGeom prst="rect">
            <a:avLst/>
          </a:prstGeom>
          <a:noFill/>
          <a:ln w="9525">
            <a:noFill/>
          </a:ln>
        </p:spPr>
      </p:pic>
      <p:pic>
        <p:nvPicPr>
          <p:cNvPr id="5"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0"/>
            <a:ext cx="9143365" cy="688149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4099" name="Text Box 4"/>
          <p:cNvSpPr txBox="1">
            <a:spLocks noChangeArrowheads="1"/>
          </p:cNvSpPr>
          <p:nvPr/>
        </p:nvSpPr>
        <p:spPr bwMode="auto">
          <a:xfrm>
            <a:off x="1905000" y="1142683"/>
            <a:ext cx="5029200" cy="583565"/>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Luyện từ v</a:t>
            </a:r>
            <a:r>
              <a:rPr lang="en-US" altLang="en-US" b="1" u="sng"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 câu</a:t>
            </a:r>
            <a:r>
              <a:rPr lang="en-US" altLang="en-US" b="1"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endParaRPr lang="en-US" altLang="en-US"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1295400" y="1600200"/>
            <a:ext cx="5824855" cy="1445260"/>
          </a:xfrm>
          <a:prstGeom prst="rect">
            <a:avLst/>
          </a:prstGeom>
          <a:noFill/>
        </p:spPr>
        <p:txBody>
          <a:bodyPr wrap="square">
            <a:spAutoFit/>
          </a:bodyPr>
          <a:lstStyle/>
          <a:p>
            <a:pPr marR="0" algn="ctr" defTabSz="914400">
              <a:buClrTx/>
              <a:buSzTx/>
              <a:buFontTx/>
              <a:buNone/>
              <a:defRPr/>
            </a:pPr>
            <a:r>
              <a:rPr kumimoji="0" lang="en-US" altLang="en-US" sz="8800" b="1" kern="1200" cap="none" spc="0" normalizeH="0" baseline="0" noProof="0" dirty="0" err="1" smtClean="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Vị</a:t>
            </a:r>
            <a:r>
              <a:rPr kumimoji="0" lang="en-US" altLang="en-US" sz="8800" b="1" kern="1200" cap="none" spc="0" normalizeH="0" baseline="0" noProof="0"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r>
              <a:rPr kumimoji="0" lang="en-US" altLang="en-US" sz="8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ngữ</a:t>
            </a:r>
            <a:r>
              <a:rPr kumimoji="0" lang="en-US" altLang="en-US" sz="8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endParaRPr kumimoji="0" lang="en-US" altLang="en-US" sz="8800" b="1" i="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endParaRPr>
          </a:p>
        </p:txBody>
      </p:sp>
      <p:pic>
        <p:nvPicPr>
          <p:cNvPr id="7"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23966" y="-250084"/>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7063" y="4567452"/>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467547" y="-188956"/>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89" y="4664789"/>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2667000" y="165100"/>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825500" y="687070"/>
            <a:ext cx="831786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1. </a:t>
            </a:r>
            <a:r>
              <a:rPr lang="en-US" altLang="en-US" sz="2800" b="1" dirty="0">
                <a:solidFill>
                  <a:srgbClr val="0033CC"/>
                </a:solidFill>
                <a:latin typeface="Times New Roman" panose="02020603050405020304" pitchFamily="18" charset="0"/>
              </a:rPr>
              <a:t>Bộ phận in đậm trong mỗi câu sau được dùng để làm gì?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1) Giới thiệu, nhận xét về sự vật được nêu ở </a:t>
            </a:r>
            <a:r>
              <a:rPr lang="en-US" altLang="en-US" sz="2800" dirty="0" err="1" smtClean="0">
                <a:solidFill>
                  <a:schemeClr val="tx1"/>
                </a:solidFill>
                <a:latin typeface="Times New Roman" panose="02020603050405020304" pitchFamily="18" charset="0"/>
              </a:rPr>
              <a:t>chủ</a:t>
            </a:r>
            <a:r>
              <a:rPr lang="en-US" altLang="en-US" sz="2800" dirty="0" smtClean="0">
                <a:solidFill>
                  <a:schemeClr val="tx1"/>
                </a:solidFill>
                <a:latin typeface="Times New Roman" panose="02020603050405020304" pitchFamily="18" charset="0"/>
              </a:rPr>
              <a:t> </a:t>
            </a:r>
            <a:r>
              <a:rPr lang="en-US" altLang="en-US" sz="2800" dirty="0" err="1" smtClean="0">
                <a:solidFill>
                  <a:schemeClr val="tx1"/>
                </a:solidFill>
                <a:latin typeface="Times New Roman" panose="02020603050405020304" pitchFamily="18" charset="0"/>
              </a:rPr>
              <a:t>ngữ</a:t>
            </a:r>
            <a:r>
              <a:rPr lang="en-US" altLang="en-US" sz="2800" dirty="0" smtClean="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2)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3)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760980"/>
            <a:ext cx="838200" cy="311277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760980"/>
            <a:ext cx="784860" cy="1373505"/>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3"/>
            <a:endCxn id="18" idx="1"/>
          </p:cNvCxnSpPr>
          <p:nvPr/>
        </p:nvCxnSpPr>
        <p:spPr>
          <a:xfrm flipV="1">
            <a:off x="4154805" y="4134168"/>
            <a:ext cx="791210" cy="152400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3382010" y="100965"/>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1288415" y="622935"/>
            <a:ext cx="776414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2. </a:t>
            </a:r>
            <a:r>
              <a:rPr lang="en-US" altLang="en-US" sz="2800" b="1" dirty="0">
                <a:solidFill>
                  <a:srgbClr val="0033CC"/>
                </a:solidFill>
                <a:latin typeface="Times New Roman" panose="02020603050405020304" pitchFamily="18" charset="0"/>
              </a:rPr>
              <a:t>Mỗi bộ phận in đậm nói trên trả lời cho câu hỏi nào?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1)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2)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3) 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545080"/>
            <a:ext cx="838200" cy="2928303"/>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576195"/>
            <a:ext cx="784860" cy="155829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61155" y="3949383"/>
            <a:ext cx="784860" cy="1523999"/>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5" grpId="0" bldLvl="0" animBg="1"/>
      <p:bldP spid="15" grpId="1" animBg="1"/>
      <p:bldP spid="16" grpId="0" bldLvl="0" animBg="1"/>
      <p:bldP spid="16" grpId="1" animBg="1"/>
      <p:bldP spid="17" grpId="0" bldLvl="0" animBg="1"/>
      <p:bldP spid="17" grpId="1" animBg="1"/>
      <p:bldP spid="18" grpId="0" bldLvl="0" animBg="1"/>
      <p:bldP spid="18" grpId="1" animBg="1"/>
      <p:bldP spid="19" grpId="0" bldLvl="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8195" name="Text Box 6"/>
          <p:cNvSpPr txBox="1"/>
          <p:nvPr/>
        </p:nvSpPr>
        <p:spPr>
          <a:xfrm>
            <a:off x="3124200" y="1828800"/>
            <a:ext cx="2590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en-US" altLang="en-US" sz="1800" dirty="0"/>
          </a:p>
        </p:txBody>
      </p:sp>
      <p:sp>
        <p:nvSpPr>
          <p:cNvPr id="10" name="Text Box 7"/>
          <p:cNvSpPr txBox="1"/>
          <p:nvPr/>
        </p:nvSpPr>
        <p:spPr>
          <a:xfrm>
            <a:off x="1828483" y="381000"/>
            <a:ext cx="6651625"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1.</a:t>
            </a:r>
            <a:r>
              <a:rPr lang="en-US" altLang="en-US" sz="2800" b="1" dirty="0">
                <a:solidFill>
                  <a:srgbClr val="0033CC"/>
                </a:solidFill>
                <a:latin typeface="Times New Roman" panose="02020603050405020304" pitchFamily="18" charset="0"/>
              </a:rPr>
              <a:t>Bộ phận in đậm trong các câu:</a:t>
            </a:r>
            <a:endParaRPr lang="en-US" altLang="en-US" sz="2800" dirty="0">
              <a:solidFill>
                <a:srgbClr val="0033CC"/>
              </a:solidFill>
              <a:latin typeface="Times New Roman" panose="02020603050405020304" pitchFamily="18" charset="0"/>
            </a:endParaRPr>
          </a:p>
        </p:txBody>
      </p:sp>
      <p:sp>
        <p:nvSpPr>
          <p:cNvPr id="11" name="Text Box 7"/>
          <p:cNvSpPr txBox="1"/>
          <p:nvPr/>
        </p:nvSpPr>
        <p:spPr>
          <a:xfrm>
            <a:off x="7430770" y="1460500"/>
            <a:ext cx="156400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50000"/>
              </a:spcBef>
              <a:buNone/>
            </a:pPr>
            <a:r>
              <a:rPr lang="en-US" altLang="en-US" sz="2800" b="1" dirty="0">
                <a:solidFill>
                  <a:srgbClr val="FF0000"/>
                </a:solidFill>
                <a:latin typeface="Times New Roman" panose="02020603050405020304" pitchFamily="18" charset="0"/>
              </a:rPr>
              <a:t>--&gt; gọi là Vị ngữ.</a:t>
            </a:r>
          </a:p>
        </p:txBody>
      </p:sp>
      <p:sp>
        <p:nvSpPr>
          <p:cNvPr id="12" name="Text Box 7"/>
          <p:cNvSpPr txBox="1"/>
          <p:nvPr/>
        </p:nvSpPr>
        <p:spPr>
          <a:xfrm>
            <a:off x="228600" y="31877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2.</a:t>
            </a:r>
            <a:r>
              <a:rPr lang="en-US" altLang="en-US" sz="2800" b="1" dirty="0">
                <a:solidFill>
                  <a:srgbClr val="0033CC"/>
                </a:solidFill>
                <a:latin typeface="Times New Roman" panose="02020603050405020304" pitchFamily="18" charset="0"/>
              </a:rPr>
              <a:t>Vị ngữ dùng để làm gì?</a:t>
            </a:r>
            <a:endParaRPr lang="en-US" altLang="en-US" sz="2800" dirty="0">
              <a:solidFill>
                <a:srgbClr val="0033CC"/>
              </a:solidFill>
              <a:latin typeface="Times New Roman" panose="02020603050405020304" pitchFamily="18" charset="0"/>
            </a:endParaRPr>
          </a:p>
        </p:txBody>
      </p:sp>
      <p:sp>
        <p:nvSpPr>
          <p:cNvPr id="7" name="Text Box 6"/>
          <p:cNvSpPr txBox="1"/>
          <p:nvPr/>
        </p:nvSpPr>
        <p:spPr>
          <a:xfrm>
            <a:off x="78740" y="990600"/>
            <a:ext cx="656844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78740" y="1676400"/>
            <a:ext cx="659511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3" name="Text Box 2"/>
          <p:cNvSpPr txBox="1"/>
          <p:nvPr/>
        </p:nvSpPr>
        <p:spPr>
          <a:xfrm>
            <a:off x="78740" y="2336800"/>
            <a:ext cx="65970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4" name="Text Box 7"/>
          <p:cNvSpPr txBox="1"/>
          <p:nvPr/>
        </p:nvSpPr>
        <p:spPr>
          <a:xfrm>
            <a:off x="0" y="54864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3.</a:t>
            </a:r>
            <a:r>
              <a:rPr lang="en-US" altLang="en-US" sz="2800" b="1" dirty="0">
                <a:solidFill>
                  <a:srgbClr val="0033CC"/>
                </a:solidFill>
                <a:latin typeface="Times New Roman" panose="02020603050405020304" pitchFamily="18" charset="0"/>
              </a:rPr>
              <a:t>Vị ngữ trả lời cho câu hỏi nào?</a:t>
            </a:r>
            <a:endParaRPr lang="en-US" altLang="en-US" sz="2800" dirty="0">
              <a:solidFill>
                <a:srgbClr val="0033CC"/>
              </a:solidFill>
              <a:latin typeface="Times New Roman" panose="02020603050405020304" pitchFamily="18" charset="0"/>
            </a:endParaRPr>
          </a:p>
        </p:txBody>
      </p:sp>
      <p:sp>
        <p:nvSpPr>
          <p:cNvPr id="5" name="Text Box 4"/>
          <p:cNvSpPr txBox="1"/>
          <p:nvPr/>
        </p:nvSpPr>
        <p:spPr>
          <a:xfrm>
            <a:off x="294640" y="3712845"/>
            <a:ext cx="8700135" cy="1383665"/>
          </a:xfrm>
          <a:prstGeom prst="rect">
            <a:avLst/>
          </a:prstGeom>
          <a:noFill/>
        </p:spPr>
        <p:txBody>
          <a:bodyPr wrap="square" rtlCol="0" anchor="t">
            <a:spAutoFit/>
          </a:bodyPr>
          <a:lstStyle/>
          <a:p>
            <a:pPr algn="just"/>
            <a:r>
              <a:rPr lang="en-US" altLang="en-US" sz="2800" b="1" dirty="0">
                <a:solidFill>
                  <a:srgbClr val="0033CC"/>
                </a:solidFill>
                <a:latin typeface="Times New Roman" panose="02020603050405020304" pitchFamily="18" charset="0"/>
                <a:sym typeface="+mn-ea"/>
              </a:rPr>
              <a:t>Dùng để: </a:t>
            </a:r>
            <a:r>
              <a:rPr lang="en-US" altLang="en-US" sz="2800" b="1" dirty="0">
                <a:solidFill>
                  <a:srgbClr val="FF0000"/>
                </a:solidFill>
                <a:latin typeface="Times New Roman" panose="02020603050405020304" pitchFamily="18" charset="0"/>
                <a:sym typeface="+mn-ea"/>
              </a:rPr>
              <a:t>Giới thiệu, nhận xét của sự vật; Kể hoạt động của sự vật; Miêu tả đặc điểm, trạng thái của sự vật được nêu ở chủ ngữ.</a:t>
            </a:r>
          </a:p>
        </p:txBody>
      </p:sp>
      <p:sp>
        <p:nvSpPr>
          <p:cNvPr id="8" name="Text Box 7"/>
          <p:cNvSpPr txBox="1"/>
          <p:nvPr/>
        </p:nvSpPr>
        <p:spPr>
          <a:xfrm>
            <a:off x="152400" y="5918200"/>
            <a:ext cx="6628765" cy="953135"/>
          </a:xfrm>
          <a:prstGeom prst="rect">
            <a:avLst/>
          </a:prstGeom>
          <a:noFill/>
        </p:spPr>
        <p:txBody>
          <a:bodyPr wrap="square" rtlCol="0" anchor="t">
            <a:spAutoFit/>
          </a:bodyPr>
          <a:lstStyle/>
          <a:p>
            <a:pPr algn="just"/>
            <a:r>
              <a:rPr lang="en-US" altLang="en-US" sz="2800" b="1" dirty="0">
                <a:solidFill>
                  <a:srgbClr val="0033CC"/>
                </a:solidFill>
                <a:latin typeface="Times New Roman" panose="02020603050405020304" pitchFamily="18" charset="0"/>
                <a:sym typeface="+mn-ea"/>
              </a:rPr>
              <a:t>Vị ngữ trả lời cho câu hỏi: </a:t>
            </a:r>
            <a:r>
              <a:rPr lang="en-US" altLang="en-US" sz="2800" b="1" dirty="0">
                <a:solidFill>
                  <a:srgbClr val="FF0000"/>
                </a:solidFill>
                <a:latin typeface="Times New Roman" panose="02020603050405020304" pitchFamily="18" charset="0"/>
                <a:sym typeface="+mn-ea"/>
              </a:rPr>
              <a:t>Là gì? Làm gì? </a:t>
            </a:r>
          </a:p>
          <a:p>
            <a:pPr algn="just"/>
            <a:r>
              <a:rPr lang="en-US" altLang="en-US" sz="2800" b="1" dirty="0">
                <a:solidFill>
                  <a:srgbClr val="FF0000"/>
                </a:solidFill>
                <a:latin typeface="Times New Roman" panose="02020603050405020304" pitchFamily="18" charset="0"/>
                <a:sym typeface="+mn-ea"/>
              </a:rPr>
              <a:t>Thế nào?</a:t>
            </a:r>
          </a:p>
        </p:txBody>
      </p:sp>
      <p:sp>
        <p:nvSpPr>
          <p:cNvPr id="9" name="Right Brace 8"/>
          <p:cNvSpPr/>
          <p:nvPr/>
        </p:nvSpPr>
        <p:spPr>
          <a:xfrm>
            <a:off x="6781165" y="1050925"/>
            <a:ext cx="495300" cy="1790065"/>
          </a:xfrm>
          <a:prstGeom prst="rightBrace">
            <a:avLst>
              <a:gd name="adj1" fmla="val 8333"/>
              <a:gd name="adj2" fmla="val 510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2"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500"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500"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500"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2"/>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500"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11" grpId="2"/>
      <p:bldP spid="12" grpId="0"/>
      <p:bldP spid="7" grpId="0" animBg="1"/>
      <p:bldP spid="7" grpId="1" animBg="1"/>
      <p:bldP spid="2" grpId="0" animBg="1"/>
      <p:bldP spid="2" grpId="1" animBg="1"/>
      <p:bldP spid="3" grpId="0" animBg="1"/>
      <p:bldP spid="3" grpId="1" animBg="1"/>
      <p:bldP spid="4" grpId="0"/>
      <p:bldP spid="5" grpId="0"/>
      <p:bldP spid="8" grpId="0"/>
      <p:bldP spid="9" grpId="0" bldLvl="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lstStyle/>
          <a:p>
            <a:pPr eaLnBrk="1" hangingPunct="1"/>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Thứ</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bảy</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24 </a:t>
            </a:r>
            <a:r>
              <a:rPr lang="en-US" sz="2800" b="1" dirty="0" err="1">
                <a:solidFill>
                  <a:srgbClr val="0000CC"/>
                </a:solidFill>
                <a:latin typeface="Times New Roman" panose="02020603050405020304" pitchFamily="18" charset="0"/>
                <a:cs typeface="Times New Roman" panose="02020603050405020304" pitchFamily="18" charset="0"/>
              </a:rPr>
              <a:t>tháng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1 </a:t>
            </a:r>
            <a:r>
              <a:rPr lang="en-US" sz="2800" b="1" dirty="0" err="1">
                <a:solidFill>
                  <a:srgbClr val="0000CC"/>
                </a:solidFill>
                <a:latin typeface="Times New Roman" panose="02020603050405020304" pitchFamily="18" charset="0"/>
                <a:cs typeface="Times New Roman" panose="02020603050405020304" pitchFamily="18" charset="0"/>
              </a:rPr>
              <a:t>năm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2026</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657600" y="914400"/>
            <a:ext cx="2089150" cy="70993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3" name="Title 1"/>
          <p:cNvSpPr txBox="1"/>
          <p:nvPr/>
        </p:nvSpPr>
        <p:spPr>
          <a:xfrm>
            <a:off x="381000" y="1447800"/>
            <a:ext cx="1973580" cy="666115"/>
          </a:xfrm>
          <a:prstGeom prst="rect">
            <a:avLst/>
          </a:prstGeom>
        </p:spPr>
        <p:txBody>
          <a:bodyPr anchor="ctr"/>
          <a:lstStyle/>
          <a:p>
            <a:pPr>
              <a:buNone/>
            </a:pPr>
            <a:r>
              <a:rPr lang="en-US" sz="3200" b="1" u="sng" dirty="0">
                <a:solidFill>
                  <a:srgbClr val="FF0000"/>
                </a:solidFill>
                <a:latin typeface="Times New Roman" panose="02020603050405020304" pitchFamily="18" charset="0"/>
                <a:cs typeface="Times New Roman" panose="02020603050405020304" pitchFamily="18" charset="0"/>
              </a:rPr>
              <a:t>Ghi nhớ:</a:t>
            </a:r>
            <a:endPar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27940" y="2209800"/>
            <a:ext cx="8855710" cy="420116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eaLnBrk="1" hangingPunct="1"/>
            <a:r>
              <a:rPr lang="en-US" sz="2800" b="1" dirty="0">
                <a:solidFill>
                  <a:srgbClr val="0000CC"/>
                </a:solidFill>
                <a:latin typeface="Times New Roman" panose="02020603050405020304" pitchFamily="18" charset="0"/>
                <a:cs typeface="Times New Roman" panose="02020603050405020304" pitchFamily="18" charset="0"/>
              </a:rPr>
              <a:t>	Vị ngữ là một trong hai thành phần chính của câu, dùng để:</a:t>
            </a:r>
          </a:p>
          <a:p>
            <a:pPr algn="l" eaLnBrk="1" hangingPunct="1">
              <a:lnSpc>
                <a:spcPct val="150000"/>
              </a:lnSpc>
            </a:pPr>
            <a:r>
              <a:rPr 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800" b="1" dirty="0">
                <a:solidFill>
                  <a:srgbClr val="0033CC"/>
                </a:solidFill>
                <a:latin typeface="Times New Roman" panose="02020603050405020304" pitchFamily="18" charset="0"/>
                <a:sym typeface="+mn-ea"/>
              </a:rPr>
              <a:t>Giới thiệu, nhận xét về sự vật được nêu ở chủ ngữ. (trả lời câu hỏi Là gì?)</a:t>
            </a:r>
          </a:p>
          <a:p>
            <a:pPr algn="l" eaLnBrk="1" hangingPunct="1">
              <a:lnSpc>
                <a:spcPct val="150000"/>
              </a:lnSpc>
            </a:pPr>
            <a:r>
              <a:rPr lang="en-US" altLang="en-US" sz="2800" b="1" dirty="0">
                <a:solidFill>
                  <a:srgbClr val="0033CC"/>
                </a:solidFill>
                <a:latin typeface="Times New Roman" panose="02020603050405020304" pitchFamily="18" charset="0"/>
                <a:sym typeface="+mn-ea"/>
              </a:rPr>
              <a:t>	b) Kể hoạt động của sự vật được nêu ở chủ ngữ (trả lời câu hỏi Làm gì?)</a:t>
            </a:r>
          </a:p>
          <a:p>
            <a:pPr algn="l" eaLnBrk="1" hangingPunct="1">
              <a:lnSpc>
                <a:spcPct val="150000"/>
              </a:lnSpc>
            </a:pPr>
            <a:r>
              <a:rPr lang="en-US" altLang="en-US" sz="2800" b="1" dirty="0">
                <a:solidFill>
                  <a:srgbClr val="0033CC"/>
                </a:solidFill>
                <a:latin typeface="Times New Roman" panose="02020603050405020304" pitchFamily="18" charset="0"/>
                <a:sym typeface="+mn-ea"/>
              </a:rPr>
              <a:t>	c) Miêu tả đặc điểm, trạng thái của sự vật được nêu ở chủ ngữ (trả lời câu hỏi Thế nào?)</a:t>
            </a:r>
            <a:endParaRPr lang="en-US" alt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2"/>
          <a:srcRect t="10040" b="7020"/>
          <a:stretch>
            <a:fillRect/>
          </a:stretch>
        </p:blipFill>
        <p:spPr>
          <a:xfrm>
            <a:off x="0" y="19050"/>
            <a:ext cx="9230360" cy="59626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40640"/>
            <a:ext cx="2918460"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GB" sz="3600" b="1" u="sng" dirty="0">
                <a:solidFill>
                  <a:srgbClr val="000099"/>
                </a:solidFill>
                <a:latin typeface="Times New Roman" panose="02020603050405020304" pitchFamily="18" charset="0"/>
              </a:rPr>
              <a:t>Luyện tập</a:t>
            </a:r>
            <a:endParaRPr lang="en-US" altLang="en-GB" sz="3600" b="1" u="sng" dirty="0">
              <a:solidFill>
                <a:srgbClr val="000099"/>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52400" y="685800"/>
            <a:ext cx="8837930" cy="56311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GB" sz="3600" b="1" dirty="0">
                <a:solidFill>
                  <a:schemeClr val="tx1"/>
                </a:solidFill>
                <a:latin typeface="Times New Roman" panose="02020603050405020304" pitchFamily="18" charset="0"/>
              </a:rPr>
              <a:t>	1. Gạch dưới vị ngữ của mỗi câu trong đoạn văn sau:</a:t>
            </a:r>
          </a:p>
          <a:p>
            <a:pPr marL="0" lvl="0" indent="0" algn="just">
              <a:spcBef>
                <a:spcPct val="0"/>
              </a:spcBef>
              <a:buNone/>
            </a:pPr>
            <a:r>
              <a:rPr lang="en-US" altLang="en-GB" sz="3600" b="1" dirty="0">
                <a:solidFill>
                  <a:srgbClr val="000099"/>
                </a:solidFill>
                <a:latin typeface="Times New Roman" panose="02020603050405020304" pitchFamily="18" charset="0"/>
              </a:rPr>
              <a:t>	Chàng trai lên xe buýt và ngồi cạnh bà cụ đi chân đất. Cậu nhìn từ chân bà cụ sang chân mình. Đôi giày của cậu mới tinh. Cậu đã tiết kiệm tiền tiêu vặt khá lâu mới mua được. Nhưng rồi cậu cúi xuống, cởi giày và ngồi xuống sàn xe. Cậu nhấc bàn chân lạnh cóng của bà cụ lên, xỏ tất và giày vào chân bà. Bà cụ sững người, khẽ nói lời cảm ơn.</a:t>
            </a:r>
          </a:p>
        </p:txBody>
      </p:sp>
      <p:cxnSp>
        <p:nvCxnSpPr>
          <p:cNvPr id="2" name="Straight Connector 1"/>
          <p:cNvCxnSpPr/>
          <p:nvPr/>
        </p:nvCxnSpPr>
        <p:spPr>
          <a:xfrm>
            <a:off x="3429000" y="2312670"/>
            <a:ext cx="548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28600" y="2895600"/>
            <a:ext cx="2819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28956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8130" y="3429000"/>
            <a:ext cx="20840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43600" y="34290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3962400"/>
            <a:ext cx="861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457200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545330"/>
            <a:ext cx="44196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5105400"/>
            <a:ext cx="3581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0" y="5074285"/>
            <a:ext cx="3962400" cy="311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5612130"/>
            <a:ext cx="86868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6145530"/>
            <a:ext cx="7620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3600" y="6172200"/>
            <a:ext cx="6019800" cy="450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500"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par>
                                <p:cTn id="27" presetID="4" presetClass="entr" presetSubtype="16" fill="hold" nodeType="withEffect">
                                  <p:stCondLst>
                                    <p:cond delay="0"/>
                                  </p:stCondLst>
                                  <p:childTnLst>
                                    <p:set>
                                      <p:cBhvr>
                                        <p:cTn id="28" dur="500"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500"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par>
                                <p:cTn id="35" presetID="4" presetClass="entr" presetSubtype="16" fill="hold" nodeType="withEffect">
                                  <p:stCondLst>
                                    <p:cond delay="0"/>
                                  </p:stCondLst>
                                  <p:childTnLst>
                                    <p:set>
                                      <p:cBhvr>
                                        <p:cTn id="36" dur="500"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par>
                                <p:cTn id="44" presetID="4" presetClass="entr" presetSubtype="16" fill="hold" nodeType="withEffect">
                                  <p:stCondLst>
                                    <p:cond delay="0"/>
                                  </p:stCondLst>
                                  <p:childTnLst>
                                    <p:set>
                                      <p:cBhvr>
                                        <p:cTn id="45" dur="500"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par>
                                <p:cTn id="47" presetID="21" presetClass="entr" presetSubtype="1" fill="hold" nodeType="withEffect">
                                  <p:stCondLst>
                                    <p:cond delay="0"/>
                                  </p:stCondLst>
                                  <p:childTnLst>
                                    <p:set>
                                      <p:cBhvr>
                                        <p:cTn id="48" dur="500" fill="hold">
                                          <p:stCondLst>
                                            <p:cond delay="0"/>
                                          </p:stCondLst>
                                        </p:cTn>
                                        <p:tgtEl>
                                          <p:spTgt spid="14"/>
                                        </p:tgtEl>
                                        <p:attrNameLst>
                                          <p:attrName>style.visibility</p:attrName>
                                        </p:attrNameLst>
                                      </p:cBhvr>
                                      <p:to>
                                        <p:strVal val="visible"/>
                                      </p:to>
                                    </p:set>
                                    <p:animEffect transition="in" filter="wheel(1)">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lstStyle/>
          <a:p>
            <a:pPr eaLnBrk="1" hangingPunct="1"/>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Thứ</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bảy</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ngày</a:t>
            </a:r>
            <a:r>
              <a:rPr lang="en-US" sz="2800" b="1" dirty="0" smtClean="0">
                <a:solidFill>
                  <a:srgbClr val="0000CC"/>
                </a:solidFill>
                <a:latin typeface="Times New Roman" panose="02020603050405020304" pitchFamily="18" charset="0"/>
                <a:cs typeface="Times New Roman" panose="02020603050405020304" pitchFamily="18" charset="0"/>
              </a:rPr>
              <a:t> 24 </a:t>
            </a:r>
            <a:r>
              <a:rPr lang="en-US" sz="2800" b="1" dirty="0" err="1">
                <a:solidFill>
                  <a:srgbClr val="0000CC"/>
                </a:solidFill>
                <a:latin typeface="Times New Roman" panose="02020603050405020304" pitchFamily="18" charset="0"/>
                <a:cs typeface="Times New Roman" panose="02020603050405020304" pitchFamily="18" charset="0"/>
              </a:rPr>
              <a:t>tháng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1 </a:t>
            </a:r>
            <a:r>
              <a:rPr lang="en-US" sz="2800" b="1" dirty="0" err="1">
                <a:solidFill>
                  <a:srgbClr val="0000CC"/>
                </a:solidFill>
                <a:latin typeface="Times New Roman" panose="02020603050405020304" pitchFamily="18" charset="0"/>
                <a:cs typeface="Times New Roman" panose="02020603050405020304" pitchFamily="18" charset="0"/>
              </a:rPr>
              <a:t>năm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2026</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429000" y="990600"/>
            <a:ext cx="2868295" cy="709930"/>
          </a:xfrm>
          <a:prstGeom prst="rect">
            <a:avLst/>
          </a:prstGeom>
        </p:spPr>
        <p:txBody>
          <a:bodyPr anchor="ctr"/>
          <a:lstStyle/>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3" name="Title 1"/>
          <p:cNvSpPr txBox="1"/>
          <p:nvPr/>
        </p:nvSpPr>
        <p:spPr>
          <a:xfrm>
            <a:off x="381000" y="1447800"/>
            <a:ext cx="2725420" cy="666115"/>
          </a:xfrm>
          <a:prstGeom prst="rect">
            <a:avLst/>
          </a:prstGeom>
        </p:spPr>
        <p:txBody>
          <a:bodyPr anchor="ctr"/>
          <a:lstStyle/>
          <a:p>
            <a:pPr>
              <a:buNone/>
            </a:pPr>
            <a:r>
              <a:rPr lang="en-US" sz="3200" b="1" u="sng" dirty="0">
                <a:solidFill>
                  <a:schemeClr val="tx1"/>
                </a:solidFill>
                <a:latin typeface="Times New Roman" panose="02020603050405020304" pitchFamily="18" charset="0"/>
                <a:cs typeface="Times New Roman" panose="02020603050405020304" pitchFamily="18" charset="0"/>
              </a:rPr>
              <a:t>Luyện tập:</a:t>
            </a:r>
            <a:endParaRPr lang="en-US" sz="32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152400" y="2362200"/>
            <a:ext cx="8917940" cy="67754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2. Đặt một câu nói về lòng nhân ái. Gạch dưới vị ngữ của câu đó</a:t>
            </a:r>
            <a:endParaRPr lang="en-US" alt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p:cNvPicPr>
            <a:picLocks noChangeAspect="1"/>
          </p:cNvPicPr>
          <p:nvPr/>
        </p:nvPicPr>
        <p:blipFill rotWithShape="1">
          <a:blip r:embed="rId2"/>
          <a:srcRect t="10040" b="7020"/>
          <a:stretch>
            <a:fillRect/>
          </a:stretch>
        </p:blipFill>
        <p:spPr>
          <a:xfrm>
            <a:off x="0" y="19685"/>
            <a:ext cx="9230360" cy="5981065"/>
          </a:xfrm>
          <a:prstGeom prst="rect">
            <a:avLst/>
          </a:prstGeom>
        </p:spPr>
      </p:pic>
      <p:sp>
        <p:nvSpPr>
          <p:cNvPr id="9237" name="Rectangle 33"/>
          <p:cNvSpPr/>
          <p:nvPr/>
        </p:nvSpPr>
        <p:spPr>
          <a:xfrm>
            <a:off x="1224280" y="1066800"/>
            <a:ext cx="791908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Vận dụng, trải nghiệm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76200"/>
            <a:ext cx="8229600" cy="492125"/>
          </a:xfrm>
        </p:spPr>
        <p:txBody>
          <a:bodyPr vert="horz" wrap="square" lIns="91440" tIns="45720" rIns="91440" bIns="45720" anchor="ctr" anchorCtr="0"/>
          <a:lstStyle/>
          <a:p>
            <a:pPr eaLnBrk="1" hangingPunct="1"/>
            <a:r>
              <a:rPr lang="en-US" sz="2800" b="1" dirty="0" err="1">
                <a:solidFill>
                  <a:srgbClr val="0000CC"/>
                </a:solidFill>
                <a:latin typeface="Times New Roman" panose="02020603050405020304" pitchFamily="18" charset="0"/>
                <a:cs typeface="Times New Roman" panose="02020603050405020304" pitchFamily="18" charset="0"/>
              </a:rPr>
              <a:t>Thứ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bảy</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24 </a:t>
            </a:r>
            <a:r>
              <a:rPr lang="en-US" sz="2800" b="1" dirty="0" err="1">
                <a:solidFill>
                  <a:srgbClr val="0000CC"/>
                </a:solidFill>
                <a:latin typeface="Times New Roman" panose="02020603050405020304" pitchFamily="18" charset="0"/>
                <a:cs typeface="Times New Roman" panose="02020603050405020304" pitchFamily="18" charset="0"/>
              </a:rPr>
              <a:t>tháng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1 </a:t>
            </a:r>
            <a:r>
              <a:rPr lang="en-US" sz="2800" b="1" dirty="0" err="1">
                <a:solidFill>
                  <a:srgbClr val="0000CC"/>
                </a:solidFill>
                <a:latin typeface="Times New Roman" panose="02020603050405020304" pitchFamily="18" charset="0"/>
                <a:cs typeface="Times New Roman" panose="02020603050405020304" pitchFamily="18" charset="0"/>
              </a:rPr>
              <a:t>năm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2026</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657600" y="892810"/>
            <a:ext cx="2089150" cy="70993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4" name="Title 1"/>
          <p:cNvSpPr>
            <a:spLocks noGrp="1"/>
          </p:cNvSpPr>
          <p:nvPr/>
        </p:nvSpPr>
        <p:spPr>
          <a:xfrm>
            <a:off x="113030" y="1602740"/>
            <a:ext cx="8917940" cy="101155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 Sử dụng sơ đồ tư duy để trình bày nội dung chính của bài học.</a:t>
            </a:r>
          </a:p>
        </p:txBody>
      </p:sp>
      <p:sp>
        <p:nvSpPr>
          <p:cNvPr id="6" name="Title 1"/>
          <p:cNvSpPr txBox="1"/>
          <p:nvPr/>
        </p:nvSpPr>
        <p:spPr>
          <a:xfrm>
            <a:off x="0" y="4038600"/>
            <a:ext cx="1673225" cy="709930"/>
          </a:xfrm>
          <a:prstGeom prst="rect">
            <a:avLst/>
          </a:prstGeom>
          <a:solidFill>
            <a:srgbClr val="FFFF00"/>
          </a:solidFill>
          <a:ln w="19050">
            <a:solidFill>
              <a:schemeClr val="tx1"/>
            </a:solidFill>
          </a:ln>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 Box 16"/>
          <p:cNvSpPr txBox="1"/>
          <p:nvPr/>
        </p:nvSpPr>
        <p:spPr>
          <a:xfrm>
            <a:off x="2376805" y="2849880"/>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Giới thiệu, nhận xét về sự vật được nêu ở </a:t>
            </a:r>
            <a:r>
              <a:rPr lang="en-US" altLang="en-US" sz="2800" dirty="0" err="1" smtClean="0">
                <a:solidFill>
                  <a:schemeClr val="tx1"/>
                </a:solidFill>
                <a:latin typeface="Times New Roman" panose="02020603050405020304" pitchFamily="18" charset="0"/>
              </a:rPr>
              <a:t>chủ</a:t>
            </a:r>
            <a:r>
              <a:rPr lang="en-US" altLang="en-US" sz="2800" dirty="0" smtClean="0">
                <a:solidFill>
                  <a:schemeClr val="tx1"/>
                </a:solidFill>
                <a:latin typeface="Times New Roman" panose="02020603050405020304" pitchFamily="18" charset="0"/>
              </a:rPr>
              <a:t> </a:t>
            </a:r>
            <a:r>
              <a:rPr lang="en-US" altLang="en-US" sz="2800" dirty="0" err="1" smtClean="0">
                <a:solidFill>
                  <a:schemeClr val="tx1"/>
                </a:solidFill>
                <a:latin typeface="Times New Roman" panose="02020603050405020304" pitchFamily="18" charset="0"/>
              </a:rPr>
              <a:t>ngữ</a:t>
            </a:r>
            <a:r>
              <a:rPr lang="en-US" altLang="en-US" sz="2800" dirty="0" smtClean="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2376805" y="4038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237680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cxnSp>
        <p:nvCxnSpPr>
          <p:cNvPr id="7" name="Straight Connector 6"/>
          <p:cNvCxnSpPr>
            <a:stCxn id="6" idx="3"/>
            <a:endCxn id="17" idx="1"/>
          </p:cNvCxnSpPr>
          <p:nvPr/>
        </p:nvCxnSpPr>
        <p:spPr>
          <a:xfrm flipV="1">
            <a:off x="1673225" y="3326765"/>
            <a:ext cx="703580" cy="106680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84020" y="4393565"/>
            <a:ext cx="682625" cy="17208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9" idx="1"/>
          </p:cNvCxnSpPr>
          <p:nvPr/>
        </p:nvCxnSpPr>
        <p:spPr>
          <a:xfrm flipH="1" flipV="1">
            <a:off x="1683385" y="4429125"/>
            <a:ext cx="693420" cy="144462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7315200" y="3009900"/>
            <a:ext cx="1703070"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1" name="Text Box 10"/>
          <p:cNvSpPr txBox="1"/>
          <p:nvPr/>
        </p:nvSpPr>
        <p:spPr>
          <a:xfrm>
            <a:off x="7315201" y="4267200"/>
            <a:ext cx="1800860" cy="58477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a:t>
            </a:r>
            <a:r>
              <a:rPr lang="en-US" altLang="en-US" dirty="0" err="1" smtClean="0">
                <a:solidFill>
                  <a:schemeClr val="tx1"/>
                </a:solidFill>
                <a:latin typeface="Times New Roman" panose="02020603050405020304" pitchFamily="18" charset="0"/>
              </a:rPr>
              <a:t>Làm</a:t>
            </a:r>
            <a:r>
              <a:rPr lang="en-US" altLang="en-US" dirty="0" smtClean="0">
                <a:solidFill>
                  <a:schemeClr val="tx1"/>
                </a:solidFill>
                <a:latin typeface="Times New Roman" panose="02020603050405020304" pitchFamily="18" charset="0"/>
              </a:rPr>
              <a:t> </a:t>
            </a:r>
            <a:r>
              <a:rPr lang="en-US" altLang="en-US" dirty="0" err="1" smtClean="0">
                <a:solidFill>
                  <a:schemeClr val="tx1"/>
                </a:solidFill>
                <a:latin typeface="Times New Roman" panose="02020603050405020304" pitchFamily="18" charset="0"/>
              </a:rPr>
              <a:t>gì</a:t>
            </a:r>
            <a:r>
              <a:rPr lang="en-US" altLang="en-US" dirty="0" smtClean="0">
                <a:solidFill>
                  <a:schemeClr val="tx1"/>
                </a:solidFill>
                <a:latin typeface="Times New Roman" panose="02020603050405020304" pitchFamily="18" charset="0"/>
              </a:rPr>
              <a:t>?</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2" name="Text Box 11"/>
          <p:cNvSpPr txBox="1"/>
          <p:nvPr/>
        </p:nvSpPr>
        <p:spPr>
          <a:xfrm>
            <a:off x="7392035" y="5640705"/>
            <a:ext cx="172402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cxnSp>
        <p:nvCxnSpPr>
          <p:cNvPr id="13" name="Straight Connector 12"/>
          <p:cNvCxnSpPr/>
          <p:nvPr/>
        </p:nvCxnSpPr>
        <p:spPr>
          <a:xfrm flipH="1">
            <a:off x="6483350" y="3429000"/>
            <a:ext cx="8318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34150" y="4648200"/>
            <a:ext cx="781051"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10020" y="59436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ox(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bldLvl="0" animBg="1"/>
      <p:bldP spid="17" grpId="1" animBg="1"/>
      <p:bldP spid="18" grpId="0" bldLvl="0" animBg="1"/>
      <p:bldP spid="18" grpId="1" animBg="1"/>
      <p:bldP spid="19" grpId="0" bldLvl="0" animBg="1"/>
      <p:bldP spid="19" grpId="1" animBg="1"/>
      <p:bldP spid="10" grpId="0" bldLvl="0" animBg="1"/>
      <p:bldP spid="10" grpId="1" animBg="1"/>
      <p:bldP spid="11" grpId="0" bldLvl="0" animBg="1"/>
      <p:bldP spid="11" grpId="1" animBg="1"/>
      <p:bldP spid="12" grpId="0" bldLvl="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PinkFlowers"/>
          <p:cNvPicPr>
            <a:picLocks noChangeAspect="1"/>
          </p:cNvPicPr>
          <p:nvPr/>
        </p:nvPicPr>
        <p:blipFill>
          <a:blip r:embed="rId4"/>
          <a:stretch>
            <a:fillRect/>
          </a:stretch>
        </p:blipFill>
        <p:spPr>
          <a:xfrm>
            <a:off x="347663" y="6045200"/>
            <a:ext cx="1219200" cy="687388"/>
          </a:xfrm>
          <a:prstGeom prst="rect">
            <a:avLst/>
          </a:prstGeom>
          <a:noFill/>
          <a:ln w="9525">
            <a:noFill/>
          </a:ln>
        </p:spPr>
      </p:pic>
      <p:pic>
        <p:nvPicPr>
          <p:cNvPr id="16387" name="Picture 6" descr="Flower7"/>
          <p:cNvPicPr>
            <a:picLocks noChangeAspect="1"/>
          </p:cNvPicPr>
          <p:nvPr/>
        </p:nvPicPr>
        <p:blipFill>
          <a:blip r:embed="rId5"/>
          <a:stretch>
            <a:fillRect/>
          </a:stretch>
        </p:blipFill>
        <p:spPr>
          <a:xfrm>
            <a:off x="8297863" y="0"/>
            <a:ext cx="571500" cy="590550"/>
          </a:xfrm>
          <a:prstGeom prst="rect">
            <a:avLst/>
          </a:prstGeom>
          <a:noFill/>
          <a:ln w="9525">
            <a:noFill/>
          </a:ln>
        </p:spPr>
      </p:pic>
      <p:pic>
        <p:nvPicPr>
          <p:cNvPr id="16388" name="Picture 7" descr="FloralCorner3"/>
          <p:cNvPicPr>
            <a:picLocks noChangeAspect="1"/>
          </p:cNvPicPr>
          <p:nvPr/>
        </p:nvPicPr>
        <p:blipFill>
          <a:blip r:embed="rId6"/>
          <a:stretch>
            <a:fillRect/>
          </a:stretch>
        </p:blipFill>
        <p:spPr>
          <a:xfrm>
            <a:off x="7643813" y="5080000"/>
            <a:ext cx="1444625" cy="1701800"/>
          </a:xfrm>
          <a:prstGeom prst="rect">
            <a:avLst/>
          </a:prstGeom>
          <a:noFill/>
          <a:ln w="9525">
            <a:noFill/>
          </a:ln>
        </p:spPr>
      </p:pic>
      <p:pic>
        <p:nvPicPr>
          <p:cNvPr id="16389" name="Picture 8" descr="FloralCorner3"/>
          <p:cNvPicPr>
            <a:picLocks noChangeAspect="1"/>
          </p:cNvPicPr>
          <p:nvPr/>
        </p:nvPicPr>
        <p:blipFill>
          <a:blip r:embed="rId6"/>
          <a:stretch>
            <a:fillRect/>
          </a:stretch>
        </p:blipFill>
        <p:spPr>
          <a:xfrm rot="10800000">
            <a:off x="117475" y="125413"/>
            <a:ext cx="1804988" cy="1201737"/>
          </a:xfrm>
          <a:prstGeom prst="rect">
            <a:avLst/>
          </a:prstGeom>
          <a:noFill/>
          <a:ln w="9525">
            <a:noFill/>
          </a:ln>
        </p:spPr>
      </p:pic>
      <p:pic>
        <p:nvPicPr>
          <p:cNvPr id="16390" name="Picture 9" descr="Flower7"/>
          <p:cNvPicPr>
            <a:picLocks noChangeAspect="1"/>
          </p:cNvPicPr>
          <p:nvPr/>
        </p:nvPicPr>
        <p:blipFill>
          <a:blip r:embed="rId5"/>
          <a:stretch>
            <a:fillRect/>
          </a:stretch>
        </p:blipFill>
        <p:spPr>
          <a:xfrm>
            <a:off x="7567613" y="317500"/>
            <a:ext cx="571500" cy="590550"/>
          </a:xfrm>
          <a:prstGeom prst="rect">
            <a:avLst/>
          </a:prstGeom>
          <a:noFill/>
          <a:ln w="9525">
            <a:noFill/>
          </a:ln>
        </p:spPr>
      </p:pic>
      <p:pic>
        <p:nvPicPr>
          <p:cNvPr id="16391" name="Picture 10" descr="Flower7"/>
          <p:cNvPicPr>
            <a:picLocks noChangeAspect="1"/>
          </p:cNvPicPr>
          <p:nvPr/>
        </p:nvPicPr>
        <p:blipFill>
          <a:blip r:embed="rId5"/>
          <a:stretch>
            <a:fillRect/>
          </a:stretch>
        </p:blipFill>
        <p:spPr>
          <a:xfrm>
            <a:off x="8181975" y="931863"/>
            <a:ext cx="571500" cy="590550"/>
          </a:xfrm>
          <a:prstGeom prst="rect">
            <a:avLst/>
          </a:prstGeom>
          <a:noFill/>
          <a:ln w="9525">
            <a:noFill/>
          </a:ln>
        </p:spPr>
      </p:pic>
      <p:pic>
        <p:nvPicPr>
          <p:cNvPr id="22539" name="Noi lua len em.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stretch>
            <a:fillRect/>
          </a:stretch>
        </p:blipFill>
        <p:spPr>
          <a:xfrm>
            <a:off x="7086600" y="6324600"/>
            <a:ext cx="533400" cy="533400"/>
          </a:xfrm>
          <a:prstGeom prst="rect">
            <a:avLst/>
          </a:prstGeom>
          <a:noFill/>
          <a:ln w="9525">
            <a:noFill/>
          </a:ln>
        </p:spPr>
      </p:pic>
      <p:sp>
        <p:nvSpPr>
          <p:cNvPr id="12" name="Rectangle 11"/>
          <p:cNvSpPr/>
          <p:nvPr/>
        </p:nvSpPr>
        <p:spPr>
          <a:xfrm>
            <a:off x="609599" y="990600"/>
            <a:ext cx="8257562" cy="830997"/>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Tiết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kết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thúc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a:t>
            </a:r>
          </a:p>
        </p:txBody>
      </p:sp>
      <p:sp>
        <p:nvSpPr>
          <p:cNvPr id="13" name="Rectangle 12"/>
          <p:cNvSpPr/>
          <p:nvPr/>
        </p:nvSpPr>
        <p:spPr>
          <a:xfrm>
            <a:off x="914400" y="2895600"/>
            <a:ext cx="7924799" cy="2308324"/>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CHÚC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CÁC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em</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CHĂM</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NGOAN</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tốt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225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254" fill="hold"/>
                                        <p:tgtEl>
                                          <p:spTgt spid="22539"/>
                                        </p:tgtEl>
                                      </p:cBhvr>
                                    </p:cmd>
                                  </p:childTnLst>
                                </p:cTn>
                              </p:par>
                            </p:childTnLst>
                          </p:cTn>
                        </p:par>
                      </p:childTnLst>
                    </p:cTn>
                  </p:par>
                </p:childTnLst>
              </p:cTn>
              <p:nextCondLst>
                <p:cond evt="onClick" delay="0">
                  <p:tgtEl>
                    <p:spTgt spid="2253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p:cNvPicPr>
            <a:picLocks noChangeAspect="1"/>
          </p:cNvPicPr>
          <p:nvPr/>
        </p:nvPicPr>
        <p:blipFill rotWithShape="1">
          <a:blip r:embed="rId2"/>
          <a:srcRect t="10040" b="7020"/>
          <a:stretch>
            <a:fillRect/>
          </a:stretch>
        </p:blipFill>
        <p:spPr>
          <a:xfrm>
            <a:off x="0" y="0"/>
            <a:ext cx="9230360" cy="60007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A 1.jpg"/>
          <p:cNvPicPr>
            <a:picLocks noChangeAspect="1"/>
          </p:cNvPicPr>
          <p:nvPr/>
        </p:nvPicPr>
        <p:blipFill>
          <a:blip r:embed="rId2"/>
          <a:stretch>
            <a:fillRect/>
          </a:stretch>
        </p:blipFill>
        <p:spPr>
          <a:xfrm>
            <a:off x="381000" y="2087563"/>
            <a:ext cx="4346575" cy="4495800"/>
          </a:xfrm>
          <a:prstGeom prst="rect">
            <a:avLst/>
          </a:prstGeom>
          <a:noFill/>
          <a:ln w="9525">
            <a:noFill/>
          </a:ln>
        </p:spPr>
      </p:pic>
      <p:sp>
        <p:nvSpPr>
          <p:cNvPr id="5" name="Rectangle 4"/>
          <p:cNvSpPr/>
          <p:nvPr/>
        </p:nvSpPr>
        <p:spPr>
          <a:xfrm>
            <a:off x="1219200" y="3840480"/>
            <a:ext cx="2569845" cy="272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a:hlinkClick r:id="rId3" action="ppaction://hlinksldjump"/>
          </p:cNvPr>
          <p:cNvSpPr/>
          <p:nvPr/>
        </p:nvSpPr>
        <p:spPr>
          <a:xfrm>
            <a:off x="1219200" y="3841750"/>
            <a:ext cx="135064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a:t>
            </a:r>
          </a:p>
        </p:txBody>
      </p:sp>
      <p:sp>
        <p:nvSpPr>
          <p:cNvPr id="18" name="Rectangle 17">
            <a:hlinkClick r:id="rId4" action="ppaction://hlinksldjump"/>
          </p:cNvPr>
          <p:cNvSpPr/>
          <p:nvPr/>
        </p:nvSpPr>
        <p:spPr>
          <a:xfrm>
            <a:off x="2559050" y="3840480"/>
            <a:ext cx="122999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9" name="Rectangle 18">
            <a:hlinkClick r:id="rId5" action="ppaction://hlinksldjump"/>
          </p:cNvPr>
          <p:cNvSpPr/>
          <p:nvPr/>
        </p:nvSpPr>
        <p:spPr>
          <a:xfrm>
            <a:off x="1243330" y="5138420"/>
            <a:ext cx="1337310" cy="142430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a:t>
            </a:r>
          </a:p>
        </p:txBody>
      </p:sp>
      <p:sp>
        <p:nvSpPr>
          <p:cNvPr id="20" name="Rectangle 19">
            <a:hlinkClick r:id="rId6" action="ppaction://hlinksldjump"/>
          </p:cNvPr>
          <p:cNvSpPr/>
          <p:nvPr/>
        </p:nvSpPr>
        <p:spPr>
          <a:xfrm>
            <a:off x="2569845" y="5138420"/>
            <a:ext cx="1229995" cy="144589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4</a:t>
            </a:r>
          </a:p>
        </p:txBody>
      </p:sp>
      <p:pic>
        <p:nvPicPr>
          <p:cNvPr id="30" name="Picture 29" descr="CUA 2.jpg"/>
          <p:cNvPicPr>
            <a:picLocks noChangeAspect="1"/>
          </p:cNvPicPr>
          <p:nvPr/>
        </p:nvPicPr>
        <p:blipFill>
          <a:blip r:embed="rId7"/>
          <a:stretch>
            <a:fillRect/>
          </a:stretch>
        </p:blipFill>
        <p:spPr>
          <a:xfrm>
            <a:off x="1234440" y="3848735"/>
            <a:ext cx="1299845" cy="2713990"/>
          </a:xfrm>
          <a:prstGeom prst="rect">
            <a:avLst/>
          </a:prstGeom>
          <a:noFill/>
          <a:ln w="9525">
            <a:noFill/>
          </a:ln>
        </p:spPr>
      </p:pic>
      <p:pic>
        <p:nvPicPr>
          <p:cNvPr id="31" name="Picture 30" descr="CUA 4.jpg"/>
          <p:cNvPicPr>
            <a:picLocks noChangeAspect="1"/>
          </p:cNvPicPr>
          <p:nvPr/>
        </p:nvPicPr>
        <p:blipFill>
          <a:blip r:embed="rId8"/>
          <a:stretch>
            <a:fillRect/>
          </a:stretch>
        </p:blipFill>
        <p:spPr>
          <a:xfrm>
            <a:off x="2514600" y="3848735"/>
            <a:ext cx="1371600" cy="2713355"/>
          </a:xfrm>
          <a:prstGeom prst="rect">
            <a:avLst/>
          </a:prstGeom>
          <a:noFill/>
          <a:ln w="9525">
            <a:noFill/>
          </a:ln>
        </p:spPr>
      </p:pic>
      <p:sp>
        <p:nvSpPr>
          <p:cNvPr id="32" name="Oval 31"/>
          <p:cNvSpPr/>
          <p:nvPr/>
        </p:nvSpPr>
        <p:spPr>
          <a:xfrm>
            <a:off x="1981200" y="2133600"/>
            <a:ext cx="1117600" cy="8140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FFFFFF"/>
                </a:solidFill>
                <a:latin typeface="Calibri" panose="020F0502020204030204" pitchFamily="34" charset="0"/>
              </a:rPr>
              <a:t>MỞ</a:t>
            </a:r>
          </a:p>
        </p:txBody>
      </p:sp>
      <p:sp>
        <p:nvSpPr>
          <p:cNvPr id="9237" name="Rectangle 33"/>
          <p:cNvSpPr/>
          <p:nvPr/>
        </p:nvSpPr>
        <p:spPr>
          <a:xfrm>
            <a:off x="1524000" y="92710"/>
            <a:ext cx="6280150" cy="1568450"/>
          </a:xfrm>
          <a:prstGeom prst="rect">
            <a:avLst/>
          </a:prstGeom>
          <a:noFill/>
          <a:ln w="9525">
            <a:noFill/>
          </a:ln>
        </p:spPr>
        <p:txBody>
          <a:bodyPr wrap="square">
            <a:spAutoFit/>
          </a:bodyPr>
          <a:lstStyle/>
          <a:p>
            <a:pPr algn="ctr"/>
            <a:r>
              <a:rPr sz="4800" b="1" dirty="0">
                <a:solidFill>
                  <a:srgbClr val="FF0000"/>
                </a:solidFill>
                <a:latin typeface="Times New Roman" panose="02020603050405020304" pitchFamily="18" charset="0"/>
                <a:cs typeface="Times New Roman" panose="02020603050405020304" pitchFamily="18" charset="0"/>
              </a:rPr>
              <a:t>Trò chơi: </a:t>
            </a:r>
          </a:p>
          <a:p>
            <a:pPr algn="ctr"/>
            <a:r>
              <a:rPr sz="4800" b="1" dirty="0">
                <a:solidFill>
                  <a:srgbClr val="FF0000"/>
                </a:solidFill>
                <a:latin typeface="Times New Roman" panose="02020603050405020304" pitchFamily="18" charset="0"/>
                <a:cs typeface="Times New Roman" panose="02020603050405020304" pitchFamily="18" charset="0"/>
              </a:rPr>
              <a:t>Ô CỬA BÍ MẬT</a:t>
            </a:r>
          </a:p>
        </p:txBody>
      </p:sp>
      <p:sp>
        <p:nvSpPr>
          <p:cNvPr id="2" name="Text Box 1"/>
          <p:cNvSpPr txBox="1"/>
          <p:nvPr/>
        </p:nvSpPr>
        <p:spPr>
          <a:xfrm>
            <a:off x="4897755" y="92710"/>
            <a:ext cx="309880" cy="368300"/>
          </a:xfrm>
          <a:prstGeom prst="rect">
            <a:avLst/>
          </a:prstGeom>
          <a:noFill/>
        </p:spPr>
        <p:txBody>
          <a:bodyPr wrap="none" rtlCol="0">
            <a:spAutoFit/>
          </a:bodyPr>
          <a:lstStyle/>
          <a:p>
            <a:endParaRPr lang="en-US"/>
          </a:p>
        </p:txBody>
      </p:sp>
      <p:sp>
        <p:nvSpPr>
          <p:cNvPr id="3" name="Right Arrow 2">
            <a:hlinkClick r:id="rId9" action="ppaction://hlinksldjump"/>
          </p:cNvPr>
          <p:cNvSpPr/>
          <p:nvPr/>
        </p:nvSpPr>
        <p:spPr>
          <a:xfrm>
            <a:off x="5562600" y="5965190"/>
            <a:ext cx="1676400" cy="816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Go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2" presetClass="exit" presetSubtype="8" fill="hold" nodeType="clickEffect">
                                  <p:stCondLst>
                                    <p:cond delay="0"/>
                                  </p:stCondLst>
                                  <p:childTnLst>
                                    <p:animEffect transition="out" filter="slide(fromLeft)">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2" presetClass="exit" presetSubtype="2" fill="hold" nodeType="withEffect">
                                  <p:stCondLst>
                                    <p:cond delay="0"/>
                                  </p:stCondLst>
                                  <p:childTnLst>
                                    <p:animEffect transition="out" filter="slide(fromRight)">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8" presetClass="exit" presetSubtype="32" fill="hold" grpId="0" nodeType="clickEffect">
                                  <p:stCondLst>
                                    <p:cond delay="0"/>
                                  </p:stCondLst>
                                  <p:childTnLst>
                                    <p:animEffect transition="out" filter="diamond(out)">
                                      <p:cBhvr>
                                        <p:cTn id="33" dur="2000"/>
                                        <p:tgtEl>
                                          <p:spTgt spid="17"/>
                                        </p:tgtEl>
                                      </p:cBhvr>
                                    </p:animEffect>
                                    <p:set>
                                      <p:cBhvr>
                                        <p:cTn id="34"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bldLvl="0" animBg="1"/>
      <p:bldP spid="17" grpId="1" animBg="1"/>
      <p:bldP spid="18" grpId="0" bldLvl="0" animBg="1"/>
      <p:bldP spid="19" grpId="0" bldLvl="0" animBg="1"/>
      <p:bldP spid="2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1</a:t>
            </a:r>
            <a:endParaRPr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3" name="Picture 2" descr="D:\HINH DU TRU\dhtd.gif"/>
          <p:cNvPicPr>
            <a:picLocks noGrp="1" noChangeAspect="1"/>
          </p:cNvPicPr>
          <p:nvPr>
            <p:ph idx="1"/>
          </p:nvPr>
        </p:nvPicPr>
        <p:blipFill>
          <a:blip r:embed="rId3"/>
          <a:srcRect/>
          <a:stretch>
            <a:fillRect/>
          </a:stretch>
        </p:blipFill>
        <p:spPr>
          <a:xfrm>
            <a:off x="76835" y="5105400"/>
            <a:ext cx="1706563" cy="1706563"/>
          </a:xfrm>
        </p:spPr>
      </p:pic>
      <p:sp>
        <p:nvSpPr>
          <p:cNvPr id="5"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Mấy hôm nay, Chi đang rất bối rối.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Up Arrow 6">
            <a:hlinkClick r:id="rId4"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3" name="Title 1">
            <a:hlinkClick r:id="rId4"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Chi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D:\HINH DU TRU\dhtd.gif"/>
          <p:cNvPicPr>
            <a:picLocks noGrp="1" noChangeAspect="1"/>
          </p:cNvPicPr>
          <p:nvPr>
            <p:ph idx="1"/>
          </p:nvPr>
        </p:nvPicPr>
        <p:blipFill>
          <a:blip r:embed="rId2"/>
          <a:srcRect/>
          <a:stretch>
            <a:fillRect/>
          </a:stretch>
        </p:blipFill>
        <p:spPr>
          <a:xfrm>
            <a:off x="1828800" y="4343400"/>
            <a:ext cx="1706563" cy="1706563"/>
          </a:xfrm>
        </p:spPr>
      </p:pic>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2"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Rai-ân là một cậu bé người Can-na-đa.</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3"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Rai-ân </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2</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D:\HINH DU TRU\dhtd.gif"/>
          <p:cNvPicPr>
            <a:picLocks noGrp="1" noChangeAspect="1"/>
          </p:cNvPicPr>
          <p:nvPr>
            <p:ph idx="1"/>
          </p:nvPr>
        </p:nvPicPr>
        <p:blipFill>
          <a:blip r:embed="rId2"/>
          <a:srcRect/>
          <a:stretch>
            <a:fillRect/>
          </a:stretch>
        </p:blipFill>
        <p:spPr>
          <a:xfrm>
            <a:off x="-75565" y="5334000"/>
            <a:ext cx="1706563" cy="1706563"/>
          </a:xfrm>
        </p:spPr>
      </p:pic>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2"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Cô bé chạy thoắt về nhà gọi anh.</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3"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Cô bé</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a:t>
            </a:r>
            <a:r>
              <a:rPr lang="en-US" sz="4000" b="1" dirty="0" err="1">
                <a:solidFill>
                  <a:srgbClr val="0000CC"/>
                </a:solidFill>
                <a:latin typeface="Times New Roman" panose="02020603050405020304" pitchFamily="18" charset="0"/>
                <a:cs typeface="Times New Roman" panose="02020603050405020304" pitchFamily="18" charset="0"/>
              </a:rPr>
              <a:t>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3</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D:\HINH DU TRU\dhtd.gif"/>
          <p:cNvPicPr>
            <a:picLocks noGrp="1" noChangeAspect="1"/>
          </p:cNvPicPr>
          <p:nvPr>
            <p:ph idx="1"/>
          </p:nvPr>
        </p:nvPicPr>
        <p:blipFill>
          <a:blip r:embed="rId2"/>
          <a:srcRect/>
          <a:stretch>
            <a:fillRect/>
          </a:stretch>
        </p:blipFill>
        <p:spPr>
          <a:xfrm>
            <a:off x="-151765" y="5257800"/>
            <a:ext cx="1706563" cy="1706563"/>
          </a:xfrm>
        </p:spPr>
      </p:pic>
      <p:sp>
        <p:nvSpPr>
          <p:cNvPr id="5" name="Title 1"/>
          <p:cNvSpPr txBox="1"/>
          <p:nvPr/>
        </p:nvSpPr>
        <p:spPr>
          <a:xfrm>
            <a:off x="0" y="1676400"/>
            <a:ext cx="9167495" cy="2819400"/>
          </a:xfrm>
          <a:prstGeom prst="rect">
            <a:avLst/>
          </a:prstGeom>
        </p:spPr>
        <p:txBody>
          <a:bodyPr anchor="ctr"/>
          <a:lstStyle/>
          <a:p>
            <a:pPr>
              <a:buNone/>
            </a:pPr>
            <a:r>
              <a:rPr lang="en-US" sz="3800" b="1" dirty="0">
                <a:solidFill>
                  <a:srgbClr val="FF0000"/>
                </a:solidFill>
                <a:latin typeface="Times New Roman" panose="02020603050405020304" pitchFamily="18" charset="0"/>
                <a:cs typeface="Times New Roman" panose="02020603050405020304" pitchFamily="18" charset="0"/>
              </a:rPr>
              <a:t>Chúc mừng bạn mở được ô cửa may mắn!</a:t>
            </a:r>
          </a:p>
          <a:p>
            <a:pPr>
              <a:buNone/>
            </a:pPr>
            <a:r>
              <a:rPr lang="en-US" sz="4000" b="1" dirty="0">
                <a:solidFill>
                  <a:srgbClr val="0000CC"/>
                </a:solidFill>
                <a:latin typeface="Times New Roman" panose="02020603050405020304" pitchFamily="18" charset="0"/>
                <a:cs typeface="Times New Roman" panose="02020603050405020304" pitchFamily="18" charset="0"/>
              </a:rPr>
              <a:t>Bạn nhận được một phần quà..</a:t>
            </a:r>
          </a:p>
          <a:p>
            <a:pPr>
              <a:buNone/>
            </a:pPr>
            <a:endParaRPr lang="en-US" sz="4000" b="1" dirty="0">
              <a:solidFill>
                <a:srgbClr val="0000CC"/>
              </a:solidFill>
              <a:latin typeface="Times New Roman" panose="02020603050405020304" pitchFamily="18" charset="0"/>
              <a:ea typeface="Times New Roman" panose="02020603050405020304" pitchFamily="18" charset="0"/>
            </a:endParaRPr>
          </a:p>
        </p:txBody>
      </p:sp>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a:t>
            </a:r>
            <a:r>
              <a:rPr lang="en-US" sz="4000" b="1" dirty="0" err="1">
                <a:solidFill>
                  <a:srgbClr val="0000CC"/>
                </a:solidFill>
                <a:latin typeface="Times New Roman" panose="02020603050405020304" pitchFamily="18" charset="0"/>
                <a:cs typeface="Times New Roman" panose="02020603050405020304" pitchFamily="18" charset="0"/>
              </a:rPr>
              <a:t>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4</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lstStyle/>
          <a:p>
            <a:pPr eaLnBrk="1" hangingPunct="1"/>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Thứ</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bảy</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24 </a:t>
            </a:r>
            <a:r>
              <a:rPr lang="en-US" sz="2800" b="1" dirty="0" err="1">
                <a:solidFill>
                  <a:srgbClr val="0000CC"/>
                </a:solidFill>
                <a:latin typeface="Times New Roman" panose="02020603050405020304" pitchFamily="18" charset="0"/>
                <a:cs typeface="Times New Roman" panose="02020603050405020304" pitchFamily="18" charset="0"/>
              </a:rPr>
              <a:t>tháng</a:t>
            </a:r>
            <a:r>
              <a:rPr lang="en-US" sz="2800" b="1" dirty="0">
                <a:solidFill>
                  <a:srgbClr val="0000CC"/>
                </a:solidFill>
                <a:latin typeface="Times New Roman" panose="02020603050405020304" pitchFamily="18" charset="0"/>
                <a:cs typeface="Times New Roman" panose="02020603050405020304" pitchFamily="18" charset="0"/>
              </a:rPr>
              <a:t> 1</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2026</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505200" y="989965"/>
            <a:ext cx="2448560" cy="709930"/>
          </a:xfrm>
          <a:prstGeom prst="rect">
            <a:avLst/>
          </a:prstGeom>
        </p:spPr>
        <p:txBody>
          <a:bodyPr anchor="ctr"/>
          <a:lstStyle/>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u="sng"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từ và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2"/>
          <a:srcRect t="10040" b="7020"/>
          <a:stretch>
            <a:fillRect/>
          </a:stretch>
        </p:blipFill>
        <p:spPr>
          <a:xfrm>
            <a:off x="0" y="9525"/>
            <a:ext cx="9230360" cy="5991225"/>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Khám phá</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585</Words>
  <Application>Microsoft Office PowerPoint</Application>
  <PresentationFormat>On-screen Show (4:3)</PresentationFormat>
  <Paragraphs>108</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Ô cửa số 1</vt:lpstr>
      <vt:lpstr>Ô cửa số 2</vt:lpstr>
      <vt:lpstr>Ô cửa số 3</vt:lpstr>
      <vt:lpstr>Ô cửa số 4</vt:lpstr>
      <vt:lpstr>          Thứ bảy ngày 24 tháng 1 năm 2026</vt:lpstr>
      <vt:lpstr>PowerPoint Presentation</vt:lpstr>
      <vt:lpstr>PowerPoint Presentation</vt:lpstr>
      <vt:lpstr>PowerPoint Presentation</vt:lpstr>
      <vt:lpstr>PowerPoint Presentation</vt:lpstr>
      <vt:lpstr>      Thứ bảy ngày 24 tháng 1 năm 2026</vt:lpstr>
      <vt:lpstr>PowerPoint Presentation</vt:lpstr>
      <vt:lpstr>PowerPoint Presentation</vt:lpstr>
      <vt:lpstr>     Thứ bảy ngày 24 tháng 1 năm 2026</vt:lpstr>
      <vt:lpstr>PowerPoint Presentation</vt:lpstr>
      <vt:lpstr>Thứ bảy ngày 24 tháng 1 năm 2026</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Administrator</cp:lastModifiedBy>
  <cp:revision>206</cp:revision>
  <dcterms:created xsi:type="dcterms:W3CDTF">2009-12-23T05:57:00Z</dcterms:created>
  <dcterms:modified xsi:type="dcterms:W3CDTF">2026-01-19T08:20:43Z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7AAFDE0B731C4A7CAB01D0B3690EF7FD</vt:lpwstr>
  </property>
  <property fmtid="{D5CDD505-2E9C-101B-9397-08002B2CF9AE}" pid="3" name="KSOProductBuildVer">
    <vt:lpwstr>1033-12.2.0.13201</vt:lpwstr>
  </property>
</Properties>
</file>