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433" r:id="rId3"/>
    <p:sldId id="287" r:id="rId4"/>
    <p:sldId id="442" r:id="rId5"/>
    <p:sldId id="277" r:id="rId6"/>
    <p:sldId id="446" r:id="rId7"/>
    <p:sldId id="437" r:id="rId8"/>
    <p:sldId id="438" r:id="rId9"/>
    <p:sldId id="455" r:id="rId10"/>
    <p:sldId id="279" r:id="rId11"/>
    <p:sldId id="260" r:id="rId12"/>
    <p:sldId id="261" r:id="rId13"/>
    <p:sldId id="452" r:id="rId14"/>
    <p:sldId id="439" r:id="rId15"/>
    <p:sldId id="440" r:id="rId16"/>
    <p:sldId id="426" r:id="rId17"/>
    <p:sldId id="45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0000FF"/>
    <a:srgbClr val="3333CC"/>
    <a:srgbClr val="9900CC"/>
    <a:srgbClr val="FFFF99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60"/>
  </p:normalViewPr>
  <p:slideViewPr>
    <p:cSldViewPr>
      <p:cViewPr varScale="1">
        <p:scale>
          <a:sx n="42" d="100"/>
          <a:sy n="42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28A6E16-B3B1-47A5-AB60-B3F7EEA628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C7D27F-E0FE-4A56-8413-00944EB633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EF7ADC5-EED3-47DD-A212-E1F42BCDBB8D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E1A67DD-915C-4175-ACC4-4E6D6DE47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33A27CF-1B3B-4322-BEF7-0998BC558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438258-A510-46A2-9A99-2492192CB6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6AFEB0-FA43-4369-82D2-D24BD49AA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6142D0-F7B9-4075-BD5B-E73499686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64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2173-0775-49A8-85EC-C6E3704E93C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977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E68AF15-0D37-4CAF-9ACC-41BC23519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F24FB20-200F-46E3-983D-E533D649C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2652C1E-7E28-450F-B3C4-F42560436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30BF-599B-4E4E-898B-A9306BA8D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58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4F694EB-7A89-434B-B8CF-C6AF8370C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C6EDDB-ACB6-4A0A-9356-F8FAF4D4A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0929CC-C23D-4FAE-AD17-35B85A809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CE2C-2707-4C4C-A9B3-60030A20C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82329D0-FB6A-447E-BC7D-6CDFF1D57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3A34462-8FDE-4B11-B4E9-83D26749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7417337-30A3-4C11-B168-098D8F1A2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BF96-3709-41FE-8869-0DCDB2AEC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45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13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1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96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9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5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114F770-2DC7-4FD5-BFA7-ED00FB99C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658EF6D-7AE6-48D9-B3EA-5D257D164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E60A83-EF41-4EEE-BF59-C189B506C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162E2-1B12-4AA8-BA53-FE98D28EA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496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48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41A6EB8-8DA9-43A5-B7EC-C4BEF2A72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F4C7C92-D568-4DF0-9E11-AFB17D460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454C317-0CA4-49F4-A3DD-35D15F0FA5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7293-3679-4BCF-B3CC-E50AB2810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40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EF2B31-451C-4365-A7E3-5523813FF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3716E8-561B-452E-BF45-6CBE9833A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B5CAB0-65BA-4745-9999-542291CC5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728C5-8D0F-402E-8D36-6149C47AF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85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311590D-A96A-41B8-90C3-F8E8F9554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DC7B396-45AE-4928-BB12-7CDFA1762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A371054-92DA-461D-9B0A-EFACB6AC6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CECFE-A004-433F-8806-FB0D5A98D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3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F092D09-26CB-403A-A807-E0B7A209B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B7A1291-1E5E-4EDC-AF3E-6DE2AA3FC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D0C6767-60D4-47DC-B317-1BD767841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4A25-765F-4B16-BFB4-53D26F1CE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60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D88D9FE-4E04-4B59-BC38-E14076062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019C2DB-7E0E-4B68-B443-1B1064B4E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4E2DF12-A503-48D8-AF15-303E3DC1A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953F-77B5-4659-A3A4-C3DBB2FF9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56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CDC08C-092C-4CEE-8DF1-2201C03C0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69E715-785F-4958-9410-BF3A5734F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72F293-FF70-4932-9D98-20BDFA155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5A85-F5BE-4F69-9CF0-9195E75B2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9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97CFC0-7DC3-4E31-9D66-7062B1474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3EFA35-3857-4EB9-AE33-E07E303AC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061B3C-A637-4BD1-AB1C-FD0675AE1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9BA2-10AB-4F94-BED7-CE57767FC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7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56587F0-837D-4BBE-8CC5-AC4B26D09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F32974F-7877-4F65-977F-7A6F416CF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060B677-4419-471A-AAFA-A38F4805EE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2685F6F-DBCA-4725-980D-57C777C58D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722254F-AC2E-47F5-AEF6-A19F5159E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D49C4D3-0981-4A8F-A44A-462CBB2D9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BCE5-EEFB-4F8E-B17D-5FC28D0604B5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audio" Target="../media/audio4.wav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EF1A6C-6146-4A2E-B7FF-0BCE912BD736}"/>
              </a:ext>
            </a:extLst>
          </p:cNvPr>
          <p:cNvSpPr txBox="1"/>
          <p:nvPr/>
        </p:nvSpPr>
        <p:spPr>
          <a:xfrm>
            <a:off x="685800" y="122193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21 tháng 3 năm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F38218-6CB4-44CF-BC6D-5A624728CA8F}"/>
              </a:ext>
            </a:extLst>
          </p:cNvPr>
          <p:cNvSpPr txBox="1"/>
          <p:nvPr/>
        </p:nvSpPr>
        <p:spPr>
          <a:xfrm>
            <a:off x="3429000" y="17920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15214738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Rectangle 32">
            <a:extLst>
              <a:ext uri="{FF2B5EF4-FFF2-40B4-BE49-F238E27FC236}">
                <a16:creationId xmlns:a16="http://schemas.microsoft.com/office/drawing/2014/main" xmlns="" id="{D7AB9C19-B37A-4F30-BA96-98F728917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7696200" cy="1554956"/>
          </a:xfrm>
          <a:noFill/>
        </p:spPr>
        <p:txBody>
          <a:bodyPr/>
          <a:lstStyle/>
          <a:p>
            <a:pPr marL="0" indent="0" eaLnBrk="1" hangingPunct="1">
              <a:buNone/>
              <a:tabLst>
                <a:tab pos="5486400" algn="l"/>
              </a:tabLs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Vận tốc của ô tô là :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eaLnBrk="1" hangingPunct="1">
              <a:buNone/>
              <a:tabLst>
                <a:tab pos="5486400" algn="l"/>
              </a:tabLs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170        :       4        =       42,5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(km/giờ)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xmlns="" id="{3E30C66A-2C11-42E6-B982-FD435FDB2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667000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Quãng đường</a:t>
            </a: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xmlns="" id="{EFF1F421-2001-42C8-B4E6-4921F9C1D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681288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Thời gian</a:t>
            </a: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xmlns="" id="{FE8C6B81-2983-468C-B905-96434200E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667000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Vận tốc      </a:t>
            </a: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xmlns="" id="{FD0DF4E7-99C0-43DF-A23E-0184E0F79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1242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(km)</a:t>
            </a: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xmlns="" id="{56AE23DB-4E67-4909-84F2-2F1070D3E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3124200"/>
            <a:ext cx="110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(giờ)</a:t>
            </a:r>
          </a:p>
        </p:txBody>
      </p:sp>
      <p:sp>
        <p:nvSpPr>
          <p:cNvPr id="6184" name="Text Box 40">
            <a:extLst>
              <a:ext uri="{FF2B5EF4-FFF2-40B4-BE49-F238E27FC236}">
                <a16:creationId xmlns:a16="http://schemas.microsoft.com/office/drawing/2014/main" xmlns="" id="{DAC87E83-1932-445D-B444-D6CD1D8A4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242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(km/giờ)</a:t>
            </a:r>
          </a:p>
        </p:txBody>
      </p:sp>
      <p:sp>
        <p:nvSpPr>
          <p:cNvPr id="6185" name="AutoShape 41">
            <a:extLst>
              <a:ext uri="{FF2B5EF4-FFF2-40B4-BE49-F238E27FC236}">
                <a16:creationId xmlns:a16="http://schemas.microsoft.com/office/drawing/2014/main" xmlns="" id="{C15198E9-EC17-4FB2-BB63-F711E3E4A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810000"/>
            <a:ext cx="8991600" cy="129093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Muốn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vận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tốc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quãng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chia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86" name="Text Box 42">
            <a:extLst>
              <a:ext uri="{FF2B5EF4-FFF2-40B4-BE49-F238E27FC236}">
                <a16:creationId xmlns:a16="http://schemas.microsoft.com/office/drawing/2014/main" xmlns="" id="{5FAB4F53-4046-47B1-8097-FAE95EA6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0292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Gọi vận tốc là </a:t>
            </a:r>
            <a:r>
              <a:rPr lang="en-US" altLang="en-US" b="1" i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 , quãng đường là </a:t>
            </a:r>
            <a:r>
              <a:rPr lang="en-US" altLang="en-US" b="1" i="1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, thời gian là </a:t>
            </a:r>
            <a:r>
              <a:rPr lang="en-US" altLang="en-US" b="1" i="1">
                <a:solidFill>
                  <a:srgbClr val="FF0000"/>
                </a:solidFill>
                <a:latin typeface="HP001 4 hàng" panose="020B0603050302020204" pitchFamily="34" charset="0"/>
              </a:rPr>
              <a:t>t </a:t>
            </a: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, ta có: </a:t>
            </a:r>
          </a:p>
        </p:txBody>
      </p:sp>
      <p:sp>
        <p:nvSpPr>
          <p:cNvPr id="6187" name="Rectangle 43" descr="Blue tissue paper">
            <a:extLst>
              <a:ext uri="{FF2B5EF4-FFF2-40B4-BE49-F238E27FC236}">
                <a16:creationId xmlns:a16="http://schemas.microsoft.com/office/drawing/2014/main" xmlns="" id="{00268EA1-C297-44C2-A9C9-6FBB4B8E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791200"/>
            <a:ext cx="3124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66"/>
                </a:solidFill>
                <a:latin typeface="HP001 4 hàng" pitchFamily="34" charset="0"/>
              </a:rPr>
              <a:t>v</a:t>
            </a:r>
            <a:r>
              <a:rPr lang="en-US" sz="3200" b="1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HP001 4 hàng" pitchFamily="34" charset="0"/>
              </a:rPr>
              <a:t>= s : 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36FFFE-0C66-47AD-B82A-FDE5D4A30CED}"/>
              </a:ext>
            </a:extLst>
          </p:cNvPr>
          <p:cNvSpPr txBox="1"/>
          <p:nvPr/>
        </p:nvSpPr>
        <p:spPr>
          <a:xfrm>
            <a:off x="3810000" y="77182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FCE9B-4AD4-43F2-967A-4AAAD9E49B00}"/>
              </a:ext>
            </a:extLst>
          </p:cNvPr>
          <p:cNvSpPr txBox="1"/>
          <p:nvPr/>
        </p:nvSpPr>
        <p:spPr>
          <a:xfrm>
            <a:off x="3505200" y="1219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7" grpId="0"/>
      <p:bldP spid="6178" grpId="0"/>
      <p:bldP spid="6181" grpId="0"/>
      <p:bldP spid="6182" grpId="0"/>
      <p:bldP spid="6183" grpId="0"/>
      <p:bldP spid="6184" grpId="0"/>
      <p:bldP spid="6185" grpId="0" animBg="1"/>
      <p:bldP spid="6186" grpId="0"/>
      <p:bldP spid="61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>
            <a:extLst>
              <a:ext uri="{FF2B5EF4-FFF2-40B4-BE49-F238E27FC236}">
                <a16:creationId xmlns:a16="http://schemas.microsoft.com/office/drawing/2014/main" xmlns="" id="{69760EC3-CB7B-4207-981F-04B4220A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33932"/>
            <a:ext cx="815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b/ </a:t>
            </a: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Bài toán 2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Một người chạy được 60m trong 10 giây. Tính vận tốc chạy của người đó 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xmlns="" id="{EA52C09D-4F4E-4619-8B47-DC7956C1E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0386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xmlns="" id="{DB972C5F-B6A1-4ED8-8AB7-6D7B623F3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5814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xmlns="" id="{B2B52405-B0E0-4130-B461-D13B7042E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038600"/>
            <a:ext cx="41910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6CC876-0B37-4F27-9CE6-483B3A30B435}"/>
              </a:ext>
            </a:extLst>
          </p:cNvPr>
          <p:cNvSpPr txBox="1"/>
          <p:nvPr/>
        </p:nvSpPr>
        <p:spPr>
          <a:xfrm>
            <a:off x="1447800" y="959489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21 tháng 3 năm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66D1F1-7F37-4367-836B-6C22E1BF3688}"/>
              </a:ext>
            </a:extLst>
          </p:cNvPr>
          <p:cNvSpPr txBox="1"/>
          <p:nvPr/>
        </p:nvSpPr>
        <p:spPr>
          <a:xfrm>
            <a:off x="3886200" y="153922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C9B392-5A86-4E46-89B3-1F499F6EE62C}"/>
              </a:ext>
            </a:extLst>
          </p:cNvPr>
          <p:cNvSpPr txBox="1"/>
          <p:nvPr/>
        </p:nvSpPr>
        <p:spPr>
          <a:xfrm>
            <a:off x="3429000" y="2057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520DF-45CD-42D9-92D2-E160BF225375}"/>
              </a:ext>
            </a:extLst>
          </p:cNvPr>
          <p:cNvSpPr/>
          <p:nvPr/>
        </p:nvSpPr>
        <p:spPr>
          <a:xfrm>
            <a:off x="914400" y="3581400"/>
            <a:ext cx="7239000" cy="167640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LUYỆN TẬP – THỰC HÀNH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75" name="Picture 3" descr="th_thL1_881.gif">
            <a:extLst>
              <a:ext uri="{FF2B5EF4-FFF2-40B4-BE49-F238E27FC236}">
                <a16:creationId xmlns:a16="http://schemas.microsoft.com/office/drawing/2014/main" xmlns="" id="{17829351-798B-43A1-ABD5-D539B42B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822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_thL1_881.gif">
            <a:extLst>
              <a:ext uri="{FF2B5EF4-FFF2-40B4-BE49-F238E27FC236}">
                <a16:creationId xmlns:a16="http://schemas.microsoft.com/office/drawing/2014/main" xmlns="" id="{3D13463B-6699-4D04-9F15-570654979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822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1A37AB-3E9F-45A5-8078-84A5E405AE07}"/>
              </a:ext>
            </a:extLst>
          </p:cNvPr>
          <p:cNvSpPr txBox="1"/>
          <p:nvPr/>
        </p:nvSpPr>
        <p:spPr>
          <a:xfrm>
            <a:off x="1447799" y="807894"/>
            <a:ext cx="638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21 tháng 3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65C3A1-0F8F-4B5B-91C6-8A9F152275BD}"/>
              </a:ext>
            </a:extLst>
          </p:cNvPr>
          <p:cNvSpPr txBox="1"/>
          <p:nvPr/>
        </p:nvSpPr>
        <p:spPr>
          <a:xfrm>
            <a:off x="3124200" y="149643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C91FD8-0E70-4C36-9C42-6AC2D5B25520}"/>
              </a:ext>
            </a:extLst>
          </p:cNvPr>
          <p:cNvSpPr txBox="1"/>
          <p:nvPr/>
        </p:nvSpPr>
        <p:spPr>
          <a:xfrm>
            <a:off x="3276600" y="218497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</p:txBody>
      </p:sp>
    </p:spTree>
    <p:extLst>
      <p:ext uri="{BB962C8B-B14F-4D97-AF65-F5344CB8AC3E}">
        <p14:creationId xmlns:p14="http://schemas.microsoft.com/office/powerpoint/2010/main" val="1792765397"/>
      </p:ext>
    </p:extLst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xmlns="" id="{A691085D-D861-4D26-88D4-37A9B7F72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381000"/>
            <a:ext cx="96774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00BB53BB-F6BF-41D2-BAE5-6D323064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4724400" cy="317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máy trong 3 giờ được 105 km. Tính vận tốc của người đi xe máy?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000" y="1676400"/>
            <a:ext cx="4114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0514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5">
            <a:extLst>
              <a:ext uri="{FF2B5EF4-FFF2-40B4-BE49-F238E27FC236}">
                <a16:creationId xmlns:a16="http://schemas.microsoft.com/office/drawing/2014/main" xmlns="" id="{05C69B14-C9FE-486D-AAB8-A7B3979F2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381000"/>
            <a:ext cx="99822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>
            <a:extLst>
              <a:ext uri="{FF2B5EF4-FFF2-40B4-BE49-F238E27FC236}">
                <a16:creationId xmlns:a16="http://schemas.microsoft.com/office/drawing/2014/main" xmlns="" id="{35639DCD-67E0-4B80-95C5-A979A19E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11276"/>
            <a:ext cx="4811531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Một máy bay bay được 1800km trong 2,5 giờ. Tính vận tốc của máy bay 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132" y="1622881"/>
            <a:ext cx="3875267" cy="31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14217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>
            <a:extLst>
              <a:ext uri="{FF2B5EF4-FFF2-40B4-BE49-F238E27FC236}">
                <a16:creationId xmlns:a16="http://schemas.microsoft.com/office/drawing/2014/main" xmlns="" id="{2898F28F-CE7C-4D14-827C-B8A9460E0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381000"/>
            <a:ext cx="99822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850D8F13-364E-404B-954C-AB8B3E979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2819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latin typeface="Times New Roman" panose="02020603050405020304" pitchFamily="18" charset="0"/>
              </a:rPr>
              <a:t>Một người chạy được 400m trong      1 phút 20 giây. Tính vận tốc chạy của người đó với đơn vị đo là </a:t>
            </a:r>
            <a:r>
              <a:rPr lang="en-US" altLang="en-US" sz="3600" b="1" i="1">
                <a:latin typeface="Times New Roman" panose="02020603050405020304" pitchFamily="18" charset="0"/>
              </a:rPr>
              <a:t>m/giây</a:t>
            </a:r>
            <a:r>
              <a:rPr lang="en-US" altLang="en-US" sz="3600" i="1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xmlns="" id="{1DB6FD4A-06C9-42D1-AE59-A59E71242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20332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520DF-45CD-42D9-92D2-E160BF225375}"/>
              </a:ext>
            </a:extLst>
          </p:cNvPr>
          <p:cNvSpPr/>
          <p:nvPr/>
        </p:nvSpPr>
        <p:spPr>
          <a:xfrm>
            <a:off x="685800" y="4876800"/>
            <a:ext cx="7543800" cy="160020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VẬN DỤNG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75" name="Picture 3" descr="th_thL1_881.gif">
            <a:extLst>
              <a:ext uri="{FF2B5EF4-FFF2-40B4-BE49-F238E27FC236}">
                <a16:creationId xmlns:a16="http://schemas.microsoft.com/office/drawing/2014/main" xmlns="" id="{17829351-798B-43A1-ABD5-D539B42B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822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_thL1_881.gif">
            <a:extLst>
              <a:ext uri="{FF2B5EF4-FFF2-40B4-BE49-F238E27FC236}">
                <a16:creationId xmlns:a16="http://schemas.microsoft.com/office/drawing/2014/main" xmlns="" id="{3D13463B-6699-4D04-9F15-570654979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822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1A37AB-3E9F-45A5-8078-84A5E405AE07}"/>
              </a:ext>
            </a:extLst>
          </p:cNvPr>
          <p:cNvSpPr txBox="1"/>
          <p:nvPr/>
        </p:nvSpPr>
        <p:spPr>
          <a:xfrm>
            <a:off x="1447799" y="950930"/>
            <a:ext cx="638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21 tháng 3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65C3A1-0F8F-4B5B-91C6-8A9F152275BD}"/>
              </a:ext>
            </a:extLst>
          </p:cNvPr>
          <p:cNvSpPr txBox="1"/>
          <p:nvPr/>
        </p:nvSpPr>
        <p:spPr>
          <a:xfrm>
            <a:off x="2895600" y="146288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C91FD8-0E70-4C36-9C42-6AC2D5B25520}"/>
              </a:ext>
            </a:extLst>
          </p:cNvPr>
          <p:cNvSpPr txBox="1"/>
          <p:nvPr/>
        </p:nvSpPr>
        <p:spPr>
          <a:xfrm>
            <a:off x="3048000" y="209268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BB438E-1D35-4203-ADAA-D182E9EDEE2A}"/>
              </a:ext>
            </a:extLst>
          </p:cNvPr>
          <p:cNvSpPr txBox="1"/>
          <p:nvPr/>
        </p:nvSpPr>
        <p:spPr>
          <a:xfrm>
            <a:off x="0" y="2905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</a:rPr>
              <a:t>*Muốn tính vận tốc ta lấy quãng đường chia cho thời gian.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762EDE-41A8-4B1A-BC7B-ACAAD2D59118}"/>
              </a:ext>
            </a:extLst>
          </p:cNvPr>
          <p:cNvSpPr txBox="1"/>
          <p:nvPr/>
        </p:nvSpPr>
        <p:spPr>
          <a:xfrm>
            <a:off x="0" y="34391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3333FF"/>
                </a:solidFill>
                <a:latin typeface="Times New Roman" panose="02020603050405020304" pitchFamily="18" charset="0"/>
              </a:rPr>
              <a:t>Gọi vận tốc là </a:t>
            </a:r>
            <a:r>
              <a:rPr lang="en-US" altLang="en-US" sz="2800" b="1" i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altLang="en-US" sz="2800" b="1" i="1">
                <a:solidFill>
                  <a:srgbClr val="3333FF"/>
                </a:solidFill>
                <a:latin typeface="Times New Roman" panose="02020603050405020304" pitchFamily="18" charset="0"/>
              </a:rPr>
              <a:t> , quãng đường là </a:t>
            </a:r>
            <a:r>
              <a:rPr lang="en-US" altLang="en-US" sz="2800" b="1" i="1">
                <a:solidFill>
                  <a:srgbClr val="FF0000"/>
                </a:solidFill>
                <a:latin typeface="HP001 4 hàng" panose="020B0603050302020204" pitchFamily="34" charset="0"/>
              </a:rPr>
              <a:t>s </a:t>
            </a:r>
            <a:r>
              <a:rPr lang="en-US" altLang="en-US" sz="2800" b="1" i="1">
                <a:solidFill>
                  <a:srgbClr val="3333FF"/>
                </a:solidFill>
                <a:latin typeface="Times New Roman" panose="02020603050405020304" pitchFamily="18" charset="0"/>
              </a:rPr>
              <a:t>, thời gian là </a:t>
            </a:r>
            <a:r>
              <a:rPr lang="en-US" altLang="en-US" sz="2800" b="1" i="1">
                <a:solidFill>
                  <a:srgbClr val="FF0000"/>
                </a:solidFill>
                <a:latin typeface="HP001 4 hàng" panose="020B0603050302020204" pitchFamily="34" charset="0"/>
              </a:rPr>
              <a:t>t </a:t>
            </a:r>
            <a:r>
              <a:rPr lang="en-US" altLang="en-US" sz="2800" b="1" i="1">
                <a:solidFill>
                  <a:srgbClr val="3333FF"/>
                </a:solidFill>
                <a:latin typeface="Times New Roman" panose="02020603050405020304" pitchFamily="18" charset="0"/>
              </a:rPr>
              <a:t>, ta có: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47DB77-9405-48EA-AEF9-025A4809069B}"/>
              </a:ext>
            </a:extLst>
          </p:cNvPr>
          <p:cNvSpPr txBox="1"/>
          <p:nvPr/>
        </p:nvSpPr>
        <p:spPr>
          <a:xfrm>
            <a:off x="2133599" y="4063425"/>
            <a:ext cx="396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A01D67-529B-49A7-8C83-4324C78D8EE4}"/>
              </a:ext>
            </a:extLst>
          </p:cNvPr>
          <p:cNvSpPr/>
          <p:nvPr/>
        </p:nvSpPr>
        <p:spPr bwMode="auto">
          <a:xfrm>
            <a:off x="3200399" y="4104878"/>
            <a:ext cx="1828800" cy="50186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27846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B520DF-45CD-42D9-92D2-E160BF225375}"/>
              </a:ext>
            </a:extLst>
          </p:cNvPr>
          <p:cNvSpPr/>
          <p:nvPr/>
        </p:nvSpPr>
        <p:spPr>
          <a:xfrm>
            <a:off x="914400" y="2667000"/>
            <a:ext cx="7010400" cy="175260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75" name="Picture 3" descr="th_thL1_881.gif">
            <a:extLst>
              <a:ext uri="{FF2B5EF4-FFF2-40B4-BE49-F238E27FC236}">
                <a16:creationId xmlns:a16="http://schemas.microsoft.com/office/drawing/2014/main" xmlns="" id="{17829351-798B-43A1-ABD5-D539B42B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822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_thL1_881.gif">
            <a:extLst>
              <a:ext uri="{FF2B5EF4-FFF2-40B4-BE49-F238E27FC236}">
                <a16:creationId xmlns:a16="http://schemas.microsoft.com/office/drawing/2014/main" xmlns="" id="{3D13463B-6699-4D04-9F15-570654979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822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1A37AB-3E9F-45A5-8078-84A5E405AE07}"/>
              </a:ext>
            </a:extLst>
          </p:cNvPr>
          <p:cNvSpPr txBox="1"/>
          <p:nvPr/>
        </p:nvSpPr>
        <p:spPr>
          <a:xfrm>
            <a:off x="1447799" y="914400"/>
            <a:ext cx="638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21 tháng 3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65C3A1-0F8F-4B5B-91C6-8A9F152275BD}"/>
              </a:ext>
            </a:extLst>
          </p:cNvPr>
          <p:cNvSpPr txBox="1"/>
          <p:nvPr/>
        </p:nvSpPr>
        <p:spPr>
          <a:xfrm>
            <a:off x="3124200" y="1600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WordArt 9"/>
          <p:cNvSpPr>
            <a:spLocks noChangeArrowheads="1" noChangeShapeType="1" noTextEdit="1"/>
          </p:cNvSpPr>
          <p:nvPr/>
        </p:nvSpPr>
        <p:spPr bwMode="auto">
          <a:xfrm>
            <a:off x="1676400" y="1219200"/>
            <a:ext cx="6019800" cy="685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27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9882" name="Picture 10" descr="chuot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1" y="4238624"/>
            <a:ext cx="1772509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925" y="4563667"/>
            <a:ext cx="1631950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 descr="2 chuo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120753"/>
            <a:ext cx="3527425" cy="2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362825" cy="96856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AI NHANH , AI ĐÚNG ?</a:t>
            </a:r>
            <a:endParaRPr lang="en-US" sz="32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4" descr="avatar320552_104315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32415"/>
            <a:ext cx="13398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vatar320552_104315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398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15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9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2587" y="1210865"/>
            <a:ext cx="8321675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36612" y="2286000"/>
            <a:ext cx="7545388" cy="2509839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500"/>
          </a:p>
        </p:txBody>
      </p:sp>
      <p:pic>
        <p:nvPicPr>
          <p:cNvPr id="32772" name="Picture 4" descr="avatar320552_1043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143000"/>
            <a:ext cx="933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alyzing_computer_tv_head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33476"/>
            <a:ext cx="6286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5187461" y="502804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5162843" y="501519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5141742" y="4990656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5117123" y="5001017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5146869" y="498576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5162843" y="5055349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496889" y="1918555"/>
            <a:ext cx="8173816" cy="28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200" b="1">
                <a:solidFill>
                  <a:srgbClr val="FF0000"/>
                </a:solidFill>
              </a:rPr>
              <a:t>      </a:t>
            </a:r>
            <a:r>
              <a:rPr lang="en-US" altLang="en-US" sz="3200" b="1" u="sng">
                <a:solidFill>
                  <a:srgbClr val="FF0000"/>
                </a:solidFill>
              </a:rPr>
              <a:t>Câu 1</a:t>
            </a:r>
            <a:r>
              <a:rPr lang="en-US" altLang="en-US" sz="3200" b="1">
                <a:solidFill>
                  <a:srgbClr val="FF0000"/>
                </a:solidFill>
              </a:rPr>
              <a:t>: </a:t>
            </a:r>
            <a:r>
              <a:rPr lang="en-US" altLang="en-US" sz="3200" b="1">
                <a:solidFill>
                  <a:srgbClr val="99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70 phút + 4 giờ 35 phút = ?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A.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6 giờ 45 phút        </a:t>
            </a: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C.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7giờ 45 phút </a:t>
            </a:r>
            <a:endParaRPr lang="en-US" altLang="en-US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B.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 giờ 55 phút         </a:t>
            </a: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D.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 giờ 55 phút </a:t>
            </a:r>
            <a:endParaRPr lang="en-US" altLang="en-US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6990" name="Oval 14"/>
          <p:cNvSpPr>
            <a:spLocks noChangeArrowheads="1"/>
          </p:cNvSpPr>
          <p:nvPr/>
        </p:nvSpPr>
        <p:spPr bwMode="auto">
          <a:xfrm>
            <a:off x="4648200" y="3258740"/>
            <a:ext cx="609599" cy="53339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22948" y="1318391"/>
            <a:ext cx="5168452" cy="646331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AI NHANH, AI ĐÚNG ?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105400" y="5028045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5105400" y="5015198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029200" y="5039871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5105400" y="5029200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5181600" y="5029200"/>
            <a:ext cx="990600" cy="57092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5126233" y="5001198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5129750" y="5058387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055430" y="5029200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117123" y="5060112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105400" y="5055350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6713200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1269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3" grpId="0" animBg="1"/>
      <p:bldP spid="126984" grpId="0" animBg="1"/>
      <p:bldP spid="126985" grpId="0" animBg="1"/>
      <p:bldP spid="126986" grpId="0" animBg="1"/>
      <p:bldP spid="1269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2587" y="1210865"/>
            <a:ext cx="8321675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36612" y="2286000"/>
            <a:ext cx="7545388" cy="2509839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500"/>
          </a:p>
        </p:txBody>
      </p:sp>
      <p:pic>
        <p:nvPicPr>
          <p:cNvPr id="32772" name="Picture 4" descr="avatar320552_1043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143000"/>
            <a:ext cx="933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alyzing_computer_tv_head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33476"/>
            <a:ext cx="6286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5187461" y="502804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5162843" y="501519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5141742" y="4990656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5117123" y="5001017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5146869" y="498576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5162843" y="5055349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496889" y="1918555"/>
            <a:ext cx="8173816" cy="28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850" b="1">
                <a:solidFill>
                  <a:srgbClr val="FF0000"/>
                </a:solidFill>
              </a:rPr>
              <a:t>      </a:t>
            </a:r>
            <a:r>
              <a:rPr lang="en-US" altLang="en-US" sz="3200" b="1" u="sng">
                <a:solidFill>
                  <a:srgbClr val="FF0000"/>
                </a:solidFill>
              </a:rPr>
              <a:t>Câu 2</a:t>
            </a:r>
            <a:r>
              <a:rPr lang="en-US" altLang="en-US" sz="3200" b="1">
                <a:solidFill>
                  <a:srgbClr val="FF0000"/>
                </a:solidFill>
              </a:rPr>
              <a:t>: </a:t>
            </a:r>
            <a:r>
              <a:rPr lang="en-US" altLang="en-US" sz="3200" b="1">
                <a:solidFill>
                  <a:srgbClr val="9900CC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9,5 giây  x 3 = ?</a:t>
            </a:r>
            <a:endParaRPr lang="en-US" altLang="en-US" sz="32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A.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cs typeface="Times New Roman" panose="02020603050405020304" pitchFamily="18" charset="0"/>
              </a:rPr>
              <a:t>27,15 giây 		</a:t>
            </a: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C. </a:t>
            </a:r>
            <a:r>
              <a:rPr lang="en-US" altLang="en-US" sz="3200" b="1">
                <a:cs typeface="Times New Roman" panose="02020603050405020304" pitchFamily="18" charset="0"/>
              </a:rPr>
              <a:t>27,5 giây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000" b="1"/>
              <a:t>      B. </a:t>
            </a:r>
            <a:r>
              <a:rPr lang="en-US" altLang="en-US" sz="3200" b="1"/>
              <a:t>28,5 giây 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D. </a:t>
            </a:r>
            <a:r>
              <a:rPr lang="en-US" altLang="en-US" sz="3200" b="1">
                <a:cs typeface="Times New Roman" panose="02020603050405020304" pitchFamily="18" charset="0"/>
              </a:rPr>
              <a:t>28,15 giây</a:t>
            </a:r>
            <a:endParaRPr lang="en-US" altLang="en-US" sz="27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6990" name="Oval 14"/>
          <p:cNvSpPr>
            <a:spLocks noChangeArrowheads="1"/>
          </p:cNvSpPr>
          <p:nvPr/>
        </p:nvSpPr>
        <p:spPr bwMode="auto">
          <a:xfrm>
            <a:off x="1066801" y="3914336"/>
            <a:ext cx="609599" cy="53339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105400" y="5028045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5105400" y="5015198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029200" y="5039871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5105400" y="5029200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5181600" y="5029200"/>
            <a:ext cx="990600" cy="57092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5126233" y="5001198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5129750" y="5058387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055430" y="5029200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117123" y="5060112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105400" y="5055350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2948" y="1318391"/>
            <a:ext cx="5168452" cy="646331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AI NHANH, AI ĐÚNG ?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22414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1269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3" grpId="0" animBg="1"/>
      <p:bldP spid="126984" grpId="0" animBg="1"/>
      <p:bldP spid="126985" grpId="0" animBg="1"/>
      <p:bldP spid="126986" grpId="0" animBg="1"/>
      <p:bldP spid="1269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2587" y="1210865"/>
            <a:ext cx="8321675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36612" y="2286000"/>
            <a:ext cx="7545388" cy="2509839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500"/>
          </a:p>
        </p:txBody>
      </p:sp>
      <p:pic>
        <p:nvPicPr>
          <p:cNvPr id="32772" name="Picture 4" descr="avatar320552_1043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143000"/>
            <a:ext cx="933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alyzing_computer_tv_head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33476"/>
            <a:ext cx="6286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5187461" y="502804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5162843" y="501519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5141742" y="4990656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5117123" y="5001017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5146869" y="498576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5162843" y="5055349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496889" y="1918555"/>
            <a:ext cx="8173816" cy="28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850" b="1">
                <a:solidFill>
                  <a:srgbClr val="FF0000"/>
                </a:solidFill>
              </a:rPr>
              <a:t>      </a:t>
            </a:r>
            <a:r>
              <a:rPr lang="en-US" altLang="en-US" sz="3200" b="1" u="sng">
                <a:solidFill>
                  <a:srgbClr val="FF0000"/>
                </a:solidFill>
              </a:rPr>
              <a:t>Câu 3</a:t>
            </a:r>
            <a:r>
              <a:rPr lang="en-US" altLang="en-US" sz="3200" b="1">
                <a:solidFill>
                  <a:srgbClr val="FF0000"/>
                </a:solidFill>
              </a:rPr>
              <a:t>:</a:t>
            </a:r>
            <a:r>
              <a:rPr lang="en-US" altLang="en-US" sz="2850" b="1">
                <a:solidFill>
                  <a:srgbClr val="FF0000"/>
                </a:solidFill>
              </a:rPr>
              <a:t> </a:t>
            </a:r>
            <a:r>
              <a:rPr lang="en-US" altLang="en-US" sz="2850" b="1">
                <a:solidFill>
                  <a:srgbClr val="9900CC"/>
                </a:solidFill>
              </a:rPr>
              <a:t>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24 phút 12 giây : 4 = ?</a:t>
            </a:r>
          </a:p>
          <a:p>
            <a:pPr marL="0" indent="0"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A.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cs typeface="Times New Roman" pitchFamily="18" charset="0"/>
              </a:rPr>
              <a:t>8 phút 3 giây </a:t>
            </a:r>
            <a:r>
              <a:rPr lang="en-US" altLang="en-US" sz="3200" b="1">
                <a:cs typeface="Times New Roman" panose="02020603050405020304" pitchFamily="18" charset="0"/>
              </a:rPr>
              <a:t>		</a:t>
            </a: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C. </a:t>
            </a:r>
            <a:r>
              <a:rPr lang="en-US" sz="3200" b="1">
                <a:cs typeface="Times New Roman" pitchFamily="18" charset="0"/>
              </a:rPr>
              <a:t>8 phút 4 giây</a:t>
            </a:r>
          </a:p>
          <a:p>
            <a:pPr marL="0" indent="0"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000" b="1"/>
              <a:t>      B. </a:t>
            </a:r>
            <a:r>
              <a:rPr lang="en-US" sz="3200" b="1">
                <a:cs typeface="Times New Roman" pitchFamily="18" charset="0"/>
              </a:rPr>
              <a:t>6 phút 3 giây 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D. </a:t>
            </a:r>
            <a:r>
              <a:rPr lang="en-US" sz="3200" b="1">
                <a:cs typeface="Times New Roman" pitchFamily="18" charset="0"/>
              </a:rPr>
              <a:t>6 phút 4 giây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6990" name="Oval 14"/>
          <p:cNvSpPr>
            <a:spLocks noChangeArrowheads="1"/>
          </p:cNvSpPr>
          <p:nvPr/>
        </p:nvSpPr>
        <p:spPr bwMode="auto">
          <a:xfrm>
            <a:off x="1038665" y="3886200"/>
            <a:ext cx="609599" cy="53339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105400" y="5028045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5105400" y="5015198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029200" y="5039871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5105400" y="5029200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5181600" y="5029200"/>
            <a:ext cx="990600" cy="57092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5126233" y="5001198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5129750" y="5058387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055430" y="5029200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117123" y="5060112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105400" y="5055350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2948" y="1318391"/>
            <a:ext cx="5168452" cy="646331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AI NHANH, AI ĐÚNG ?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71855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1269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3" grpId="0" animBg="1"/>
      <p:bldP spid="126984" grpId="0" animBg="1"/>
      <p:bldP spid="126985" grpId="0" animBg="1"/>
      <p:bldP spid="126986" grpId="0" animBg="1"/>
      <p:bldP spid="1269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" y="1210865"/>
            <a:ext cx="8839199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2286000"/>
            <a:ext cx="8534399" cy="2509839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500"/>
          </a:p>
        </p:txBody>
      </p:sp>
      <p:pic>
        <p:nvPicPr>
          <p:cNvPr id="32772" name="Picture 4" descr="avatar320552_1043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143000"/>
            <a:ext cx="933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alyzing_computer_tv_head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33476"/>
            <a:ext cx="6286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5187461" y="502804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5162843" y="501519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5141742" y="4990656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5117123" y="5001017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5146869" y="498576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5162843" y="5055349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304800" y="1918554"/>
            <a:ext cx="8534400" cy="314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850" b="1">
                <a:solidFill>
                  <a:srgbClr val="FF0000"/>
                </a:solidFill>
              </a:rPr>
              <a:t>      </a:t>
            </a:r>
            <a:r>
              <a:rPr lang="en-US" altLang="en-US" sz="2850" b="1" u="sng">
                <a:solidFill>
                  <a:srgbClr val="FF0000"/>
                </a:solidFill>
              </a:rPr>
              <a:t>Câu 4</a:t>
            </a:r>
            <a:r>
              <a:rPr lang="en-US" altLang="en-US" sz="2850" b="1">
                <a:solidFill>
                  <a:srgbClr val="FF0000"/>
                </a:solidFill>
              </a:rPr>
              <a:t>: </a:t>
            </a:r>
            <a:r>
              <a:rPr lang="en-US" altLang="en-US" sz="2850" b="1">
                <a:solidFill>
                  <a:srgbClr val="9900CC"/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000" b="1">
                <a:solidFill>
                  <a:srgbClr val="FF0000"/>
                </a:solidFill>
              </a:rPr>
              <a:t>Trong các đơn vị sau, đâu là đơn vị đo thời gian?  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</a:t>
            </a:r>
            <a:r>
              <a:rPr lang="en-US" altLang="en-US" sz="2400" b="1">
                <a:cs typeface="Times New Roman" panose="02020603050405020304" pitchFamily="18" charset="0"/>
              </a:rPr>
              <a:t> </a:t>
            </a:r>
            <a:r>
              <a:rPr lang="en-US" altLang="en-US" sz="2400" b="1"/>
              <a:t>Km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, hm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, m</a:t>
            </a:r>
            <a:r>
              <a:rPr lang="en-US" altLang="en-US" sz="2400" b="1" baseline="30000"/>
              <a:t>2 </a:t>
            </a:r>
            <a:r>
              <a:rPr lang="en-US" altLang="en-US" sz="2400" b="1">
                <a:cs typeface="Times New Roman" panose="02020603050405020304" pitchFamily="18" charset="0"/>
              </a:rPr>
              <a:t>	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C. </a:t>
            </a:r>
            <a:r>
              <a:rPr lang="en-US" altLang="en-US" sz="2400" b="1"/>
              <a:t>Km, hm, dam, m, dm, cm, mm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altLang="en-US" sz="2400" b="1"/>
              <a:t>B. Tấn, tạ, yến, kg</a:t>
            </a:r>
            <a:r>
              <a:rPr lang="en-US" altLang="en-US" sz="2800" b="1"/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2400" b="1"/>
              <a:t>D. Thế kỉ, năm, tháng, ngày, giờ, phút, giây</a:t>
            </a:r>
          </a:p>
        </p:txBody>
      </p:sp>
      <p:sp>
        <p:nvSpPr>
          <p:cNvPr id="126990" name="Oval 14"/>
          <p:cNvSpPr>
            <a:spLocks noChangeArrowheads="1"/>
          </p:cNvSpPr>
          <p:nvPr/>
        </p:nvSpPr>
        <p:spPr bwMode="auto">
          <a:xfrm>
            <a:off x="2996418" y="4162865"/>
            <a:ext cx="494714" cy="53339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222948" y="1318391"/>
            <a:ext cx="5168452" cy="646331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AI NHANH, AI ĐÚNG ?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74598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269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3" grpId="0" animBg="1"/>
      <p:bldP spid="126984" grpId="0" animBg="1"/>
      <p:bldP spid="126985" grpId="0" animBg="1"/>
      <p:bldP spid="126986" grpId="0" animBg="1"/>
      <p:bldP spid="1269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" y="103585"/>
            <a:ext cx="8839199" cy="6515144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3886200"/>
            <a:ext cx="8534399" cy="2509839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500"/>
          </a:p>
        </p:txBody>
      </p:sp>
      <p:pic>
        <p:nvPicPr>
          <p:cNvPr id="32772" name="Picture 4" descr="avatar320552_1043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04800"/>
            <a:ext cx="933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alyzing_computer_tv_head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59569"/>
            <a:ext cx="6286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5187461" y="59436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5162843" y="59436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5141742" y="59436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5117123" y="59436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5146869" y="59436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5162843" y="6030471"/>
            <a:ext cx="1143000" cy="598929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304800" y="3861375"/>
            <a:ext cx="8534400" cy="208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850" b="1">
                <a:solidFill>
                  <a:srgbClr val="FF0000"/>
                </a:solidFill>
              </a:rPr>
              <a:t>      </a:t>
            </a:r>
            <a:r>
              <a:rPr lang="en-US" altLang="en-US" sz="2850" b="1" u="sng">
                <a:solidFill>
                  <a:srgbClr val="FF0000"/>
                </a:solidFill>
              </a:rPr>
              <a:t>Câu 5</a:t>
            </a:r>
            <a:r>
              <a:rPr lang="en-US" altLang="en-US" sz="2850" b="1">
                <a:solidFill>
                  <a:srgbClr val="FF0000"/>
                </a:solidFill>
              </a:rPr>
              <a:t>: </a:t>
            </a:r>
            <a:r>
              <a:rPr lang="en-US" altLang="en-US" sz="2850" b="1">
                <a:solidFill>
                  <a:srgbClr val="9900CC"/>
                </a:solidFill>
              </a:rPr>
              <a:t> </a:t>
            </a:r>
          </a:p>
          <a:p>
            <a:pPr>
              <a:defRPr/>
            </a:pPr>
            <a:r>
              <a:rPr lang="en-US" altLang="en-US" sz="2600" b="1">
                <a:solidFill>
                  <a:srgbClr val="0000FF"/>
                </a:solidFill>
              </a:rPr>
              <a:t> Các chuyển động trên xếp theo thứ tự từ nhanh đến chậm: </a:t>
            </a:r>
          </a:p>
          <a:p>
            <a:pPr marL="0" indent="0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</a:t>
            </a:r>
            <a:r>
              <a:rPr lang="en-US" altLang="en-US" sz="2800" b="1">
                <a:cs typeface="Times New Roman" panose="02020603050405020304" pitchFamily="18" charset="0"/>
              </a:rPr>
              <a:t> Ốc sên, ô tô, người	</a:t>
            </a:r>
            <a:r>
              <a:rPr lang="en-US" altLang="en-US" sz="2800" b="1" baseline="30000"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cs typeface="Times New Roman" panose="02020603050405020304" pitchFamily="18" charset="0"/>
              </a:rPr>
              <a:t>	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C.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Ốc sên, người , ô tô</a:t>
            </a:r>
            <a:endParaRPr lang="en-US" altLang="en-US" sz="2800" b="1"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altLang="en-US" sz="2800" b="1"/>
              <a:t>B. </a:t>
            </a:r>
            <a:r>
              <a:rPr lang="en-US" altLang="en-US" sz="2800" b="1">
                <a:cs typeface="Times New Roman" panose="02020603050405020304" pitchFamily="18" charset="0"/>
              </a:rPr>
              <a:t>Ô tô, ốc sên, người	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2800" b="1"/>
              <a:t>D. </a:t>
            </a:r>
            <a:r>
              <a:rPr lang="en-US" altLang="en-US" sz="2800" b="1">
                <a:cs typeface="Times New Roman" panose="02020603050405020304" pitchFamily="18" charset="0"/>
              </a:rPr>
              <a:t>Ô tô, người, ốc sên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26990" name="Oval 14"/>
          <p:cNvSpPr>
            <a:spLocks noChangeArrowheads="1"/>
          </p:cNvSpPr>
          <p:nvPr/>
        </p:nvSpPr>
        <p:spPr bwMode="auto">
          <a:xfrm>
            <a:off x="4867422" y="5334001"/>
            <a:ext cx="494714" cy="53339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222948" y="191869"/>
            <a:ext cx="5168452" cy="646331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AI NHANH, AI ĐÚNG ?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runner_athlete_running_md_wht">
            <a:extLst>
              <a:ext uri="{FF2B5EF4-FFF2-40B4-BE49-F238E27FC236}">
                <a16:creationId xmlns:a16="http://schemas.microsoft.com/office/drawing/2014/main" xmlns="" id="{A20C62F4-54AF-49BD-B92F-3F69B73F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0525" y="838200"/>
            <a:ext cx="18700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animated snail">
            <a:extLst>
              <a:ext uri="{FF2B5EF4-FFF2-40B4-BE49-F238E27FC236}">
                <a16:creationId xmlns:a16="http://schemas.microsoft.com/office/drawing/2014/main" xmlns="" id="{3EA6CB4A-32A7-4492-B9A5-637FEAD5F8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1480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hd">
            <a:extLst>
              <a:ext uri="{FF2B5EF4-FFF2-40B4-BE49-F238E27FC236}">
                <a16:creationId xmlns:a16="http://schemas.microsoft.com/office/drawing/2014/main" xmlns="" id="{6CB5CD10-EBAE-4E87-B6BC-333B9A39F1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2819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0FDC23DC-96B4-4AFD-B21A-A9DEF5D88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579" y="3276600"/>
            <a:ext cx="85311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xmlns="" id="{5E931D89-7329-402F-B56E-8B4B003D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76600"/>
            <a:ext cx="121058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Ốc sên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xmlns="" id="{AE92B456-FCD1-4C45-8E10-B5C76F10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0"/>
            <a:ext cx="14478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01863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269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3" grpId="0" animBg="1"/>
      <p:bldP spid="126984" grpId="0" animBg="1"/>
      <p:bldP spid="126985" grpId="0" animBg="1"/>
      <p:bldP spid="126986" grpId="0" animBg="1"/>
      <p:bldP spid="1269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xmlns="" id="{E73E2023-7CEC-448F-9770-5F7F6E1989D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12954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295400"/>
                        <a:ext cx="1143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5">
            <a:extLst>
              <a:ext uri="{FF2B5EF4-FFF2-40B4-BE49-F238E27FC236}">
                <a16:creationId xmlns:a16="http://schemas.microsoft.com/office/drawing/2014/main" xmlns="" id="{BEFF5DB0-35CC-45A6-B049-0B3657B1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1143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4" name="Text Box 15">
            <a:extLst>
              <a:ext uri="{FF2B5EF4-FFF2-40B4-BE49-F238E27FC236}">
                <a16:creationId xmlns:a16="http://schemas.microsoft.com/office/drawing/2014/main" xmlns="" id="{D6792C7E-E9AB-4A0F-8DF6-91078575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371600"/>
            <a:ext cx="146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xmlns="" id="{BEC67EB3-00B2-4B50-A81A-C22635E9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05" y="1338891"/>
            <a:ext cx="9173495" cy="1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Bài toán 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Một ô tô đi một                                          hết            Hỏi trung bình                                                                         ? 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xmlns="" id="{9E921F72-E032-4243-9E5E-8CF1E5CA4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300287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mỗi giờ ô tô đi được bao nhiêu ki – lô – mét  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xmlns="" id="{C3AF9B1E-9B6D-4E48-80C0-33B5A3AAC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88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quãng đường dài 170 km   </a:t>
            </a: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xmlns="" id="{0A968CC0-104A-45E1-B29C-AC4F56D00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828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4 giờ.</a:t>
            </a:r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xmlns="" id="{2A6C4271-B1B8-4B15-8B6E-44CF34B3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971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Tóm tắt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</a:t>
            </a:r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xmlns="" id="{F0455440-C820-4EA7-9C00-47DE46605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3124200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? km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6C38188D-CCC8-4C62-A26E-EA6156D8382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886200"/>
            <a:ext cx="3810000" cy="1069975"/>
            <a:chOff x="420" y="2728"/>
            <a:chExt cx="2400" cy="674"/>
          </a:xfrm>
        </p:grpSpPr>
        <p:sp>
          <p:nvSpPr>
            <p:cNvPr id="10256" name="Line 20">
              <a:extLst>
                <a:ext uri="{FF2B5EF4-FFF2-40B4-BE49-F238E27FC236}">
                  <a16:creationId xmlns:a16="http://schemas.microsoft.com/office/drawing/2014/main" xmlns="" id="{B73A4C06-CD22-4304-A6D1-95D44336B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2827"/>
              <a:ext cx="24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1">
              <a:extLst>
                <a:ext uri="{FF2B5EF4-FFF2-40B4-BE49-F238E27FC236}">
                  <a16:creationId xmlns:a16="http://schemas.microsoft.com/office/drawing/2014/main" xmlns="" id="{CE5E6614-5E9E-461C-A6BD-AF12A7F4C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2728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2">
              <a:extLst>
                <a:ext uri="{FF2B5EF4-FFF2-40B4-BE49-F238E27FC236}">
                  <a16:creationId xmlns:a16="http://schemas.microsoft.com/office/drawing/2014/main" xmlns="" id="{0CE7054C-4469-4506-8C3B-8E77DDB64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3">
              <a:extLst>
                <a:ext uri="{FF2B5EF4-FFF2-40B4-BE49-F238E27FC236}">
                  <a16:creationId xmlns:a16="http://schemas.microsoft.com/office/drawing/2014/main" xmlns="" id="{3B24BE88-F138-4AA0-84B3-084A47983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4">
              <a:extLst>
                <a:ext uri="{FF2B5EF4-FFF2-40B4-BE49-F238E27FC236}">
                  <a16:creationId xmlns:a16="http://schemas.microsoft.com/office/drawing/2014/main" xmlns="" id="{8B524DED-6562-422F-BA81-46B5BB16E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5">
              <a:extLst>
                <a:ext uri="{FF2B5EF4-FFF2-40B4-BE49-F238E27FC236}">
                  <a16:creationId xmlns:a16="http://schemas.microsoft.com/office/drawing/2014/main" xmlns="" id="{31276CF9-3BFB-47EB-9B5D-30ADB911A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27">
              <a:extLst>
                <a:ext uri="{FF2B5EF4-FFF2-40B4-BE49-F238E27FC236}">
                  <a16:creationId xmlns:a16="http://schemas.microsoft.com/office/drawing/2014/main" xmlns="" id="{9919136B-8CE3-483D-BA20-8CDDC649D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" y="3111"/>
              <a:ext cx="86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170 km</a:t>
              </a:r>
              <a:r>
                <a:rPr lang="en-US" altLang="en-US" sz="2400" b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263" name="AutoShape 28">
              <a:extLst>
                <a:ext uri="{FF2B5EF4-FFF2-40B4-BE49-F238E27FC236}">
                  <a16:creationId xmlns:a16="http://schemas.microsoft.com/office/drawing/2014/main" xmlns="" id="{1B947480-66B3-4182-9FA5-A03FB8801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00" y="1808"/>
              <a:ext cx="240" cy="240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8701" name="AutoShape 29">
            <a:extLst>
              <a:ext uri="{FF2B5EF4-FFF2-40B4-BE49-F238E27FC236}">
                <a16:creationId xmlns:a16="http://schemas.microsoft.com/office/drawing/2014/main" xmlns="" id="{D935492B-5C6E-4A62-A210-CEED70A255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3086100" y="3314700"/>
            <a:ext cx="2286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5" name="Text Box 33">
            <a:extLst>
              <a:ext uri="{FF2B5EF4-FFF2-40B4-BE49-F238E27FC236}">
                <a16:creationId xmlns:a16="http://schemas.microsoft.com/office/drawing/2014/main" xmlns="" id="{2EAEC9DB-C669-4EC3-8D98-499CA210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5181600"/>
            <a:ext cx="8458199" cy="1200329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</a:rPr>
              <a:t>Trung bình mỗi giờ ô tô đi được 42,5 km. Ta nói </a:t>
            </a:r>
            <a:r>
              <a:rPr lang="en-US" altLang="en-US" sz="2400" b="1" i="1">
                <a:latin typeface="Times New Roman" panose="02020603050405020304" pitchFamily="18" charset="0"/>
              </a:rPr>
              <a:t>vận tốc trung bình</a:t>
            </a:r>
            <a:r>
              <a:rPr lang="en-US" altLang="en-US" sz="2400" b="1">
                <a:latin typeface="Times New Roman" panose="02020603050405020304" pitchFamily="18" charset="0"/>
              </a:rPr>
              <a:t> hay nói vắn tắt </a:t>
            </a:r>
            <a:r>
              <a:rPr lang="en-US" altLang="en-US" sz="2400" b="1" i="1">
                <a:latin typeface="Times New Roman" panose="02020603050405020304" pitchFamily="18" charset="0"/>
              </a:rPr>
              <a:t>vận tốc</a:t>
            </a:r>
            <a:r>
              <a:rPr lang="en-US" altLang="en-US" sz="2400" b="1">
                <a:latin typeface="Times New Roman" panose="02020603050405020304" pitchFamily="18" charset="0"/>
              </a:rPr>
              <a:t> của ô tô là </a:t>
            </a:r>
            <a:r>
              <a:rPr lang="en-US" altLang="en-US" sz="2400" b="1" i="1">
                <a:latin typeface="Times New Roman" panose="02020603050405020304" pitchFamily="18" charset="0"/>
              </a:rPr>
              <a:t>bốn mươi hai phẩy năm ki- lô- mét giờ</a:t>
            </a:r>
            <a:r>
              <a:rPr lang="en-US" altLang="en-US" sz="2400" b="1">
                <a:latin typeface="Times New Roman" panose="02020603050405020304" pitchFamily="18" charset="0"/>
              </a:rPr>
              <a:t>,</a:t>
            </a:r>
            <a:r>
              <a:rPr lang="en-US" altLang="en-US" sz="2400" b="1" i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viết tắt là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42,5 km/giờ.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0510A9-65CE-40C1-9EE3-69C7C381B057}"/>
              </a:ext>
            </a:extLst>
          </p:cNvPr>
          <p:cNvSpPr txBox="1"/>
          <p:nvPr/>
        </p:nvSpPr>
        <p:spPr>
          <a:xfrm>
            <a:off x="3832746" y="6813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6C2498-6172-4167-A75B-A2AF5CC91EA3}"/>
              </a:ext>
            </a:extLst>
          </p:cNvPr>
          <p:cNvSpPr txBox="1"/>
          <p:nvPr/>
        </p:nvSpPr>
        <p:spPr>
          <a:xfrm>
            <a:off x="3570288" y="1091625"/>
            <a:ext cx="199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3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3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3" grpId="0"/>
      <p:bldP spid="28683" grpId="1"/>
      <p:bldP spid="28686" grpId="0"/>
      <p:bldP spid="28688" grpId="0"/>
      <p:bldP spid="28690" grpId="0"/>
      <p:bldP spid="28698" grpId="0"/>
      <p:bldP spid="28701" grpId="0" animBg="1"/>
      <p:bldP spid="2870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53&quot;&gt;&lt;object type=&quot;3&quot; unique_id=&quot;10054&quot;&gt;&lt;property id=&quot;20148&quot; value=&quot;5&quot;/&gt;&lt;property id=&quot;20300&quot; value=&quot;Slide 7&quot;/&gt;&lt;property id=&quot;20307&quot; value=&quot;285&quot;/&gt;&lt;/object&gt;&lt;object type=&quot;3&quot; unique_id=&quot;10055&quot;&gt;&lt;property id=&quot;20148&quot; value=&quot;5&quot;/&gt;&lt;property id=&quot;20300&quot; value=&quot;Slide 8&quot;/&gt;&lt;property id=&quot;20307&quot; value=&quot;279&quot;/&gt;&lt;/object&gt;&lt;object type=&quot;3&quot; unique_id=&quot;10056&quot;&gt;&lt;property id=&quot;20148&quot; value=&quot;5&quot;/&gt;&lt;property id=&quot;20300&quot; value=&quot;Slide 9&quot;/&gt;&lt;property id=&quot;20307&quot; value=&quot;260&quot;/&gt;&lt;/object&gt;&lt;object type=&quot;3&quot; unique_id=&quot;10057&quot;&gt;&lt;property id=&quot;20148&quot; value=&quot;5&quot;/&gt;&lt;property id=&quot;20300&quot; value=&quot;Slide 10&quot;/&gt;&lt;property id=&quot;20307&quot; value=&quot;281&quot;/&gt;&lt;/object&gt;&lt;object type=&quot;3&quot; unique_id=&quot;10058&quot;&gt;&lt;property id=&quot;20148&quot; value=&quot;5&quot;/&gt;&lt;property id=&quot;20300&quot; value=&quot;Slide 11&quot;/&gt;&lt;property id=&quot;20307&quot; value=&quot;282&quot;/&gt;&lt;/object&gt;&lt;object type=&quot;3&quot; unique_id=&quot;10059&quot;&gt;&lt;property id=&quot;20148&quot; value=&quot;5&quot;/&gt;&lt;property id=&quot;20300&quot; value=&quot;Slide 12&quot;/&gt;&lt;property id=&quot;20307&quot; value=&quot;261&quot;/&gt;&lt;/object&gt;&lt;object type=&quot;3&quot; unique_id=&quot;10062&quot;&gt;&lt;property id=&quot;20148&quot; value=&quot;5&quot;/&gt;&lt;property id=&quot;20300&quot; value=&quot;Slide 15&quot;/&gt;&lt;property id=&quot;20307&quot; value=&quot;266&quot;/&gt;&lt;/object&gt;&lt;object type=&quot;3&quot; unique_id=&quot;10063&quot;&gt;&lt;property id=&quot;20148&quot; value=&quot;5&quot;/&gt;&lt;property id=&quot;20300&quot; value=&quot;Slide 16&quot;/&gt;&lt;property id=&quot;20307&quot; value=&quot;284&quot;/&gt;&lt;/object&gt;&lt;object type=&quot;3&quot; unique_id=&quot;10136&quot;&gt;&lt;property id=&quot;20148&quot; value=&quot;5&quot;/&gt;&lt;property id=&quot;20300&quot; value=&quot;Slide 1&quot;/&gt;&lt;property id=&quot;20307&quot; value=&quot;286&quot;/&gt;&lt;/object&gt;&lt;object type=&quot;3&quot; unique_id=&quot;10137&quot;&gt;&lt;property id=&quot;20148&quot; value=&quot;5&quot;/&gt;&lt;property id=&quot;20300&quot; value=&quot;Slide 2&quot;/&gt;&lt;property id=&quot;20307&quot; value=&quot;287&quot;/&gt;&lt;/object&gt;&lt;object type=&quot;3&quot; unique_id=&quot;10138&quot;&gt;&lt;property id=&quot;20148&quot; value=&quot;5&quot;/&gt;&lt;property id=&quot;20300&quot; value=&quot;Slide 3&quot;/&gt;&lt;property id=&quot;20307&quot; value=&quot;288&quot;/&gt;&lt;/object&gt;&lt;object type=&quot;3&quot; unique_id=&quot;10139&quot;&gt;&lt;property id=&quot;20148&quot; value=&quot;5&quot;/&gt;&lt;property id=&quot;20300&quot; value=&quot;Slide 4&quot;/&gt;&lt;property id=&quot;20307&quot; value=&quot;289&quot;/&gt;&lt;/object&gt;&lt;object type=&quot;3&quot; unique_id=&quot;10140&quot;&gt;&lt;property id=&quot;20148&quot; value=&quot;5&quot;/&gt;&lt;property id=&quot;20300&quot; value=&quot;Slide 6&quot;/&gt;&lt;property id=&quot;20307&quot; value=&quot;290&quot;/&gt;&lt;/object&gt;&lt;object type=&quot;3&quot; unique_id=&quot;10172&quot;&gt;&lt;property id=&quot;20148&quot; value=&quot;5&quot;/&gt;&lt;property id=&quot;20300&quot; value=&quot;Slide 5&quot;/&gt;&lt;property id=&quot;20307&quot; value=&quot;292&quot;/&gt;&lt;/object&gt;&lt;object type=&quot;3&quot; unique_id=&quot;10285&quot;&gt;&lt;property id=&quot;20148&quot; value=&quot;5&quot;/&gt;&lt;property id=&quot;20300&quot; value=&quot;Slide 13&quot;/&gt;&lt;property id=&quot;20307&quot; value=&quot;293&quot;/&gt;&lt;/object&gt;&lt;object type=&quot;3&quot; unique_id=&quot;10286&quot;&gt;&lt;property id=&quot;20148&quot; value=&quot;5&quot;/&gt;&lt;property id=&quot;20300&quot; value=&quot;Slide 14&quot;/&gt;&lt;property id=&quot;20307&quot; value=&quot;295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597</Words>
  <Application>Microsoft Office PowerPoint</Application>
  <PresentationFormat>On-screen Show (4:3)</PresentationFormat>
  <Paragraphs>140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Wingdings 3</vt:lpstr>
      <vt:lpstr>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Quang Nam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Thong</dc:creator>
  <cp:lastModifiedBy>Admin</cp:lastModifiedBy>
  <cp:revision>363</cp:revision>
  <dcterms:created xsi:type="dcterms:W3CDTF">2009-02-06T09:50:00Z</dcterms:created>
  <dcterms:modified xsi:type="dcterms:W3CDTF">2025-03-07T08:25:00Z</dcterms:modified>
</cp:coreProperties>
</file>