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2"/>
  </p:notesMasterIdLst>
  <p:sldIdLst>
    <p:sldId id="595" r:id="rId2"/>
    <p:sldId id="673" r:id="rId3"/>
    <p:sldId id="624" r:id="rId4"/>
    <p:sldId id="645" r:id="rId5"/>
    <p:sldId id="670" r:id="rId6"/>
    <p:sldId id="652" r:id="rId7"/>
    <p:sldId id="656" r:id="rId8"/>
    <p:sldId id="654" r:id="rId9"/>
    <p:sldId id="655" r:id="rId10"/>
    <p:sldId id="657" r:id="rId11"/>
    <p:sldId id="669" r:id="rId12"/>
    <p:sldId id="659" r:id="rId13"/>
    <p:sldId id="674" r:id="rId14"/>
    <p:sldId id="660" r:id="rId15"/>
    <p:sldId id="661" r:id="rId16"/>
    <p:sldId id="672" r:id="rId17"/>
    <p:sldId id="664" r:id="rId18"/>
    <p:sldId id="666" r:id="rId19"/>
    <p:sldId id="667" r:id="rId20"/>
    <p:sldId id="671" r:id="rId2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ng lê" initials="ll" lastIdx="1" clrIdx="0">
    <p:extLst>
      <p:ext uri="{19B8F6BF-5375-455C-9EA6-DF929625EA0E}">
        <p15:presenceInfo xmlns:p15="http://schemas.microsoft.com/office/powerpoint/2012/main" userId="aa8bbc59fd31db38" providerId="Windows Live"/>
      </p:ext>
    </p:extLst>
  </p:cmAuthor>
  <p:cmAuthor id="2" name="hung.nv2510hung.nv2510" initials="h" lastIdx="1" clrIdx="1">
    <p:extLst>
      <p:ext uri="{19B8F6BF-5375-455C-9EA6-DF929625EA0E}">
        <p15:presenceInfo xmlns:p15="http://schemas.microsoft.com/office/powerpoint/2012/main" userId="S::hung.nv2510@dulieucuatoi.win::a43b6403-c448-41ca-a855-a9cbf1ea92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99"/>
    <a:srgbClr val="ED2C9A"/>
    <a:srgbClr val="00B1CC"/>
    <a:srgbClr val="B1E8F0"/>
    <a:srgbClr val="E1EDBD"/>
    <a:srgbClr val="DDF0EC"/>
    <a:srgbClr val="FFFAF7"/>
    <a:srgbClr val="EAF3E2"/>
    <a:srgbClr val="FFEC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2" autoAdjust="0"/>
    <p:restoredTop sz="86909" autoAdjust="0"/>
  </p:normalViewPr>
  <p:slideViewPr>
    <p:cSldViewPr snapToGrid="0">
      <p:cViewPr varScale="1">
        <p:scale>
          <a:sx n="64" d="100"/>
          <a:sy n="64" d="100"/>
        </p:scale>
        <p:origin x="105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3703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809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sym typeface="Arial" panose="020B0604020202020204"/>
              </a:r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90145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bất kì để hiện đáp án</a:t>
            </a:r>
          </a:p>
          <a:p>
            <a:r>
              <a:rPr lang="en-US"/>
              <a:t>Click bất kì để chuyển câu hỏi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601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bất kì để hiện đáp án</a:t>
            </a:r>
          </a:p>
          <a:p>
            <a:r>
              <a:rPr lang="en-US"/>
              <a:t>Click bất kì để chuyển câu hỏi</a:t>
            </a:r>
          </a:p>
        </p:txBody>
      </p:sp>
    </p:spTree>
    <p:extLst>
      <p:ext uri="{BB962C8B-B14F-4D97-AF65-F5344CB8AC3E}">
        <p14:creationId xmlns:p14="http://schemas.microsoft.com/office/powerpoint/2010/main" val="3615275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bất kì để hiện đáp án</a:t>
            </a:r>
          </a:p>
          <a:p>
            <a:r>
              <a:rPr lang="en-US"/>
              <a:t>Click bất kì để chuyển câu hỏi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610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bất kì để hiện đáp án</a:t>
            </a:r>
          </a:p>
          <a:p>
            <a:r>
              <a:rPr lang="en-US"/>
              <a:t>Click bất kì để chuyển câu hỏi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51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248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34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58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078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em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em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em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em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8939" b="-12233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99110" y="1660471"/>
            <a:ext cx="11193780" cy="3477586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933"/>
            </a:p>
          </p:txBody>
        </p:sp>
      </p:grpSp>
      <p:sp>
        <p:nvSpPr>
          <p:cNvPr id="9" name="Text Box 3">
            <a:extLst>
              <a:ext uri="{FF2B5EF4-FFF2-40B4-BE49-F238E27FC236}">
                <a16:creationId xmlns:a16="http://schemas.microsoft.com/office/drawing/2014/main" id="{33FAF4EF-AB96-4B32-8A2E-1964AA834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3187" y="253435"/>
            <a:ext cx="7590972" cy="114705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7271" tIns="53629" rIns="107271" bIns="5362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259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700" b="1" dirty="0" smtClean="0">
                <a:solidFill>
                  <a:srgbClr val="000000"/>
                </a:solidFill>
                <a:latin typeface="Times New Roman" pitchFamily="18" charset="0"/>
              </a:rPr>
              <a:t>UỶ BAN NHÂN DÂN </a:t>
            </a:r>
            <a:r>
              <a:rPr lang="en-US" altLang="en-US" sz="2700" b="1" dirty="0">
                <a:solidFill>
                  <a:srgbClr val="000000"/>
                </a:solidFill>
                <a:latin typeface="Times New Roman" pitchFamily="18" charset="0"/>
              </a:rPr>
              <a:t>THÀNH PHỐ QUY NHƠN</a:t>
            </a:r>
          </a:p>
          <a:p>
            <a:pPr algn="ctr" defTabSz="68259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Times New Roman" pitchFamily="18" charset="0"/>
              </a:rPr>
              <a:t>TRƯỜNG TIỂU HỌC HOÀNG QUỐC VIỆT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23849" y="2279929"/>
            <a:ext cx="11544301" cy="25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191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MÔN : 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TOÁN</a:t>
            </a:r>
            <a:endParaRPr lang="en-US" altLang="en-US" sz="4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algn="ctr" defTabSz="68191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LỚP: 3D</a:t>
            </a:r>
          </a:p>
          <a:p>
            <a:pPr algn="ctr" defTabSz="68191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 81: NHÂN VỚI SỐ CÓ MỘT CHỮ SỐ</a:t>
            </a:r>
          </a:p>
          <a:p>
            <a:pPr algn="ctr" defTabSz="68191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(KHÔNG NHỚ)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-4159869" y="5101472"/>
            <a:ext cx="13649467" cy="656043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3" dist="53882" dir="13500000">
              <a:srgbClr val="EEECE1">
                <a:alpha val="50000"/>
              </a:srgbClr>
            </a:prstShdw>
          </a:effectLst>
        </p:spPr>
        <p:txBody>
          <a:bodyPr wrap="square" lIns="162011" tIns="81009" rIns="162011" bIns="810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 defTabSz="1215106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3" name="Text Box 18">
            <a:extLst>
              <a:ext uri="{FF2B5EF4-FFF2-40B4-BE49-F238E27FC236}">
                <a16:creationId xmlns:a16="http://schemas.microsoft.com/office/drawing/2014/main" id="{3AA14038-62F5-40D0-A759-D811C2C95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589" y="6147368"/>
            <a:ext cx="8165849" cy="570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271" tIns="53629" rIns="107271" bIns="53629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191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900" b="1" i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Giáo </a:t>
            </a:r>
            <a:r>
              <a:rPr lang="en-US" altLang="en-US" sz="2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9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29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9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9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9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Hồng</a:t>
            </a:r>
            <a:r>
              <a:rPr lang="en-US" altLang="en-US" sz="29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Minh</a:t>
            </a:r>
            <a:endParaRPr lang="en-US" altLang="en-US" sz="2900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1889" y="513421"/>
            <a:ext cx="2184969" cy="204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4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1062834" y="275467"/>
            <a:ext cx="12983842" cy="3182815"/>
            <a:chOff x="-1062835" y="246185"/>
            <a:chExt cx="12983842" cy="318281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-1062835" y="484591"/>
              <a:ext cx="9029103" cy="5958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lnSpc>
                  <a:spcPct val="121000"/>
                </a:lnSpc>
                <a:buClrTx/>
                <a:defRPr/>
              </a:pPr>
              <a:r>
                <a:rPr lang="en-US" sz="3200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Tính</a:t>
              </a:r>
              <a:r>
                <a:rPr lang="en-US" sz="32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</a:t>
              </a:r>
              <a:endParaRPr lang="en-US" sz="3200" kern="1200" dirty="0">
                <a:solidFill>
                  <a:srgbClr val="ED5565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47" y="633074"/>
            <a:ext cx="1828800" cy="1423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206" y="1832331"/>
            <a:ext cx="1619694" cy="44541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483" y="4859727"/>
            <a:ext cx="1354108" cy="1495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9720" y="4732454"/>
            <a:ext cx="1353734" cy="16227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076573" y="451041"/>
            <a:ext cx="1750292" cy="631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1 234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00495" y="1333116"/>
            <a:ext cx="1626371" cy="631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200495" y="2056837"/>
            <a:ext cx="208029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3252203" y="2340269"/>
            <a:ext cx="7850707" cy="2030518"/>
            <a:chOff x="3337112" y="4059409"/>
            <a:chExt cx="7850707" cy="2030518"/>
          </a:xfrm>
        </p:grpSpPr>
        <p:grpSp>
          <p:nvGrpSpPr>
            <p:cNvPr id="40" name="Group 39"/>
            <p:cNvGrpSpPr/>
            <p:nvPr/>
          </p:nvGrpSpPr>
          <p:grpSpPr>
            <a:xfrm>
              <a:off x="4214388" y="4059409"/>
              <a:ext cx="6973431" cy="2030518"/>
              <a:chOff x="2590800" y="5298831"/>
              <a:chExt cx="4343400" cy="1310639"/>
            </a:xfrm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2590800" y="5298831"/>
                <a:ext cx="4343400" cy="131063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buClrTx/>
                  <a:defRPr/>
                </a:pPr>
                <a:endParaRPr lang="en-US" sz="3200" kern="1200">
                  <a:solidFill>
                    <a:prstClr val="white"/>
                  </a:solidFill>
                  <a:latin typeface="UTM Avo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012386" y="5578792"/>
                <a:ext cx="3585813" cy="3178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609630">
                  <a:buClrTx/>
                  <a:defRPr/>
                </a:pPr>
                <a:endParaRPr lang="en-US" sz="32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UTM Avo"/>
                  <a:ea typeface="+mn-ea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37112" y="4312668"/>
              <a:ext cx="1480559" cy="15240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5285404" y="4209710"/>
              <a:ext cx="1626371" cy="6318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4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2 468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817671" y="925386"/>
            <a:ext cx="6391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latin typeface="+mj-lt"/>
                <a:ea typeface="Cambria Math" panose="02040503050406030204" charset="0"/>
                <a:cs typeface="Times New Roman" panose="02020603050405020304" pitchFamily="18" charset="0"/>
              </a:rPr>
              <a:t>×</a:t>
            </a:r>
            <a:endParaRPr lang="en-US" sz="4000" dirty="0">
              <a:latin typeface="+mj-lt"/>
              <a:ea typeface="Cambria Math" panose="02040503050406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64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1062834" y="275467"/>
            <a:ext cx="12983842" cy="3182815"/>
            <a:chOff x="-1062835" y="246185"/>
            <a:chExt cx="12983842" cy="318281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-1062835" y="484591"/>
              <a:ext cx="9029103" cy="5958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lnSpc>
                  <a:spcPct val="121000"/>
                </a:lnSpc>
                <a:buClrTx/>
                <a:defRPr/>
              </a:pPr>
              <a:r>
                <a:rPr lang="en-US" sz="3200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Tính</a:t>
              </a:r>
              <a:r>
                <a:rPr lang="en-US" sz="32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</a:t>
              </a:r>
              <a:endParaRPr lang="en-US" sz="3200" kern="1200" dirty="0">
                <a:solidFill>
                  <a:srgbClr val="ED5565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47" y="633074"/>
            <a:ext cx="1828800" cy="1423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206" y="1832331"/>
            <a:ext cx="1619694" cy="44541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483" y="4859727"/>
            <a:ext cx="1354108" cy="1495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9720" y="4732454"/>
            <a:ext cx="1353734" cy="162274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621325" y="908204"/>
            <a:ext cx="692727" cy="631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5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4817672" y="513872"/>
            <a:ext cx="2212902" cy="6318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r" defTabSz="609630">
              <a:buClrTx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42 122</a:t>
            </a:r>
          </a:p>
        </p:txBody>
      </p:sp>
      <p:sp>
        <p:nvSpPr>
          <p:cNvPr id="4" name="Rectangle 3"/>
          <p:cNvSpPr/>
          <p:nvPr/>
        </p:nvSpPr>
        <p:spPr>
          <a:xfrm>
            <a:off x="5126155" y="1395947"/>
            <a:ext cx="1904419" cy="6318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r" defTabSz="609630">
              <a:buClrTx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029201" y="2209800"/>
            <a:ext cx="230848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9"/>
          <p:cNvSpPr txBox="1"/>
          <p:nvPr/>
        </p:nvSpPr>
        <p:spPr>
          <a:xfrm>
            <a:off x="4621324" y="997948"/>
            <a:ext cx="6391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4000" dirty="0">
                <a:latin typeface="+mj-lt"/>
                <a:ea typeface="Cambria Math" panose="02040503050406030204" charset="0"/>
                <a:cs typeface="Times New Roman" panose="02020603050405020304" pitchFamily="18" charset="0"/>
              </a:rPr>
              <a:t>×</a:t>
            </a:r>
            <a:endParaRPr lang="en-US" sz="4000" dirty="0">
              <a:latin typeface="+mj-lt"/>
              <a:ea typeface="Cambria Math" panose="0204050305040603020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872418" y="2471389"/>
            <a:ext cx="7850707" cy="2093169"/>
            <a:chOff x="3337112" y="3996758"/>
            <a:chExt cx="7850707" cy="2093169"/>
          </a:xfrm>
        </p:grpSpPr>
        <p:grpSp>
          <p:nvGrpSpPr>
            <p:cNvPr id="19" name="Group 18"/>
            <p:cNvGrpSpPr/>
            <p:nvPr/>
          </p:nvGrpSpPr>
          <p:grpSpPr>
            <a:xfrm>
              <a:off x="4214388" y="3996758"/>
              <a:ext cx="6973431" cy="2093169"/>
              <a:chOff x="4214388" y="3996758"/>
              <a:chExt cx="6973431" cy="2093169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4214388" y="4059409"/>
                <a:ext cx="6973431" cy="2030518"/>
                <a:chOff x="2590800" y="5298831"/>
                <a:chExt cx="4343400" cy="1310639"/>
              </a:xfrm>
            </p:grpSpPr>
            <p:sp>
              <p:nvSpPr>
                <p:cNvPr id="25" name="Rectangle: Rounded Corners 24"/>
                <p:cNvSpPr/>
                <p:nvPr/>
              </p:nvSpPr>
              <p:spPr>
                <a:xfrm>
                  <a:off x="2590800" y="5298831"/>
                  <a:ext cx="4343400" cy="1310639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>
                    <a:buClrTx/>
                    <a:defRPr/>
                  </a:pPr>
                  <a:endParaRPr lang="en-US" sz="3200" kern="1200">
                    <a:solidFill>
                      <a:prstClr val="white"/>
                    </a:solidFill>
                    <a:latin typeface="UTM Avo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3012386" y="5578792"/>
                  <a:ext cx="3585813" cy="31785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609630">
                    <a:buClrTx/>
                    <a:defRPr/>
                  </a:pPr>
                  <a:endParaRPr lang="en-US" sz="3200" kern="12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UTM Avo"/>
                    <a:ea typeface="+mn-ea"/>
                  </a:endParaRPr>
                </a:p>
              </p:txBody>
            </p:sp>
          </p:grpSp>
          <p:sp>
            <p:nvSpPr>
              <p:cNvPr id="11" name="Rectangle 10"/>
              <p:cNvSpPr/>
              <p:nvPr/>
            </p:nvSpPr>
            <p:spPr>
              <a:xfrm>
                <a:off x="5439040" y="3996758"/>
                <a:ext cx="2056228" cy="63182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r" defTabSz="609630">
                  <a:buClrTx/>
                  <a:defRPr/>
                </a:pPr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84 244</a:t>
                </a: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37112" y="4312668"/>
              <a:ext cx="1480559" cy="152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051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1062834" y="275467"/>
            <a:ext cx="12983842" cy="3182815"/>
            <a:chOff x="-1062835" y="246185"/>
            <a:chExt cx="12983842" cy="318281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-1062835" y="484591"/>
              <a:ext cx="9029103" cy="5958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lnSpc>
                  <a:spcPct val="121000"/>
                </a:lnSpc>
                <a:buClrTx/>
                <a:defRPr/>
              </a:pPr>
              <a:r>
                <a:rPr lang="en-US" sz="3200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Tính</a:t>
              </a:r>
              <a:r>
                <a:rPr lang="en-US" sz="32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</a:t>
              </a:r>
              <a:endParaRPr lang="en-US" sz="3200" kern="1200" dirty="0">
                <a:solidFill>
                  <a:srgbClr val="ED5565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47" y="633074"/>
            <a:ext cx="1828800" cy="1423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206" y="1832331"/>
            <a:ext cx="1619694" cy="44541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483" y="4859727"/>
            <a:ext cx="1354108" cy="1495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9720" y="4732454"/>
            <a:ext cx="1353734" cy="162274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621325" y="908204"/>
            <a:ext cx="692727" cy="631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5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168510" y="606942"/>
            <a:ext cx="2569400" cy="1738485"/>
            <a:chOff x="14932128" y="5046273"/>
            <a:chExt cx="2569400" cy="1738485"/>
          </a:xfrm>
        </p:grpSpPr>
        <p:sp>
          <p:nvSpPr>
            <p:cNvPr id="12" name="Rectangle 11"/>
            <p:cNvSpPr/>
            <p:nvPr/>
          </p:nvSpPr>
          <p:spPr>
            <a:xfrm>
              <a:off x="14932128" y="5046273"/>
              <a:ext cx="2267812" cy="63182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r" defTabSz="609630">
                <a:buClrTx/>
                <a:defRPr/>
              </a:pP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12 121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5099558" y="5928348"/>
              <a:ext cx="2100382" cy="63182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r" defTabSz="609630">
                <a:buClrTx/>
                <a:defRPr/>
              </a:pP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15110918" y="6784758"/>
              <a:ext cx="239061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3510968" y="2602034"/>
            <a:ext cx="7850707" cy="2030518"/>
            <a:chOff x="3305214" y="4059409"/>
            <a:chExt cx="7850707" cy="2030518"/>
          </a:xfrm>
        </p:grpSpPr>
        <p:grpSp>
          <p:nvGrpSpPr>
            <p:cNvPr id="40" name="Group 39"/>
            <p:cNvGrpSpPr/>
            <p:nvPr/>
          </p:nvGrpSpPr>
          <p:grpSpPr>
            <a:xfrm>
              <a:off x="4182490" y="4059409"/>
              <a:ext cx="6973431" cy="2030518"/>
              <a:chOff x="2590800" y="5298831"/>
              <a:chExt cx="4343400" cy="1310639"/>
            </a:xfrm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2590800" y="5298831"/>
                <a:ext cx="4343400" cy="131063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buClrTx/>
                  <a:defRPr/>
                </a:pPr>
                <a:endParaRPr lang="en-US" sz="3200" kern="1200">
                  <a:solidFill>
                    <a:prstClr val="white"/>
                  </a:solidFill>
                  <a:latin typeface="UTM Avo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012386" y="5578792"/>
                <a:ext cx="3585813" cy="3178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609630">
                  <a:buClrTx/>
                  <a:defRPr/>
                </a:pPr>
                <a:endParaRPr lang="en-US" sz="32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UTM Avo"/>
                  <a:ea typeface="+mn-ea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05214" y="4312668"/>
              <a:ext cx="1480559" cy="1524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4962756" y="4242403"/>
              <a:ext cx="2267812" cy="63182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r" defTabSz="609630">
                <a:buClrTx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48 484</a:t>
              </a:r>
            </a:p>
          </p:txBody>
        </p:sp>
      </p:grpSp>
      <p:sp>
        <p:nvSpPr>
          <p:cNvPr id="21" name="TextBox 9"/>
          <p:cNvSpPr txBox="1"/>
          <p:nvPr/>
        </p:nvSpPr>
        <p:spPr>
          <a:xfrm>
            <a:off x="5005441" y="1138638"/>
            <a:ext cx="6391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4000" dirty="0">
                <a:latin typeface="+mj-lt"/>
                <a:ea typeface="Cambria Math" panose="02040503050406030204" charset="0"/>
                <a:cs typeface="Times New Roman" panose="02020603050405020304" pitchFamily="18" charset="0"/>
              </a:rPr>
              <a:t>×</a:t>
            </a:r>
            <a:endParaRPr lang="en-US" sz="4000" dirty="0">
              <a:latin typeface="+mj-lt"/>
              <a:ea typeface="Cambria Math" panose="02040503050406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06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271433" y="1583070"/>
            <a:ext cx="1543462" cy="530273"/>
            <a:chOff x="1470819" y="1947446"/>
            <a:chExt cx="2060562" cy="707928"/>
          </a:xfrm>
        </p:grpSpPr>
        <p:grpSp>
          <p:nvGrpSpPr>
            <p:cNvPr id="24" name="Group 23"/>
            <p:cNvGrpSpPr/>
            <p:nvPr/>
          </p:nvGrpSpPr>
          <p:grpSpPr>
            <a:xfrm>
              <a:off x="1470819" y="1962834"/>
              <a:ext cx="536610" cy="677111"/>
              <a:chOff x="1737519" y="1962834"/>
              <a:chExt cx="536610" cy="677111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49" b="1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796470" y="1962834"/>
                <a:ext cx="477659" cy="677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96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2118519" y="1947446"/>
              <a:ext cx="1412862" cy="7079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4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284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645298" y="2151321"/>
            <a:ext cx="1447237" cy="1092904"/>
            <a:chOff x="7106460" y="4614792"/>
            <a:chExt cx="1932099" cy="1197882"/>
          </a:xfrm>
        </p:grpSpPr>
        <p:sp>
          <p:nvSpPr>
            <p:cNvPr id="31" name="TextBox 30"/>
            <p:cNvSpPr txBox="1"/>
            <p:nvPr/>
          </p:nvSpPr>
          <p:spPr>
            <a:xfrm>
              <a:off x="7491421" y="4614792"/>
              <a:ext cx="1547138" cy="738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996" b="1" dirty="0"/>
                <a:t>2 313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435826" y="5073928"/>
              <a:ext cx="1570080" cy="738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996" b="1" dirty="0"/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106460" y="4870343"/>
              <a:ext cx="531161" cy="738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996" b="1" dirty="0"/>
                <a:t>x</a:t>
              </a: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7506235" y="5729122"/>
              <a:ext cx="1499671" cy="58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3810720" y="2151321"/>
            <a:ext cx="1422778" cy="1154022"/>
            <a:chOff x="7106460" y="4585333"/>
            <a:chExt cx="1899446" cy="1227340"/>
          </a:xfrm>
        </p:grpSpPr>
        <p:sp>
          <p:nvSpPr>
            <p:cNvPr id="36" name="TextBox 35"/>
            <p:cNvSpPr txBox="1"/>
            <p:nvPr/>
          </p:nvSpPr>
          <p:spPr>
            <a:xfrm>
              <a:off x="7442024" y="4585333"/>
              <a:ext cx="1547138" cy="738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996" b="1" dirty="0"/>
                <a:t>1 234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435826" y="5073927"/>
              <a:ext cx="1570080" cy="738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996" b="1" dirty="0"/>
                <a:t>2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106460" y="4836507"/>
              <a:ext cx="531161" cy="738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996" b="1" dirty="0"/>
                <a:t>x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 flipV="1">
              <a:off x="7506235" y="5725194"/>
              <a:ext cx="1482927" cy="392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5911341" y="2097716"/>
            <a:ext cx="1705714" cy="1168155"/>
            <a:chOff x="7106460" y="4585333"/>
            <a:chExt cx="2277172" cy="1227342"/>
          </a:xfrm>
        </p:grpSpPr>
        <p:sp>
          <p:nvSpPr>
            <p:cNvPr id="41" name="TextBox 40"/>
            <p:cNvSpPr txBox="1"/>
            <p:nvPr/>
          </p:nvSpPr>
          <p:spPr>
            <a:xfrm>
              <a:off x="7442024" y="4585333"/>
              <a:ext cx="1941608" cy="738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996" b="1" dirty="0"/>
                <a:t>42 122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695982" y="5073929"/>
              <a:ext cx="1644884" cy="738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996" b="1" dirty="0"/>
                <a:t> 2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106460" y="4836122"/>
              <a:ext cx="531161" cy="738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996" b="1" dirty="0"/>
                <a:t>x</a:t>
              </a:r>
            </a:p>
          </p:txBody>
        </p:sp>
        <p:cxnSp>
          <p:nvCxnSpPr>
            <p:cNvPr id="44" name="Straight Connector 43"/>
            <p:cNvCxnSpPr/>
            <p:nvPr/>
          </p:nvCxnSpPr>
          <p:spPr>
            <a:xfrm flipV="1">
              <a:off x="7506235" y="5719701"/>
              <a:ext cx="1834631" cy="94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8283034" y="2113343"/>
            <a:ext cx="1775354" cy="1208168"/>
            <a:chOff x="7219020" y="4585333"/>
            <a:chExt cx="1904492" cy="1354224"/>
          </a:xfrm>
        </p:grpSpPr>
        <p:sp>
          <p:nvSpPr>
            <p:cNvPr id="46" name="TextBox 45"/>
            <p:cNvSpPr txBox="1"/>
            <p:nvPr/>
          </p:nvSpPr>
          <p:spPr>
            <a:xfrm>
              <a:off x="7442024" y="4585333"/>
              <a:ext cx="1681488" cy="1354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996" b="1" dirty="0"/>
                <a:t>12 121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529833" y="5073838"/>
              <a:ext cx="1570080" cy="738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996" b="1" dirty="0"/>
                <a:t>4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219020" y="4851070"/>
              <a:ext cx="531161" cy="738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996" b="1" dirty="0"/>
                <a:t>x</a:t>
              </a: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7529833" y="5781767"/>
              <a:ext cx="1593679" cy="928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6038017" y="3366942"/>
            <a:ext cx="1621957" cy="55335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996" b="1" dirty="0"/>
              <a:t>  </a:t>
            </a:r>
            <a:r>
              <a:rPr lang="en-US" sz="2996" b="1" dirty="0" smtClean="0"/>
              <a:t>84 </a:t>
            </a:r>
            <a:r>
              <a:rPr lang="en-US" sz="2996" b="1" dirty="0"/>
              <a:t>244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462291" y="3351175"/>
            <a:ext cx="1596110" cy="55335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996" b="1" dirty="0"/>
              <a:t>  48 484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738477" y="3362701"/>
            <a:ext cx="1657983" cy="55335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996" b="1" dirty="0"/>
              <a:t>    2 468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162340" y="810008"/>
            <a:ext cx="586731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19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81</a:t>
            </a:r>
            <a:r>
              <a:rPr kumimoji="0" lang="vi-V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NHÂN VỚI SỐ CÓ 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MỘT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CHỮ SỐ</a:t>
            </a:r>
          </a:p>
          <a:p>
            <a:pPr marL="0" marR="0" lvl="0" indent="0" algn="ctr" defTabSz="6819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(KHÔNG NHỚ)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969654" y="348343"/>
            <a:ext cx="425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Toán</a:t>
            </a:r>
            <a:endParaRPr kumimoji="0" lang="en-US" sz="24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641666" y="-28728"/>
            <a:ext cx="4911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13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2025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514007" y="3420867"/>
            <a:ext cx="1683846" cy="55335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996" b="1" dirty="0"/>
              <a:t>    </a:t>
            </a:r>
            <a:r>
              <a:rPr lang="en-US" sz="2996" b="1" dirty="0" smtClean="0"/>
              <a:t>6 939</a:t>
            </a:r>
            <a:endParaRPr lang="en-US" sz="2996" b="1" dirty="0"/>
          </a:p>
        </p:txBody>
      </p:sp>
    </p:spTree>
    <p:extLst>
      <p:ext uri="{BB962C8B-B14F-4D97-AF65-F5344CB8AC3E}">
        <p14:creationId xmlns:p14="http://schemas.microsoft.com/office/powerpoint/2010/main" val="191563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7401" y="159953"/>
            <a:ext cx="11857187" cy="6584173"/>
            <a:chOff x="0" y="-76200"/>
            <a:chExt cx="4370177" cy="23597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091236" y="3387256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91236" y="3387256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162340" y="810008"/>
            <a:ext cx="586731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19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81</a:t>
            </a:r>
            <a:r>
              <a:rPr kumimoji="0" lang="vi-V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NHÂN VỚI SỐ CÓ 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MỘT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CHỮ SỐ</a:t>
            </a:r>
          </a:p>
          <a:p>
            <a:pPr marL="0" marR="0" lvl="0" indent="0" algn="ctr" defTabSz="6819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(KHÔNG NHỚ)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69654" y="348343"/>
            <a:ext cx="425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Toán</a:t>
            </a:r>
            <a:endParaRPr kumimoji="0" lang="en-US" sz="24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819341" y="4181398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420630" y="3387256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420630" y="3387256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3148735" y="4181398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105621" y="3387256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105621" y="3387256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5833726" y="4181398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9036345" y="3387256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9036345" y="3387256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8764450" y="4181398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5" y="1538514"/>
            <a:ext cx="11190514" cy="489131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641666" y="-28728"/>
            <a:ext cx="4911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13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2025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007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7027" y="230788"/>
            <a:ext cx="11857187" cy="6584173"/>
            <a:chOff x="0" y="-76200"/>
            <a:chExt cx="4370177" cy="23597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091236" y="3387256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91236" y="3387256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162340" y="810008"/>
            <a:ext cx="586731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19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81</a:t>
            </a:r>
            <a:r>
              <a:rPr kumimoji="0" lang="vi-V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NHÂN VỚI SỐ CÓ 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MỘT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CHỮ SỐ</a:t>
            </a:r>
          </a:p>
          <a:p>
            <a:pPr marL="0" marR="0" lvl="0" indent="0" algn="ctr" defTabSz="6819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(KHÔNG NHỚ)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768277" y="-70879"/>
            <a:ext cx="4655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13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12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69654" y="348343"/>
            <a:ext cx="425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Toán</a:t>
            </a:r>
            <a:endParaRPr kumimoji="0" lang="en-US" sz="24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819341" y="4181398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420630" y="3387256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420630" y="3387256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3148735" y="4181398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105621" y="3387256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105621" y="3387256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5833726" y="4181398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9036345" y="3387256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9036345" y="3387256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8764450" y="4181398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8916760" y="4382523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8916760" y="4382523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8644865" y="5176665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971651" y="4382523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971651" y="4382523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699756" y="5176665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3301045" y="4382523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3301045" y="4382523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3029150" y="5176665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5986036" y="4382523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5986036" y="4382523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5714141" y="5176665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11834310" y="4382523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11834310" y="4382523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11562415" y="5176665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3889201" y="4382523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3889201" y="4382523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3617306" y="5176665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6218595" y="4382523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6218595" y="4382523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5946700" y="5176665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8903586" y="4382523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8903586" y="4382523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8631691" y="5176665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01" name="TextBox 200"/>
          <p:cNvSpPr txBox="1"/>
          <p:nvPr/>
        </p:nvSpPr>
        <p:spPr>
          <a:xfrm>
            <a:off x="14903294" y="4285103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02" name="TextBox 201"/>
          <p:cNvSpPr txBox="1"/>
          <p:nvPr/>
        </p:nvSpPr>
        <p:spPr>
          <a:xfrm>
            <a:off x="14903294" y="4285103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14631399" y="5079245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04" name="TextBox 203"/>
          <p:cNvSpPr txBox="1"/>
          <p:nvPr/>
        </p:nvSpPr>
        <p:spPr>
          <a:xfrm>
            <a:off x="6958185" y="4285103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6958185" y="4285103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6686290" y="5079245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07" name="TextBox 206"/>
          <p:cNvSpPr txBox="1"/>
          <p:nvPr/>
        </p:nvSpPr>
        <p:spPr>
          <a:xfrm>
            <a:off x="9287579" y="4285103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08" name="TextBox 207"/>
          <p:cNvSpPr txBox="1"/>
          <p:nvPr/>
        </p:nvSpPr>
        <p:spPr>
          <a:xfrm>
            <a:off x="9287579" y="4285103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9015684" y="5079245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11972570" y="4285103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11972570" y="4285103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11700675" y="5079245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52" name="TextBox 251"/>
          <p:cNvSpPr txBox="1"/>
          <p:nvPr/>
        </p:nvSpPr>
        <p:spPr>
          <a:xfrm>
            <a:off x="17890099" y="4290726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53" name="TextBox 252"/>
          <p:cNvSpPr txBox="1"/>
          <p:nvPr/>
        </p:nvSpPr>
        <p:spPr>
          <a:xfrm>
            <a:off x="17890099" y="4290726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17618204" y="5084868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55" name="TextBox 254"/>
          <p:cNvSpPr txBox="1"/>
          <p:nvPr/>
        </p:nvSpPr>
        <p:spPr>
          <a:xfrm>
            <a:off x="9944990" y="4290726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56" name="TextBox 255"/>
          <p:cNvSpPr txBox="1"/>
          <p:nvPr/>
        </p:nvSpPr>
        <p:spPr>
          <a:xfrm>
            <a:off x="9944990" y="4290726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9673095" y="5084868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58" name="TextBox 257"/>
          <p:cNvSpPr txBox="1"/>
          <p:nvPr/>
        </p:nvSpPr>
        <p:spPr>
          <a:xfrm>
            <a:off x="12274384" y="4290726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59" name="TextBox 258"/>
          <p:cNvSpPr txBox="1"/>
          <p:nvPr/>
        </p:nvSpPr>
        <p:spPr>
          <a:xfrm>
            <a:off x="12274384" y="4290726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12002489" y="5084868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1" name="TextBox 260"/>
          <p:cNvSpPr txBox="1"/>
          <p:nvPr/>
        </p:nvSpPr>
        <p:spPr>
          <a:xfrm>
            <a:off x="14959375" y="4290726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62" name="TextBox 261"/>
          <p:cNvSpPr txBox="1"/>
          <p:nvPr/>
        </p:nvSpPr>
        <p:spPr>
          <a:xfrm>
            <a:off x="14959375" y="4290726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14687480" y="5084868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9" name="TextBox 268"/>
          <p:cNvSpPr txBox="1"/>
          <p:nvPr/>
        </p:nvSpPr>
        <p:spPr>
          <a:xfrm>
            <a:off x="277875" y="1529941"/>
            <a:ext cx="3584782" cy="76943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noProof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9" name="TextBox 368"/>
          <p:cNvSpPr txBox="1"/>
          <p:nvPr/>
        </p:nvSpPr>
        <p:spPr>
          <a:xfrm>
            <a:off x="3163349" y="3326890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70" name="TextBox 369"/>
          <p:cNvSpPr txBox="1"/>
          <p:nvPr/>
        </p:nvSpPr>
        <p:spPr>
          <a:xfrm>
            <a:off x="3163349" y="3326890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71" name="TextBox 370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2891454" y="4121032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72" name="Rounded Rectangle 371"/>
          <p:cNvSpPr/>
          <p:nvPr/>
        </p:nvSpPr>
        <p:spPr>
          <a:xfrm>
            <a:off x="417357" y="3019311"/>
            <a:ext cx="2588206" cy="359685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TextBox 372"/>
          <p:cNvSpPr txBox="1"/>
          <p:nvPr/>
        </p:nvSpPr>
        <p:spPr>
          <a:xfrm>
            <a:off x="3043764" y="432215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74" name="TextBox 373"/>
          <p:cNvSpPr txBox="1"/>
          <p:nvPr/>
        </p:nvSpPr>
        <p:spPr>
          <a:xfrm>
            <a:off x="3043764" y="432215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75" name="TextBox 374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2771869" y="5116299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76" name="TextBox 375"/>
          <p:cNvSpPr txBox="1"/>
          <p:nvPr/>
        </p:nvSpPr>
        <p:spPr>
          <a:xfrm>
            <a:off x="5961314" y="432215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77" name="TextBox 376"/>
          <p:cNvSpPr txBox="1"/>
          <p:nvPr/>
        </p:nvSpPr>
        <p:spPr>
          <a:xfrm>
            <a:off x="5961314" y="432215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78" name="TextBox 377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5689419" y="5116299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79" name="TextBox 378"/>
          <p:cNvSpPr txBox="1"/>
          <p:nvPr/>
        </p:nvSpPr>
        <p:spPr>
          <a:xfrm>
            <a:off x="3030590" y="432215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80" name="TextBox 379"/>
          <p:cNvSpPr txBox="1"/>
          <p:nvPr/>
        </p:nvSpPr>
        <p:spPr>
          <a:xfrm>
            <a:off x="3030590" y="432215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2758695" y="5116299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82" name="TextBox 381"/>
          <p:cNvSpPr txBox="1"/>
          <p:nvPr/>
        </p:nvSpPr>
        <p:spPr>
          <a:xfrm>
            <a:off x="1085189" y="422473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83" name="TextBox 382"/>
          <p:cNvSpPr txBox="1"/>
          <p:nvPr/>
        </p:nvSpPr>
        <p:spPr>
          <a:xfrm>
            <a:off x="1085189" y="422473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84" name="TextBox 383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813294" y="5018879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85" name="TextBox 384"/>
          <p:cNvSpPr txBox="1"/>
          <p:nvPr/>
        </p:nvSpPr>
        <p:spPr>
          <a:xfrm>
            <a:off x="3414583" y="422473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86" name="TextBox 385"/>
          <p:cNvSpPr txBox="1"/>
          <p:nvPr/>
        </p:nvSpPr>
        <p:spPr>
          <a:xfrm>
            <a:off x="3414583" y="422473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87" name="TextBox 386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3142688" y="5018879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88" name="TextBox 387"/>
          <p:cNvSpPr txBox="1"/>
          <p:nvPr/>
        </p:nvSpPr>
        <p:spPr>
          <a:xfrm>
            <a:off x="6099574" y="422473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89" name="TextBox 388"/>
          <p:cNvSpPr txBox="1"/>
          <p:nvPr/>
        </p:nvSpPr>
        <p:spPr>
          <a:xfrm>
            <a:off x="6099574" y="422473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90" name="TextBox 389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5827679" y="5018879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91" name="Text Box 5"/>
          <p:cNvSpPr txBox="1"/>
          <p:nvPr/>
        </p:nvSpPr>
        <p:spPr>
          <a:xfrm>
            <a:off x="-109681" y="3318729"/>
            <a:ext cx="6924040" cy="1571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434</a:t>
            </a:r>
            <a:endParaRPr lang="vi-VN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2" name="Text Box 6"/>
          <p:cNvSpPr txBox="1"/>
          <p:nvPr/>
        </p:nvSpPr>
        <p:spPr>
          <a:xfrm>
            <a:off x="530678" y="3733945"/>
            <a:ext cx="868680" cy="701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93" name="Text Box 7"/>
          <p:cNvSpPr txBox="1"/>
          <p:nvPr/>
        </p:nvSpPr>
        <p:spPr>
          <a:xfrm>
            <a:off x="390415" y="4151522"/>
            <a:ext cx="2968346" cy="12941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vi-VN" alt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4" name="Straight Connector 393"/>
          <p:cNvCxnSpPr/>
          <p:nvPr/>
        </p:nvCxnSpPr>
        <p:spPr>
          <a:xfrm flipV="1">
            <a:off x="784756" y="4952810"/>
            <a:ext cx="1952331" cy="36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95" name="Text Box 10"/>
          <p:cNvSpPr txBox="1"/>
          <p:nvPr/>
        </p:nvSpPr>
        <p:spPr>
          <a:xfrm>
            <a:off x="343564" y="5175591"/>
            <a:ext cx="2509826" cy="7092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868</a:t>
            </a:r>
            <a:endParaRPr lang="vi-VN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6" name="TextBox 395"/>
          <p:cNvSpPr txBox="1"/>
          <p:nvPr/>
        </p:nvSpPr>
        <p:spPr>
          <a:xfrm>
            <a:off x="4071994" y="4230360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97" name="TextBox 396"/>
          <p:cNvSpPr txBox="1"/>
          <p:nvPr/>
        </p:nvSpPr>
        <p:spPr>
          <a:xfrm>
            <a:off x="4071994" y="4230360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98" name="TextBox 397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3800099" y="5024502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99" name="TextBox 398"/>
          <p:cNvSpPr txBox="1"/>
          <p:nvPr/>
        </p:nvSpPr>
        <p:spPr>
          <a:xfrm>
            <a:off x="6401388" y="4230360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0" name="TextBox 399"/>
          <p:cNvSpPr txBox="1"/>
          <p:nvPr/>
        </p:nvSpPr>
        <p:spPr>
          <a:xfrm>
            <a:off x="6401388" y="4230360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1" name="TextBox 400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6129493" y="5024502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02" name="TextBox 401"/>
          <p:cNvSpPr txBox="1"/>
          <p:nvPr/>
        </p:nvSpPr>
        <p:spPr>
          <a:xfrm>
            <a:off x="6029802" y="3326890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3" name="TextBox 402"/>
          <p:cNvSpPr txBox="1"/>
          <p:nvPr/>
        </p:nvSpPr>
        <p:spPr>
          <a:xfrm>
            <a:off x="6029802" y="3326890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4" name="TextBox 403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5757907" y="4121032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05" name="Rounded Rectangle 404"/>
          <p:cNvSpPr/>
          <p:nvPr/>
        </p:nvSpPr>
        <p:spPr>
          <a:xfrm>
            <a:off x="3283810" y="3019311"/>
            <a:ext cx="2588206" cy="359685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6" name="TextBox 405"/>
          <p:cNvSpPr txBox="1"/>
          <p:nvPr/>
        </p:nvSpPr>
        <p:spPr>
          <a:xfrm>
            <a:off x="5910217" y="432215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7" name="TextBox 406"/>
          <p:cNvSpPr txBox="1"/>
          <p:nvPr/>
        </p:nvSpPr>
        <p:spPr>
          <a:xfrm>
            <a:off x="5910217" y="432215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8" name="TextBox 407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5638322" y="5116299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09" name="TextBox 408"/>
          <p:cNvSpPr txBox="1"/>
          <p:nvPr/>
        </p:nvSpPr>
        <p:spPr>
          <a:xfrm>
            <a:off x="8827767" y="432215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10" name="TextBox 409"/>
          <p:cNvSpPr txBox="1"/>
          <p:nvPr/>
        </p:nvSpPr>
        <p:spPr>
          <a:xfrm>
            <a:off x="8827767" y="432215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11" name="TextBox 410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8555872" y="5116299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12" name="TextBox 411"/>
          <p:cNvSpPr txBox="1"/>
          <p:nvPr/>
        </p:nvSpPr>
        <p:spPr>
          <a:xfrm>
            <a:off x="5897043" y="432215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13" name="TextBox 412"/>
          <p:cNvSpPr txBox="1"/>
          <p:nvPr/>
        </p:nvSpPr>
        <p:spPr>
          <a:xfrm>
            <a:off x="5897043" y="432215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14" name="TextBox 413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5625148" y="5116299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15" name="TextBox 414"/>
          <p:cNvSpPr txBox="1"/>
          <p:nvPr/>
        </p:nvSpPr>
        <p:spPr>
          <a:xfrm>
            <a:off x="3951642" y="422473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16" name="TextBox 415"/>
          <p:cNvSpPr txBox="1"/>
          <p:nvPr/>
        </p:nvSpPr>
        <p:spPr>
          <a:xfrm>
            <a:off x="3951642" y="422473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17" name="TextBox 416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3679747" y="5018879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18" name="TextBox 417"/>
          <p:cNvSpPr txBox="1"/>
          <p:nvPr/>
        </p:nvSpPr>
        <p:spPr>
          <a:xfrm>
            <a:off x="6281036" y="422473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19" name="TextBox 418"/>
          <p:cNvSpPr txBox="1"/>
          <p:nvPr/>
        </p:nvSpPr>
        <p:spPr>
          <a:xfrm>
            <a:off x="6281036" y="422473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20" name="TextBox 419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6009141" y="5018879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21" name="TextBox 420"/>
          <p:cNvSpPr txBox="1"/>
          <p:nvPr/>
        </p:nvSpPr>
        <p:spPr>
          <a:xfrm>
            <a:off x="8966027" y="422473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22" name="TextBox 421"/>
          <p:cNvSpPr txBox="1"/>
          <p:nvPr/>
        </p:nvSpPr>
        <p:spPr>
          <a:xfrm>
            <a:off x="8966027" y="422473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23" name="TextBox 422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8694132" y="5018879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24" name="Text Box 5"/>
          <p:cNvSpPr txBox="1"/>
          <p:nvPr/>
        </p:nvSpPr>
        <p:spPr>
          <a:xfrm>
            <a:off x="2756772" y="3318729"/>
            <a:ext cx="6924040" cy="1571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3 322</a:t>
            </a:r>
            <a:endParaRPr lang="vi-VN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5" name="Text Box 6"/>
          <p:cNvSpPr txBox="1"/>
          <p:nvPr/>
        </p:nvSpPr>
        <p:spPr>
          <a:xfrm>
            <a:off x="3397131" y="3733945"/>
            <a:ext cx="868680" cy="701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426" name="Text Box 7"/>
          <p:cNvSpPr txBox="1"/>
          <p:nvPr/>
        </p:nvSpPr>
        <p:spPr>
          <a:xfrm>
            <a:off x="3281737" y="4139167"/>
            <a:ext cx="2547890" cy="12941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7" name="Straight Connector 426"/>
          <p:cNvCxnSpPr/>
          <p:nvPr/>
        </p:nvCxnSpPr>
        <p:spPr>
          <a:xfrm flipV="1">
            <a:off x="3651209" y="4952810"/>
            <a:ext cx="1952331" cy="36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28" name="Text Box 10"/>
          <p:cNvSpPr txBox="1"/>
          <p:nvPr/>
        </p:nvSpPr>
        <p:spPr>
          <a:xfrm>
            <a:off x="3272772" y="5175591"/>
            <a:ext cx="2308646" cy="7092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9 966</a:t>
            </a:r>
            <a:endParaRPr lang="vi-VN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9" name="TextBox 428"/>
          <p:cNvSpPr txBox="1"/>
          <p:nvPr/>
        </p:nvSpPr>
        <p:spPr>
          <a:xfrm>
            <a:off x="6938447" y="4230360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0" name="TextBox 429"/>
          <p:cNvSpPr txBox="1"/>
          <p:nvPr/>
        </p:nvSpPr>
        <p:spPr>
          <a:xfrm>
            <a:off x="6938447" y="4230360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1" name="TextBox 430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6666552" y="5024502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32" name="TextBox 431"/>
          <p:cNvSpPr txBox="1"/>
          <p:nvPr/>
        </p:nvSpPr>
        <p:spPr>
          <a:xfrm>
            <a:off x="9267841" y="4230360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3" name="TextBox 432"/>
          <p:cNvSpPr txBox="1"/>
          <p:nvPr/>
        </p:nvSpPr>
        <p:spPr>
          <a:xfrm>
            <a:off x="9267841" y="4230360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4" name="TextBox 433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8995946" y="5024502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68" name="TextBox 467"/>
          <p:cNvSpPr txBox="1"/>
          <p:nvPr/>
        </p:nvSpPr>
        <p:spPr>
          <a:xfrm>
            <a:off x="8905739" y="3326890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69" name="TextBox 468"/>
          <p:cNvSpPr txBox="1"/>
          <p:nvPr/>
        </p:nvSpPr>
        <p:spPr>
          <a:xfrm>
            <a:off x="8905739" y="3326890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70" name="TextBox 469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8633844" y="4121032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71" name="Rounded Rectangle 470"/>
          <p:cNvSpPr/>
          <p:nvPr/>
        </p:nvSpPr>
        <p:spPr>
          <a:xfrm>
            <a:off x="6159747" y="3019311"/>
            <a:ext cx="2588206" cy="359685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2" name="TextBox 471"/>
          <p:cNvSpPr txBox="1"/>
          <p:nvPr/>
        </p:nvSpPr>
        <p:spPr>
          <a:xfrm>
            <a:off x="8786154" y="432215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73" name="TextBox 472"/>
          <p:cNvSpPr txBox="1"/>
          <p:nvPr/>
        </p:nvSpPr>
        <p:spPr>
          <a:xfrm>
            <a:off x="8786154" y="432215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74" name="TextBox 473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8514259" y="5116299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75" name="TextBox 474"/>
          <p:cNvSpPr txBox="1"/>
          <p:nvPr/>
        </p:nvSpPr>
        <p:spPr>
          <a:xfrm>
            <a:off x="11703704" y="432215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76" name="TextBox 475"/>
          <p:cNvSpPr txBox="1"/>
          <p:nvPr/>
        </p:nvSpPr>
        <p:spPr>
          <a:xfrm>
            <a:off x="11703704" y="432215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77" name="TextBox 476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11431809" y="5116299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78" name="TextBox 477"/>
          <p:cNvSpPr txBox="1"/>
          <p:nvPr/>
        </p:nvSpPr>
        <p:spPr>
          <a:xfrm>
            <a:off x="8772980" y="432215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79" name="TextBox 478"/>
          <p:cNvSpPr txBox="1"/>
          <p:nvPr/>
        </p:nvSpPr>
        <p:spPr>
          <a:xfrm>
            <a:off x="8772980" y="432215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80" name="TextBox 479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8501085" y="5116299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81" name="TextBox 480"/>
          <p:cNvSpPr txBox="1"/>
          <p:nvPr/>
        </p:nvSpPr>
        <p:spPr>
          <a:xfrm>
            <a:off x="6827579" y="422473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82" name="TextBox 481"/>
          <p:cNvSpPr txBox="1"/>
          <p:nvPr/>
        </p:nvSpPr>
        <p:spPr>
          <a:xfrm>
            <a:off x="6827579" y="422473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83" name="TextBox 482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6555684" y="5018879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84" name="TextBox 483"/>
          <p:cNvSpPr txBox="1"/>
          <p:nvPr/>
        </p:nvSpPr>
        <p:spPr>
          <a:xfrm>
            <a:off x="9156973" y="422473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85" name="TextBox 484"/>
          <p:cNvSpPr txBox="1"/>
          <p:nvPr/>
        </p:nvSpPr>
        <p:spPr>
          <a:xfrm>
            <a:off x="9156973" y="422473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86" name="TextBox 485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8885078" y="5018879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87" name="TextBox 486"/>
          <p:cNvSpPr txBox="1"/>
          <p:nvPr/>
        </p:nvSpPr>
        <p:spPr>
          <a:xfrm>
            <a:off x="11841964" y="422473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88" name="TextBox 487"/>
          <p:cNvSpPr txBox="1"/>
          <p:nvPr/>
        </p:nvSpPr>
        <p:spPr>
          <a:xfrm>
            <a:off x="11841964" y="422473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89" name="TextBox 488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11570069" y="5018879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90" name="Text Box 5"/>
          <p:cNvSpPr txBox="1"/>
          <p:nvPr/>
        </p:nvSpPr>
        <p:spPr>
          <a:xfrm>
            <a:off x="5632709" y="3318729"/>
            <a:ext cx="6924040" cy="1571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12 331</a:t>
            </a:r>
            <a:endParaRPr lang="vi-VN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1" name="Text Box 6"/>
          <p:cNvSpPr txBox="1"/>
          <p:nvPr/>
        </p:nvSpPr>
        <p:spPr>
          <a:xfrm>
            <a:off x="6273068" y="3733945"/>
            <a:ext cx="868680" cy="701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492" name="Text Box 7"/>
          <p:cNvSpPr txBox="1"/>
          <p:nvPr/>
        </p:nvSpPr>
        <p:spPr>
          <a:xfrm>
            <a:off x="6450942" y="4139167"/>
            <a:ext cx="7872730" cy="12941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93" name="Straight Connector 492"/>
          <p:cNvCxnSpPr/>
          <p:nvPr/>
        </p:nvCxnSpPr>
        <p:spPr>
          <a:xfrm flipV="1">
            <a:off x="6527146" y="4952810"/>
            <a:ext cx="1952331" cy="36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94" name="Text Box 10"/>
          <p:cNvSpPr txBox="1"/>
          <p:nvPr/>
        </p:nvSpPr>
        <p:spPr>
          <a:xfrm>
            <a:off x="6152292" y="5159081"/>
            <a:ext cx="2547812" cy="7092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24 662</a:t>
            </a:r>
            <a:endParaRPr lang="vi-VN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5" name="TextBox 494"/>
          <p:cNvSpPr txBox="1"/>
          <p:nvPr/>
        </p:nvSpPr>
        <p:spPr>
          <a:xfrm>
            <a:off x="9814384" y="4230360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96" name="TextBox 495"/>
          <p:cNvSpPr txBox="1"/>
          <p:nvPr/>
        </p:nvSpPr>
        <p:spPr>
          <a:xfrm>
            <a:off x="9814384" y="4230360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97" name="TextBox 496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9542489" y="5024502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98" name="TextBox 497"/>
          <p:cNvSpPr txBox="1"/>
          <p:nvPr/>
        </p:nvSpPr>
        <p:spPr>
          <a:xfrm>
            <a:off x="12143778" y="4230360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99" name="TextBox 498"/>
          <p:cNvSpPr txBox="1"/>
          <p:nvPr/>
        </p:nvSpPr>
        <p:spPr>
          <a:xfrm>
            <a:off x="12143778" y="4230360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00" name="TextBox 499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11871883" y="5024502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01" name="TextBox 500"/>
          <p:cNvSpPr txBox="1"/>
          <p:nvPr/>
        </p:nvSpPr>
        <p:spPr>
          <a:xfrm>
            <a:off x="11783243" y="3326890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02" name="TextBox 501"/>
          <p:cNvSpPr txBox="1"/>
          <p:nvPr/>
        </p:nvSpPr>
        <p:spPr>
          <a:xfrm>
            <a:off x="11783243" y="3326890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03" name="TextBox 502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11511348" y="4121032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04" name="Rounded Rectangle 503"/>
          <p:cNvSpPr/>
          <p:nvPr/>
        </p:nvSpPr>
        <p:spPr>
          <a:xfrm>
            <a:off x="9037251" y="3019311"/>
            <a:ext cx="2588206" cy="359685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5" name="TextBox 504"/>
          <p:cNvSpPr txBox="1"/>
          <p:nvPr/>
        </p:nvSpPr>
        <p:spPr>
          <a:xfrm>
            <a:off x="11663658" y="432215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06" name="TextBox 505"/>
          <p:cNvSpPr txBox="1"/>
          <p:nvPr/>
        </p:nvSpPr>
        <p:spPr>
          <a:xfrm>
            <a:off x="11663658" y="432215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07" name="TextBox 506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11391763" y="5116299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08" name="TextBox 507"/>
          <p:cNvSpPr txBox="1"/>
          <p:nvPr/>
        </p:nvSpPr>
        <p:spPr>
          <a:xfrm>
            <a:off x="14581208" y="432215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09" name="TextBox 508"/>
          <p:cNvSpPr txBox="1"/>
          <p:nvPr/>
        </p:nvSpPr>
        <p:spPr>
          <a:xfrm>
            <a:off x="14581208" y="432215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10" name="TextBox 509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14309313" y="5116299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11" name="TextBox 510"/>
          <p:cNvSpPr txBox="1"/>
          <p:nvPr/>
        </p:nvSpPr>
        <p:spPr>
          <a:xfrm>
            <a:off x="11650484" y="432215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12" name="TextBox 511"/>
          <p:cNvSpPr txBox="1"/>
          <p:nvPr/>
        </p:nvSpPr>
        <p:spPr>
          <a:xfrm>
            <a:off x="11650484" y="432215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13" name="TextBox 512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11378589" y="5116299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14" name="TextBox 513"/>
          <p:cNvSpPr txBox="1"/>
          <p:nvPr/>
        </p:nvSpPr>
        <p:spPr>
          <a:xfrm>
            <a:off x="9705083" y="422473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15" name="TextBox 514"/>
          <p:cNvSpPr txBox="1"/>
          <p:nvPr/>
        </p:nvSpPr>
        <p:spPr>
          <a:xfrm>
            <a:off x="9705083" y="422473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16" name="TextBox 515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9433188" y="5018879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17" name="TextBox 516"/>
          <p:cNvSpPr txBox="1"/>
          <p:nvPr/>
        </p:nvSpPr>
        <p:spPr>
          <a:xfrm>
            <a:off x="12034477" y="422473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18" name="TextBox 517"/>
          <p:cNvSpPr txBox="1"/>
          <p:nvPr/>
        </p:nvSpPr>
        <p:spPr>
          <a:xfrm>
            <a:off x="12034477" y="422473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19" name="TextBox 518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11762582" y="5018879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20" name="TextBox 519"/>
          <p:cNvSpPr txBox="1"/>
          <p:nvPr/>
        </p:nvSpPr>
        <p:spPr>
          <a:xfrm>
            <a:off x="14719468" y="422473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21" name="TextBox 520"/>
          <p:cNvSpPr txBox="1"/>
          <p:nvPr/>
        </p:nvSpPr>
        <p:spPr>
          <a:xfrm>
            <a:off x="14719468" y="422473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22" name="TextBox 521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14447573" y="5018879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23" name="Text Box 5"/>
          <p:cNvSpPr txBox="1"/>
          <p:nvPr/>
        </p:nvSpPr>
        <p:spPr>
          <a:xfrm>
            <a:off x="8778617" y="3490774"/>
            <a:ext cx="6924040" cy="1571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11 101</a:t>
            </a:r>
            <a:endParaRPr lang="vi-VN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4" name="Text Box 6"/>
          <p:cNvSpPr txBox="1"/>
          <p:nvPr/>
        </p:nvSpPr>
        <p:spPr>
          <a:xfrm>
            <a:off x="9150572" y="3733945"/>
            <a:ext cx="868680" cy="701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525" name="Text Box 7"/>
          <p:cNvSpPr txBox="1"/>
          <p:nvPr/>
        </p:nvSpPr>
        <p:spPr>
          <a:xfrm>
            <a:off x="9412127" y="4170672"/>
            <a:ext cx="2097259" cy="12941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26" name="Straight Connector 525"/>
          <p:cNvCxnSpPr/>
          <p:nvPr/>
        </p:nvCxnSpPr>
        <p:spPr>
          <a:xfrm flipV="1">
            <a:off x="9404650" y="4952810"/>
            <a:ext cx="1952331" cy="36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27" name="Text Box 10"/>
          <p:cNvSpPr txBox="1"/>
          <p:nvPr/>
        </p:nvSpPr>
        <p:spPr>
          <a:xfrm>
            <a:off x="9122167" y="5045498"/>
            <a:ext cx="2434006" cy="7092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66 606</a:t>
            </a:r>
            <a:endParaRPr lang="vi-VN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8" name="TextBox 527"/>
          <p:cNvSpPr txBox="1"/>
          <p:nvPr/>
        </p:nvSpPr>
        <p:spPr>
          <a:xfrm>
            <a:off x="12691888" y="4230360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29" name="TextBox 528"/>
          <p:cNvSpPr txBox="1"/>
          <p:nvPr/>
        </p:nvSpPr>
        <p:spPr>
          <a:xfrm>
            <a:off x="12691888" y="4230360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30" name="TextBox 529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12419993" y="5024502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31" name="TextBox 530"/>
          <p:cNvSpPr txBox="1"/>
          <p:nvPr/>
        </p:nvSpPr>
        <p:spPr>
          <a:xfrm>
            <a:off x="15021282" y="4230360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32" name="TextBox 531"/>
          <p:cNvSpPr txBox="1"/>
          <p:nvPr/>
        </p:nvSpPr>
        <p:spPr>
          <a:xfrm>
            <a:off x="15021282" y="4230360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33" name="TextBox 532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14749387" y="5024502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13" name="TextBox 212"/>
          <p:cNvSpPr txBox="1"/>
          <p:nvPr/>
        </p:nvSpPr>
        <p:spPr>
          <a:xfrm>
            <a:off x="401974" y="2169015"/>
            <a:ext cx="2637286" cy="85388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2 434 </a:t>
            </a:r>
            <a:r>
              <a:rPr kumimoji="0" lang="vi-VN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/>
              </a:rPr>
              <a:t>×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/>
              </a:rPr>
              <a:t>  </a:t>
            </a:r>
          </a:p>
        </p:txBody>
      </p:sp>
      <p:sp>
        <p:nvSpPr>
          <p:cNvPr id="214" name="TextBox 213"/>
          <p:cNvSpPr txBox="1"/>
          <p:nvPr/>
        </p:nvSpPr>
        <p:spPr>
          <a:xfrm>
            <a:off x="3172316" y="2138681"/>
            <a:ext cx="2637286" cy="85388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3 322 </a:t>
            </a:r>
            <a:r>
              <a:rPr kumimoji="0" lang="vi-VN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/>
              </a:rPr>
              <a:t>×</a:t>
            </a:r>
            <a:r>
              <a:rPr lang="en-US" sz="3600" b="1" noProof="0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/>
              </a:rPr>
              <a:t>  </a:t>
            </a:r>
          </a:p>
        </p:txBody>
      </p:sp>
      <p:sp>
        <p:nvSpPr>
          <p:cNvPr id="215" name="TextBox 214"/>
          <p:cNvSpPr txBox="1"/>
          <p:nvPr/>
        </p:nvSpPr>
        <p:spPr>
          <a:xfrm>
            <a:off x="6119820" y="2102051"/>
            <a:ext cx="2637286" cy="85388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12 331 </a:t>
            </a:r>
            <a:r>
              <a:rPr kumimoji="0" lang="vi-VN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/>
              </a:rPr>
              <a:t>×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/>
              </a:rPr>
              <a:t>  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8959004" y="2086476"/>
            <a:ext cx="2637286" cy="85388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11 101 </a:t>
            </a:r>
            <a:r>
              <a:rPr kumimoji="0" lang="vi-VN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/>
              </a:rPr>
              <a:t>×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/>
              </a:rPr>
              <a:t> 6  </a:t>
            </a:r>
          </a:p>
        </p:txBody>
      </p:sp>
    </p:spTree>
    <p:extLst>
      <p:ext uri="{BB962C8B-B14F-4D97-AF65-F5344CB8AC3E}">
        <p14:creationId xmlns:p14="http://schemas.microsoft.com/office/powerpoint/2010/main" val="35451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1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1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3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1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3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1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10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10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1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7" dur="10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1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8" dur="10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2"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3" dur="10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10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8" dur="10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2" dur="1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1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8" dur="10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10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10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3" dur="10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1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8" dur="10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2"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3" dur="10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0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7" dur="1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8" dur="10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10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3" dur="10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7"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8" dur="10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10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2" dur="1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3" dur="10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10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7"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8" dur="10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2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3" dur="10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7"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8" dur="10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10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2"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3" dur="10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7" dur="1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8" dur="10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10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2" dur="10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3" dur="10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0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5" fill="hold">
                      <p:stCondLst>
                        <p:cond delay="indefinite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9" dur="10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0" dur="10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10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2" fill="hold">
                      <p:stCondLst>
                        <p:cond delay="indefinite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8" dur="1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9" dur="10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10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1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3" dur="10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4" dur="10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0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6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8" dur="1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9" dur="10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0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1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3" dur="10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4" dur="10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10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6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8" dur="1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9" dur="10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10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1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3" dur="10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4" dur="10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10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6" fill="hold">
                      <p:stCondLst>
                        <p:cond delay="indefinite"/>
                      </p:stCondLst>
                      <p:childTnLst>
                        <p:par>
                          <p:cTn id="527" fill="hold">
                            <p:stCondLst>
                              <p:cond delay="0"/>
                            </p:stCondLst>
                            <p:childTnLst>
                              <p:par>
                                <p:cTn id="528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0" dur="1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1" dur="10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10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3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10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6" dur="10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0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0" dur="10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1" dur="10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10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3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5"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6" dur="10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10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0" dur="10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1" dur="10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10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3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1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6" dur="10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7" dur="10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0" dur="10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1" dur="10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2" dur="10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3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6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5" dur="1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6" dur="10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10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0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1" dur="10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10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3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5" dur="1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6" dur="10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10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0" dur="10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1" dur="10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2" dur="10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3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8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5" dur="10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6" dur="10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10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8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0"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1" dur="10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10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3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5" dur="1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6" dur="10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7" dur="10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0"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1" dur="10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2" dur="10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3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0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5" dur="1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6" dur="1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1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0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0" dur="10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1" dur="10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2" dur="10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3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5"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6" dur="10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10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0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1" dur="10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2" dur="10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3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5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6" dur="10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10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0" dur="10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1" dur="10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10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3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5" dur="1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6" dur="10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7" dur="10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0"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1" dur="1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1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5" dur="10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6" dur="10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7" dur="10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0" dur="10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1" dur="1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2" dur="1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5" dur="10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6" dur="1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7" dur="1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8" fill="hold">
                      <p:stCondLst>
                        <p:cond delay="indefinite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2" dur="1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3" dur="1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1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7" dur="1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8" dur="10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9" dur="10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7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2" dur="1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3" dur="10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4" dur="10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7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7"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8" dur="1000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1000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2"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3" dur="10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4" dur="10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7" dur="1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8" dur="100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100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2" dur="1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3" dur="100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4" dur="100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" grpId="0"/>
      <p:bldP spid="370" grpId="0"/>
      <p:bldP spid="371" grpId="0"/>
      <p:bldP spid="372" grpId="0" animBg="1"/>
      <p:bldP spid="373" grpId="0"/>
      <p:bldP spid="374" grpId="0"/>
      <p:bldP spid="375" grpId="0"/>
      <p:bldP spid="376" grpId="0"/>
      <p:bldP spid="377" grpId="0"/>
      <p:bldP spid="378" grpId="0"/>
      <p:bldP spid="379" grpId="0"/>
      <p:bldP spid="380" grpId="0"/>
      <p:bldP spid="381" grpId="0"/>
      <p:bldP spid="382" grpId="0"/>
      <p:bldP spid="383" grpId="0"/>
      <p:bldP spid="384" grpId="0"/>
      <p:bldP spid="385" grpId="0"/>
      <p:bldP spid="386" grpId="0"/>
      <p:bldP spid="387" grpId="0"/>
      <p:bldP spid="388" grpId="0"/>
      <p:bldP spid="389" grpId="0"/>
      <p:bldP spid="390" grpId="0"/>
      <p:bldP spid="391" grpId="0"/>
      <p:bldP spid="392" grpId="0"/>
      <p:bldP spid="393" grpId="0"/>
      <p:bldP spid="395" grpId="0"/>
      <p:bldP spid="396" grpId="0"/>
      <p:bldP spid="397" grpId="0"/>
      <p:bldP spid="398" grpId="0"/>
      <p:bldP spid="399" grpId="0"/>
      <p:bldP spid="400" grpId="0"/>
      <p:bldP spid="401" grpId="0"/>
      <p:bldP spid="402" grpId="0"/>
      <p:bldP spid="403" grpId="0"/>
      <p:bldP spid="404" grpId="0"/>
      <p:bldP spid="405" grpId="0" animBg="1"/>
      <p:bldP spid="406" grpId="0"/>
      <p:bldP spid="407" grpId="0"/>
      <p:bldP spid="408" grpId="0"/>
      <p:bldP spid="409" grpId="0"/>
      <p:bldP spid="410" grpId="0"/>
      <p:bldP spid="411" grpId="0"/>
      <p:bldP spid="412" grpId="0"/>
      <p:bldP spid="413" grpId="0"/>
      <p:bldP spid="414" grpId="0"/>
      <p:bldP spid="415" grpId="0"/>
      <p:bldP spid="416" grpId="0"/>
      <p:bldP spid="417" grpId="0"/>
      <p:bldP spid="418" grpId="0"/>
      <p:bldP spid="419" grpId="0"/>
      <p:bldP spid="420" grpId="0"/>
      <p:bldP spid="421" grpId="0"/>
      <p:bldP spid="422" grpId="0"/>
      <p:bldP spid="423" grpId="0"/>
      <p:bldP spid="424" grpId="0"/>
      <p:bldP spid="425" grpId="0"/>
      <p:bldP spid="426" grpId="0"/>
      <p:bldP spid="428" grpId="0"/>
      <p:bldP spid="429" grpId="0"/>
      <p:bldP spid="430" grpId="0"/>
      <p:bldP spid="431" grpId="0"/>
      <p:bldP spid="432" grpId="0"/>
      <p:bldP spid="433" grpId="0"/>
      <p:bldP spid="434" grpId="0"/>
      <p:bldP spid="468" grpId="0"/>
      <p:bldP spid="469" grpId="0"/>
      <p:bldP spid="470" grpId="0"/>
      <p:bldP spid="471" grpId="0" animBg="1"/>
      <p:bldP spid="472" grpId="0"/>
      <p:bldP spid="473" grpId="0"/>
      <p:bldP spid="474" grpId="0"/>
      <p:bldP spid="475" grpId="0"/>
      <p:bldP spid="476" grpId="0"/>
      <p:bldP spid="477" grpId="0"/>
      <p:bldP spid="478" grpId="0"/>
      <p:bldP spid="479" grpId="0"/>
      <p:bldP spid="480" grpId="0"/>
      <p:bldP spid="481" grpId="0"/>
      <p:bldP spid="482" grpId="0"/>
      <p:bldP spid="483" grpId="0"/>
      <p:bldP spid="484" grpId="0"/>
      <p:bldP spid="485" grpId="0"/>
      <p:bldP spid="486" grpId="0"/>
      <p:bldP spid="487" grpId="0"/>
      <p:bldP spid="488" grpId="0"/>
      <p:bldP spid="489" grpId="0"/>
      <p:bldP spid="490" grpId="0"/>
      <p:bldP spid="491" grpId="0"/>
      <p:bldP spid="492" grpId="0"/>
      <p:bldP spid="494" grpId="0"/>
      <p:bldP spid="495" grpId="0"/>
      <p:bldP spid="496" grpId="0"/>
      <p:bldP spid="497" grpId="0"/>
      <p:bldP spid="498" grpId="0"/>
      <p:bldP spid="499" grpId="0"/>
      <p:bldP spid="500" grpId="0"/>
      <p:bldP spid="501" grpId="0"/>
      <p:bldP spid="502" grpId="0"/>
      <p:bldP spid="503" grpId="0"/>
      <p:bldP spid="504" grpId="0" animBg="1"/>
      <p:bldP spid="505" grpId="0"/>
      <p:bldP spid="506" grpId="0"/>
      <p:bldP spid="507" grpId="0"/>
      <p:bldP spid="508" grpId="0"/>
      <p:bldP spid="509" grpId="0"/>
      <p:bldP spid="510" grpId="0"/>
      <p:bldP spid="511" grpId="0"/>
      <p:bldP spid="512" grpId="0"/>
      <p:bldP spid="513" grpId="0"/>
      <p:bldP spid="514" grpId="0"/>
      <p:bldP spid="515" grpId="0"/>
      <p:bldP spid="516" grpId="0"/>
      <p:bldP spid="517" grpId="0"/>
      <p:bldP spid="518" grpId="0"/>
      <p:bldP spid="519" grpId="0"/>
      <p:bldP spid="520" grpId="0"/>
      <p:bldP spid="521" grpId="0"/>
      <p:bldP spid="522" grpId="0"/>
      <p:bldP spid="523" grpId="0"/>
      <p:bldP spid="524" grpId="0"/>
      <p:bldP spid="525" grpId="0"/>
      <p:bldP spid="527" grpId="0"/>
      <p:bldP spid="528" grpId="0"/>
      <p:bldP spid="529" grpId="0"/>
      <p:bldP spid="530" grpId="0"/>
      <p:bldP spid="531" grpId="0"/>
      <p:bldP spid="532" grpId="0"/>
      <p:bldP spid="533" grpId="0"/>
      <p:bldP spid="213" grpId="0"/>
      <p:bldP spid="214" grpId="0"/>
      <p:bldP spid="215" grpId="0"/>
      <p:bldP spid="2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90263" y="1779305"/>
            <a:ext cx="11376378" cy="1569660"/>
            <a:chOff x="1499342" y="1947446"/>
            <a:chExt cx="1967623" cy="2095537"/>
          </a:xfrm>
        </p:grpSpPr>
        <p:grpSp>
          <p:nvGrpSpPr>
            <p:cNvPr id="5" name="Group 4"/>
            <p:cNvGrpSpPr/>
            <p:nvPr/>
          </p:nvGrpSpPr>
          <p:grpSpPr>
            <a:xfrm>
              <a:off x="1499342" y="1962834"/>
              <a:ext cx="445926" cy="780690"/>
              <a:chOff x="1766042" y="1962834"/>
              <a:chExt cx="445926" cy="780690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1766042" y="2019300"/>
                <a:ext cx="86938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869646" y="1962834"/>
                <a:ext cx="342322" cy="7806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602946" y="1947446"/>
              <a:ext cx="1864019" cy="2095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dứa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ép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200 ml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chị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Lan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ép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8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dứa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thì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mi-li-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lít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dứa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18961" t="59375" r="51757" b="12500"/>
          <a:stretch/>
        </p:blipFill>
        <p:spPr>
          <a:xfrm>
            <a:off x="1481404" y="3241243"/>
            <a:ext cx="8618708" cy="339240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13261" y="810008"/>
            <a:ext cx="616547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19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81</a:t>
            </a:r>
            <a:r>
              <a:rPr kumimoji="0" lang="vi-V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NHÂN VỚI SỐ CÓ 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MỘT 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CHỮ 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SỐ (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KHÔNG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NHỚ)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alt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69654" y="348343"/>
            <a:ext cx="425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Toán</a:t>
            </a:r>
            <a:endParaRPr kumimoji="0" lang="en-US" sz="24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41666" y="-28728"/>
            <a:ext cx="4911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13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2025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073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64995" y="597254"/>
            <a:ext cx="11062010" cy="5780355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933"/>
            </a:p>
          </p:txBody>
        </p:sp>
      </p:grpSp>
      <p:sp>
        <p:nvSpPr>
          <p:cNvPr id="10" name="Freeform 10"/>
          <p:cNvSpPr/>
          <p:nvPr/>
        </p:nvSpPr>
        <p:spPr>
          <a:xfrm rot="-401601">
            <a:off x="10662808" y="5244417"/>
            <a:ext cx="1459205" cy="1395205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6127" y="5565590"/>
            <a:ext cx="1319627" cy="312827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3" name="TextBox 32"/>
          <p:cNvSpPr txBox="1"/>
          <p:nvPr/>
        </p:nvSpPr>
        <p:spPr>
          <a:xfrm>
            <a:off x="1091236" y="3387256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91236" y="3387256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2208" y="2508298"/>
            <a:ext cx="9019543" cy="226574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7697" y="2364603"/>
            <a:ext cx="11392723" cy="258402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767489" y="2755389"/>
            <a:ext cx="70889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 GIẢI NHANH TÍNH ĐÚNG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69653" y="352834"/>
            <a:ext cx="425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4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62340" y="810008"/>
            <a:ext cx="586731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19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81</a:t>
            </a:r>
            <a:r>
              <a:rPr kumimoji="0" lang="vi-V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NHÂN VỚI SỐ CÓ 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MỘT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CHỮ SỐ</a:t>
            </a:r>
          </a:p>
          <a:p>
            <a:pPr marL="0" marR="0" lvl="0" indent="0" algn="ctr" defTabSz="6819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(KHÔNG NHỚ)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41666" y="-28728"/>
            <a:ext cx="4911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13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2025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698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64996" y="432937"/>
            <a:ext cx="11062010" cy="5886241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933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01077" y="2777740"/>
            <a:ext cx="11456002" cy="3937721"/>
            <a:chOff x="-244381" y="-31470"/>
            <a:chExt cx="4272719" cy="1416926"/>
          </a:xfrm>
        </p:grpSpPr>
        <p:sp>
          <p:nvSpPr>
            <p:cNvPr id="8" name="Freeform 8"/>
            <p:cNvSpPr/>
            <p:nvPr/>
          </p:nvSpPr>
          <p:spPr>
            <a:xfrm>
              <a:off x="-244381" y="92556"/>
              <a:ext cx="3870275" cy="1292900"/>
            </a:xfrm>
            <a:custGeom>
              <a:avLst/>
              <a:gdLst/>
              <a:ahLst/>
              <a:cxnLst/>
              <a:rect l="l" t="t" r="r" b="b"/>
              <a:pathLst>
                <a:path w="3619146" h="1292900">
                  <a:moveTo>
                    <a:pt x="28733" y="0"/>
                  </a:moveTo>
                  <a:lnTo>
                    <a:pt x="3590412" y="0"/>
                  </a:lnTo>
                  <a:cubicBezTo>
                    <a:pt x="3598033" y="0"/>
                    <a:pt x="3605342" y="3027"/>
                    <a:pt x="3610730" y="8416"/>
                  </a:cubicBezTo>
                  <a:cubicBezTo>
                    <a:pt x="3616118" y="13804"/>
                    <a:pt x="3619146" y="21113"/>
                    <a:pt x="3619146" y="28733"/>
                  </a:cubicBezTo>
                  <a:lnTo>
                    <a:pt x="3619146" y="1264167"/>
                  </a:lnTo>
                  <a:cubicBezTo>
                    <a:pt x="3619146" y="1271787"/>
                    <a:pt x="3616118" y="1279095"/>
                    <a:pt x="3610730" y="1284484"/>
                  </a:cubicBezTo>
                  <a:cubicBezTo>
                    <a:pt x="3605342" y="1289873"/>
                    <a:pt x="3598033" y="1292900"/>
                    <a:pt x="3590412" y="1292900"/>
                  </a:cubicBezTo>
                  <a:lnTo>
                    <a:pt x="28733" y="1292900"/>
                  </a:lnTo>
                  <a:cubicBezTo>
                    <a:pt x="21113" y="1292900"/>
                    <a:pt x="13804" y="1289873"/>
                    <a:pt x="8416" y="1284484"/>
                  </a:cubicBezTo>
                  <a:cubicBezTo>
                    <a:pt x="3027" y="1279095"/>
                    <a:pt x="0" y="1271787"/>
                    <a:pt x="0" y="1264167"/>
                  </a:cubicBezTo>
                  <a:lnTo>
                    <a:pt x="0" y="28733"/>
                  </a:lnTo>
                  <a:cubicBezTo>
                    <a:pt x="0" y="21113"/>
                    <a:pt x="3027" y="13804"/>
                    <a:pt x="8416" y="8416"/>
                  </a:cubicBezTo>
                  <a:cubicBezTo>
                    <a:pt x="13804" y="3027"/>
                    <a:pt x="21113" y="0"/>
                    <a:pt x="28733" y="0"/>
                  </a:cubicBezTo>
                  <a:close/>
                </a:path>
              </a:pathLst>
            </a:custGeom>
            <a:solidFill>
              <a:srgbClr val="FDD07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-167039" y="-31470"/>
              <a:ext cx="4195377" cy="13712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50000"/>
                </a:lnSpc>
                <a:tabLst>
                  <a:tab pos="2640462" algn="l"/>
                </a:tabLst>
              </a:pPr>
              <a:r>
                <a:rPr lang="vi-VN" sz="3600" u="sng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Bài giải</a:t>
              </a:r>
              <a:endParaRPr lang="en-US" sz="3600" u="sng" dirty="0">
                <a:solidFill>
                  <a:schemeClr val="tx1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tabLst>
                  <a:tab pos="2640462" algn="l"/>
                </a:tabLst>
              </a:pPr>
              <a:r>
                <a:rPr lang="vi-VN" altLang="en-US" sz="3200" dirty="0">
                  <a:latin typeface="Times New Roman" panose="02020603050405020304" pitchFamily="18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Chị Lan ép 8 quả dứa như thế được số mi-li-lít nước dứa là:</a:t>
              </a:r>
              <a:endPara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  <a:tabLst>
                  <a:tab pos="2640462" algn="l"/>
                </a:tabLst>
              </a:pPr>
              <a:r>
                <a:rPr lang="vi-VN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200 </a:t>
              </a:r>
              <a:r>
                <a:rPr lang="vi-VN" sz="3600" dirty="0">
                  <a:latin typeface="Times New Roman" panose="02020603050405020304" pitchFamily="18" charset="0"/>
                  <a:ea typeface="Cambria Math" panose="02040503050406030204" charset="0"/>
                  <a:cs typeface="Times New Roman" panose="02020603050405020304" pitchFamily="18" charset="0"/>
                  <a:sym typeface="+mn-ea"/>
                </a:rPr>
                <a:t>×</a:t>
              </a:r>
              <a:r>
                <a:rPr lang="vi-VN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8 = 1 600 (ml)</a:t>
              </a:r>
              <a:endParaRPr lang="en-US" sz="36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  <a:tabLst>
                  <a:tab pos="2640462" algn="l"/>
                </a:tabLst>
              </a:pPr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          </a:t>
              </a:r>
              <a:r>
                <a:rPr lang="vi-VN" alt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        </a:t>
              </a:r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vi-VN" sz="3600" u="sng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Đáp số</a:t>
              </a:r>
              <a:r>
                <a:rPr lang="vi-VN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: 1 600 ml nước dứa.</a:t>
              </a:r>
              <a:endParaRPr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021417" y="4110567"/>
            <a:ext cx="3263477" cy="984673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>
              <a:lnSpc>
                <a:spcPts val="3347"/>
              </a:lnSpc>
            </a:pPr>
            <a:endParaRPr lang="en-US" sz="3043">
              <a:solidFill>
                <a:srgbClr val="BE636B"/>
              </a:solidFill>
              <a:latin typeface="TDTD양떼" panose="02000503000000000000" charset="-127"/>
            </a:endParaRPr>
          </a:p>
        </p:txBody>
      </p:sp>
      <p:sp>
        <p:nvSpPr>
          <p:cNvPr id="22" name="Freeform 22"/>
          <p:cNvSpPr/>
          <p:nvPr/>
        </p:nvSpPr>
        <p:spPr>
          <a:xfrm flipH="1">
            <a:off x="10569006" y="5793541"/>
            <a:ext cx="1410118" cy="710328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4"/>
            <a:stretch>
              <a:fillRect r="-21017"/>
            </a:stretch>
          </a:blipFill>
        </p:spPr>
      </p:sp>
      <p:sp>
        <p:nvSpPr>
          <p:cNvPr id="24" name="Text Box 23"/>
          <p:cNvSpPr txBox="1"/>
          <p:nvPr/>
        </p:nvSpPr>
        <p:spPr>
          <a:xfrm>
            <a:off x="934977" y="1706272"/>
            <a:ext cx="10822186" cy="13593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quả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dứa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ép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200 ml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chị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Lan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ép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8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quả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dứa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bao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nhiêu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mi-li-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lít</a:t>
            </a:r>
            <a:r>
              <a:rPr lang="vi-VN" alt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nước dứa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41666" y="-28728"/>
            <a:ext cx="4911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13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2025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69653" y="352834"/>
            <a:ext cx="425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4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162340" y="810008"/>
            <a:ext cx="586731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19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81</a:t>
            </a:r>
            <a:r>
              <a:rPr kumimoji="0" lang="vi-V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NHÂN VỚI SỐ CÓ 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MỘT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CHỮ SỐ</a:t>
            </a:r>
          </a:p>
          <a:p>
            <a:pPr marL="0" marR="0" lvl="0" indent="0" algn="ctr" defTabSz="6819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(KHÔNG NHỚ)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64996" y="1771583"/>
            <a:ext cx="502657" cy="39954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71961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939" b="-1223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19807" y="1283612"/>
            <a:ext cx="11240813" cy="3310581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933"/>
            </a:p>
          </p:txBody>
        </p:sp>
      </p:grpSp>
      <p:sp>
        <p:nvSpPr>
          <p:cNvPr id="7" name="Freeform 7"/>
          <p:cNvSpPr/>
          <p:nvPr/>
        </p:nvSpPr>
        <p:spPr>
          <a:xfrm rot="982311">
            <a:off x="8050607" y="3051955"/>
            <a:ext cx="979367" cy="1231909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0" y="0"/>
                </a:moveTo>
                <a:lnTo>
                  <a:pt x="1469051" y="0"/>
                </a:lnTo>
                <a:lnTo>
                  <a:pt x="1469051" y="1847863"/>
                </a:lnTo>
                <a:lnTo>
                  <a:pt x="0" y="18478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 Box 10"/>
          <p:cNvSpPr txBox="1"/>
          <p:nvPr/>
        </p:nvSpPr>
        <p:spPr>
          <a:xfrm>
            <a:off x="1655379" y="1905847"/>
            <a:ext cx="9128235" cy="7192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bài học hôm nay, em biết thêm được điều gì?</a:t>
            </a:r>
          </a:p>
          <a:p>
            <a:endParaRPr lang="vi-V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1781503" y="3110230"/>
            <a:ext cx="9002111" cy="6375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đặt tính và tính, em cần lưu ý những gì?</a:t>
            </a:r>
          </a:p>
        </p:txBody>
      </p:sp>
    </p:spTree>
    <p:extLst>
      <p:ext uri="{BB962C8B-B14F-4D97-AF65-F5344CB8AC3E}">
        <p14:creationId xmlns:p14="http://schemas.microsoft.com/office/powerpoint/2010/main" val="7665267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>
            <a:fillRect/>
          </a:stretch>
        </p:blipFill>
        <p:spPr>
          <a:xfrm>
            <a:off x="0" y="-23977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60350" y="186690"/>
            <a:ext cx="11684000" cy="651637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00"/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 pitchFamily="34" charset="0"/>
              <a:sym typeface="+mn-ea"/>
            </a:endParaRPr>
          </a:p>
        </p:txBody>
      </p:sp>
      <p:pic>
        <p:nvPicPr>
          <p:cNvPr id="2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9246" y="306"/>
            <a:ext cx="2433789" cy="1277630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358390" y="4612005"/>
            <a:ext cx="1352550" cy="1953260"/>
          </a:xfrm>
          <a:prstGeom prst="rect">
            <a:avLst/>
          </a:prstGeom>
        </p:spPr>
      </p:pic>
      <p:pic>
        <p:nvPicPr>
          <p:cNvPr id="31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0230" y="4815840"/>
            <a:ext cx="1148080" cy="915035"/>
          </a:xfrm>
          <a:prstGeom prst="rect">
            <a:avLst/>
          </a:prstGeom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4315" y="146050"/>
            <a:ext cx="1148080" cy="915035"/>
          </a:xfrm>
          <a:prstGeom prst="rect">
            <a:avLst/>
          </a:prstGeom>
        </p:spPr>
      </p:pic>
      <p:pic>
        <p:nvPicPr>
          <p:cNvPr id="38" name="Picture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596993" y="5046852"/>
            <a:ext cx="4106071" cy="1544530"/>
          </a:xfrm>
          <a:prstGeom prst="rect">
            <a:avLst/>
          </a:prstGeom>
        </p:spPr>
      </p:pic>
      <p:pic>
        <p:nvPicPr>
          <p:cNvPr id="35" name="Picture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476843" y="5047063"/>
            <a:ext cx="4106071" cy="1574799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34622" y="5073722"/>
            <a:ext cx="1352829" cy="1517901"/>
          </a:xfrm>
          <a:prstGeom prst="rect">
            <a:avLst/>
          </a:prstGeom>
        </p:spPr>
      </p:pic>
      <p:pic>
        <p:nvPicPr>
          <p:cNvPr id="9" name="5241260254505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805.6208" end="19875.251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674" y="305"/>
            <a:ext cx="12258674" cy="685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1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89" y="168381"/>
            <a:ext cx="10799299" cy="633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472720" y="2744070"/>
            <a:ext cx="9474871" cy="11855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269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XIN CHÂN THÀNH CẢM ƠN </a:t>
            </a:r>
          </a:p>
          <a:p>
            <a:pPr algn="ctr"/>
            <a:r>
              <a:rPr lang="vi-VN" sz="4269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QUÝ THẦY CÔ GIÁO VÀ CÁC EM</a:t>
            </a:r>
            <a:endParaRPr lang="en-US" sz="4269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241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64995" y="597254"/>
            <a:ext cx="11062010" cy="5780355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933"/>
            </a:p>
          </p:txBody>
        </p:sp>
      </p:grpSp>
      <p:sp>
        <p:nvSpPr>
          <p:cNvPr id="10" name="Freeform 10"/>
          <p:cNvSpPr/>
          <p:nvPr/>
        </p:nvSpPr>
        <p:spPr>
          <a:xfrm rot="-401601">
            <a:off x="10662808" y="5244417"/>
            <a:ext cx="1459205" cy="1395205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6127" y="5565590"/>
            <a:ext cx="1319627" cy="312827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3" name="TextBox 32"/>
          <p:cNvSpPr txBox="1"/>
          <p:nvPr/>
        </p:nvSpPr>
        <p:spPr>
          <a:xfrm>
            <a:off x="1091236" y="3387256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91236" y="3387256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8229" y="2204478"/>
            <a:ext cx="4789714" cy="226574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26577" y="2045338"/>
            <a:ext cx="8730761" cy="258402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945424" y="2717841"/>
            <a:ext cx="62161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TRUYỀN ĐIỆN</a:t>
            </a:r>
            <a:endParaRPr lang="en-US" sz="5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76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6127" y="348343"/>
            <a:ext cx="11857187" cy="6371564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933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091236" y="3387256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91236" y="3387256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1591"/>
            <a:ext cx="6743451" cy="6251330"/>
          </a:xfrm>
          <a:prstGeom prst="rect">
            <a:avLst/>
          </a:prstGeom>
        </p:spPr>
      </p:pic>
      <p:sp>
        <p:nvSpPr>
          <p:cNvPr id="13" name="TextBox 14"/>
          <p:cNvSpPr txBox="1"/>
          <p:nvPr/>
        </p:nvSpPr>
        <p:spPr>
          <a:xfrm>
            <a:off x="6743451" y="923584"/>
            <a:ext cx="5259862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Để </a:t>
            </a:r>
            <a:r>
              <a:rPr lang="nl-NL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mỗi chếc khăn bằng tơ sen cần </a:t>
            </a:r>
            <a:r>
              <a:rPr lang="nl-NL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4 312 </a:t>
            </a:r>
            <a:r>
              <a:rPr lang="nl-NL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cây sen. Làm 2 chiếc </a:t>
            </a:r>
            <a:r>
              <a:rPr lang="nl-NL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 như thế </a:t>
            </a:r>
            <a:r>
              <a:rPr lang="nl-NL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bao nhêu thân cây sen?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hought Bubble: Cloud 24">
            <a:extLst>
              <a:ext uri="{FF2B5EF4-FFF2-40B4-BE49-F238E27FC236}">
                <a16:creationId xmlns:a16="http://schemas.microsoft.com/office/drawing/2014/main" id="{B10FE0B3-DBC1-F9F1-788A-529C01436918}"/>
              </a:ext>
            </a:extLst>
          </p:cNvPr>
          <p:cNvSpPr/>
          <p:nvPr/>
        </p:nvSpPr>
        <p:spPr>
          <a:xfrm>
            <a:off x="7093029" y="3387256"/>
            <a:ext cx="4194629" cy="2025919"/>
          </a:xfrm>
          <a:prstGeom prst="cloudCallout">
            <a:avLst>
              <a:gd name="adj1" fmla="val -60162"/>
              <a:gd name="adj2" fmla="val 57063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4 312 x 2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44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3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794636" y="1979224"/>
            <a:ext cx="1541094" cy="50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69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9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794636" y="2466773"/>
            <a:ext cx="1355521" cy="1003450"/>
            <a:chOff x="7313856" y="4455096"/>
            <a:chExt cx="1809656" cy="1339632"/>
          </a:xfrm>
        </p:grpSpPr>
        <p:sp>
          <p:nvSpPr>
            <p:cNvPr id="21" name="TextBox 20"/>
            <p:cNvSpPr txBox="1"/>
            <p:nvPr/>
          </p:nvSpPr>
          <p:spPr>
            <a:xfrm>
              <a:off x="7510569" y="4455096"/>
              <a:ext cx="1547138" cy="738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996" b="1" dirty="0"/>
                <a:t>4 312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477104" y="5055982"/>
              <a:ext cx="1570080" cy="738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996" b="1" dirty="0"/>
                <a:t>2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313856" y="4791666"/>
              <a:ext cx="531162" cy="738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996" b="1" dirty="0"/>
                <a:t>x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7506235" y="5729120"/>
              <a:ext cx="1617277" cy="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1916917" y="3553567"/>
            <a:ext cx="1176067" cy="40011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        ?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4506325" y="2467270"/>
            <a:ext cx="1355521" cy="1034245"/>
            <a:chOff x="7313856" y="4454909"/>
            <a:chExt cx="1809656" cy="1380744"/>
          </a:xfrm>
        </p:grpSpPr>
        <p:sp>
          <p:nvSpPr>
            <p:cNvPr id="27" name="TextBox 26"/>
            <p:cNvSpPr txBox="1"/>
            <p:nvPr/>
          </p:nvSpPr>
          <p:spPr>
            <a:xfrm>
              <a:off x="7513057" y="4454909"/>
              <a:ext cx="1547138" cy="738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996" b="1" dirty="0"/>
                <a:t>4 312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535888" y="5096907"/>
              <a:ext cx="1506652" cy="738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996" b="1" dirty="0"/>
                <a:t>2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313856" y="4791666"/>
              <a:ext cx="531162" cy="738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996" b="1" dirty="0"/>
                <a:t>x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 flipV="1">
              <a:off x="7506235" y="5729120"/>
              <a:ext cx="1617277" cy="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4303352" y="1982987"/>
            <a:ext cx="2730673" cy="50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6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269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448239" y="3416240"/>
            <a:ext cx="256968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6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249901" y="3421080"/>
            <a:ext cx="341813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6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003343" y="3420490"/>
            <a:ext cx="256969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6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745437" y="3450508"/>
            <a:ext cx="256969" cy="50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6" b="1" dirty="0">
                <a:solidFill>
                  <a:srgbClr val="FF0000"/>
                </a:solidFill>
              </a:rPr>
              <a:t>8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5668690" y="4113930"/>
            <a:ext cx="9410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668690" y="3755289"/>
            <a:ext cx="0" cy="3586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690673" y="3912208"/>
            <a:ext cx="4596919" cy="50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6" b="1" dirty="0"/>
              <a:t>2 </a:t>
            </a:r>
            <a:r>
              <a:rPr lang="en-US" sz="2696" b="1" dirty="0" err="1"/>
              <a:t>nhân</a:t>
            </a:r>
            <a:r>
              <a:rPr lang="en-US" sz="2696" b="1" dirty="0"/>
              <a:t> 2 </a:t>
            </a:r>
            <a:r>
              <a:rPr lang="en-US" sz="2696" b="1" dirty="0" err="1"/>
              <a:t>bằng</a:t>
            </a:r>
            <a:r>
              <a:rPr lang="en-US" sz="2696" b="1" dirty="0"/>
              <a:t> 4, </a:t>
            </a:r>
            <a:r>
              <a:rPr lang="en-US" sz="2696" b="1" dirty="0" err="1"/>
              <a:t>viết</a:t>
            </a:r>
            <a:r>
              <a:rPr lang="en-US" sz="2696" b="1" dirty="0"/>
              <a:t> 4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5411723" y="3755289"/>
            <a:ext cx="24074" cy="872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5435797" y="4627628"/>
            <a:ext cx="117390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6695686" y="4385561"/>
            <a:ext cx="4861730" cy="50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6" b="1" dirty="0"/>
              <a:t>2 </a:t>
            </a:r>
            <a:r>
              <a:rPr lang="en-US" sz="2696" b="1" dirty="0" err="1"/>
              <a:t>nhân</a:t>
            </a:r>
            <a:r>
              <a:rPr lang="en-US" sz="2696" b="1" dirty="0"/>
              <a:t> 1 </a:t>
            </a:r>
            <a:r>
              <a:rPr lang="en-US" sz="2696" b="1" dirty="0" err="1"/>
              <a:t>bằng</a:t>
            </a:r>
            <a:r>
              <a:rPr lang="en-US" sz="2696" b="1" dirty="0"/>
              <a:t> 2, </a:t>
            </a:r>
            <a:r>
              <a:rPr lang="en-US" sz="2696" b="1" dirty="0" err="1"/>
              <a:t>viết</a:t>
            </a:r>
            <a:r>
              <a:rPr lang="en-US" sz="2696" b="1" dirty="0"/>
              <a:t> 2</a:t>
            </a:r>
          </a:p>
        </p:txBody>
      </p:sp>
      <p:cxnSp>
        <p:nvCxnSpPr>
          <p:cNvPr id="67" name="Straight Connector 66"/>
          <p:cNvCxnSpPr/>
          <p:nvPr/>
        </p:nvCxnSpPr>
        <p:spPr>
          <a:xfrm>
            <a:off x="5198394" y="3839528"/>
            <a:ext cx="57741" cy="12447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5256136" y="5084249"/>
            <a:ext cx="13235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6695685" y="4842182"/>
            <a:ext cx="4591907" cy="50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6" b="1" dirty="0"/>
              <a:t>2 </a:t>
            </a:r>
            <a:r>
              <a:rPr lang="en-US" sz="2696" b="1" dirty="0" err="1"/>
              <a:t>nhân</a:t>
            </a:r>
            <a:r>
              <a:rPr lang="en-US" sz="2696" b="1" dirty="0"/>
              <a:t> 3 </a:t>
            </a:r>
            <a:r>
              <a:rPr lang="en-US" sz="2696" b="1" dirty="0" err="1"/>
              <a:t>bằng</a:t>
            </a:r>
            <a:r>
              <a:rPr lang="en-US" sz="2696" b="1" dirty="0"/>
              <a:t> 6, </a:t>
            </a:r>
            <a:r>
              <a:rPr lang="en-US" sz="2696" b="1" dirty="0" err="1"/>
              <a:t>viết</a:t>
            </a:r>
            <a:r>
              <a:rPr lang="en-US" sz="2696" b="1" dirty="0"/>
              <a:t> 6</a:t>
            </a:r>
          </a:p>
        </p:txBody>
      </p:sp>
      <p:cxnSp>
        <p:nvCxnSpPr>
          <p:cNvPr id="80" name="Straight Connector 79"/>
          <p:cNvCxnSpPr/>
          <p:nvPr/>
        </p:nvCxnSpPr>
        <p:spPr>
          <a:xfrm>
            <a:off x="4948871" y="3755289"/>
            <a:ext cx="69862" cy="17285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5018733" y="5483791"/>
            <a:ext cx="15772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6724425" y="5241724"/>
            <a:ext cx="4997883" cy="50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6" b="1" dirty="0"/>
              <a:t>2 </a:t>
            </a:r>
            <a:r>
              <a:rPr lang="en-US" sz="2696" b="1" dirty="0" err="1"/>
              <a:t>nhân</a:t>
            </a:r>
            <a:r>
              <a:rPr lang="en-US" sz="2696" b="1" dirty="0"/>
              <a:t> 4 </a:t>
            </a:r>
            <a:r>
              <a:rPr lang="en-US" sz="2696" b="1" dirty="0" err="1"/>
              <a:t>bằng</a:t>
            </a:r>
            <a:r>
              <a:rPr lang="en-US" sz="2696" b="1" dirty="0"/>
              <a:t> 8, </a:t>
            </a:r>
            <a:r>
              <a:rPr lang="en-US" sz="2696" b="1" dirty="0" err="1"/>
              <a:t>viết</a:t>
            </a:r>
            <a:r>
              <a:rPr lang="en-US" sz="2696" b="1" dirty="0"/>
              <a:t> 8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386417" y="5988273"/>
            <a:ext cx="5258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4 312 x 2 = 8 624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641666" y="-28728"/>
            <a:ext cx="4911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13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2025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84685" y="1337407"/>
            <a:ext cx="3258679" cy="69146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sng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 4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312 </a:t>
            </a: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/>
              </a:rPr>
              <a:t>×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/>
              </a:rPr>
              <a:t> = ?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162340" y="810008"/>
            <a:ext cx="586731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19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81</a:t>
            </a:r>
            <a:r>
              <a:rPr kumimoji="0" lang="vi-V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NHÂN VỚI SỐ CÓ 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MỘT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CHỮ SỐ</a:t>
            </a:r>
          </a:p>
          <a:p>
            <a:pPr marL="0" marR="0" lvl="0" indent="0" algn="ctr" defTabSz="6819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(KHÔNG NHỚ)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969654" y="348343"/>
            <a:ext cx="425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Toán</a:t>
            </a:r>
            <a:endParaRPr kumimoji="0" lang="en-US" sz="24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183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 animBg="1"/>
      <p:bldP spid="31" grpId="0"/>
      <p:bldP spid="32" grpId="0"/>
      <p:bldP spid="33" grpId="0"/>
      <p:bldP spid="34" grpId="0"/>
      <p:bldP spid="35" grpId="0"/>
      <p:bldP spid="59" grpId="0"/>
      <p:bldP spid="65" grpId="0"/>
      <p:bldP spid="78" grpId="0"/>
      <p:bldP spid="85" grpId="0"/>
      <p:bldP spid="86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64995" y="597254"/>
            <a:ext cx="11062010" cy="5780355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933"/>
            </a:p>
          </p:txBody>
        </p:sp>
      </p:grpSp>
      <p:sp>
        <p:nvSpPr>
          <p:cNvPr id="10" name="Freeform 10"/>
          <p:cNvSpPr/>
          <p:nvPr/>
        </p:nvSpPr>
        <p:spPr>
          <a:xfrm rot="-401601">
            <a:off x="10662808" y="5244417"/>
            <a:ext cx="1459205" cy="1395205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6127" y="5565590"/>
            <a:ext cx="1319627" cy="312827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3" name="TextBox 32"/>
          <p:cNvSpPr txBox="1"/>
          <p:nvPr/>
        </p:nvSpPr>
        <p:spPr>
          <a:xfrm>
            <a:off x="1091236" y="3387256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91236" y="3387256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8229" y="2204478"/>
            <a:ext cx="4789714" cy="226574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82236" y="2045338"/>
            <a:ext cx="6827520" cy="258402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014162" y="2717841"/>
            <a:ext cx="43694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69653" y="352834"/>
            <a:ext cx="425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4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41666" y="-28728"/>
            <a:ext cx="4911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13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2025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62340" y="810008"/>
            <a:ext cx="586731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19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81</a:t>
            </a:r>
            <a:r>
              <a:rPr kumimoji="0" lang="vi-V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NHÂN VỚI SỐ CÓ 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MỘT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CHỮ SỐ</a:t>
            </a:r>
          </a:p>
          <a:p>
            <a:pPr marL="0" marR="0" lvl="0" indent="0" algn="ctr" defTabSz="6819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(KHÔNG NHỚ)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305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7401" y="159953"/>
            <a:ext cx="11857187" cy="6584173"/>
            <a:chOff x="0" y="-76200"/>
            <a:chExt cx="4370177" cy="23597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091236" y="3387256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91236" y="3387256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872471" y="810008"/>
            <a:ext cx="444705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19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81</a:t>
            </a:r>
            <a:r>
              <a:rPr kumimoji="0" lang="vi-V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NHÂN VỚI SỐ CÓ 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MỘT 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CHỮ SỐ</a:t>
            </a:r>
          </a:p>
          <a:p>
            <a:pPr marL="0" marR="0" lvl="0" indent="0" algn="ctr" defTabSz="6819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(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KHÔNG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NHỚ)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alt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69654" y="348343"/>
            <a:ext cx="425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Toán</a:t>
            </a:r>
            <a:endParaRPr kumimoji="0" lang="en-US" sz="24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819341" y="4181398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420630" y="3387256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420630" y="3387256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3148735" y="4181398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105621" y="3387256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105621" y="3387256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5833726" y="4181398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9036345" y="3387256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9036345" y="3387256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8764450" y="4181398"/>
            <a:ext cx="41930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24" y="1736175"/>
            <a:ext cx="11450342" cy="437712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641666" y="-28728"/>
            <a:ext cx="4911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513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2025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494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>
            <a:fillRect/>
          </a:stretch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142394" y="2697910"/>
            <a:ext cx="2504399" cy="91740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895546" y="583256"/>
            <a:ext cx="2419958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>
              <a:buClrTx/>
              <a:defRPr/>
            </a:pPr>
            <a:r>
              <a:rPr lang="en-US" sz="5400" b="1" kern="1200" dirty="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+mn-ea"/>
              </a:rPr>
              <a:t>TRÒ CHƠI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201" y="533400"/>
            <a:ext cx="2895851" cy="10607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8536" y="2591002"/>
            <a:ext cx="1429252" cy="5235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2558" y="1524001"/>
            <a:ext cx="3450921" cy="18655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6825" y="1524000"/>
            <a:ext cx="3255059" cy="17764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8779" y="5541633"/>
            <a:ext cx="2109399" cy="7742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335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0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5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0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5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0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0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5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0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5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0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1062834" y="275467"/>
            <a:ext cx="12983842" cy="3182815"/>
            <a:chOff x="-1062835" y="246185"/>
            <a:chExt cx="12983842" cy="318281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-1062835" y="484591"/>
              <a:ext cx="9029103" cy="5958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lnSpc>
                  <a:spcPct val="121000"/>
                </a:lnSpc>
                <a:buClrTx/>
                <a:defRPr/>
              </a:pPr>
              <a:r>
                <a:rPr lang="en-US" sz="3200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Tính</a:t>
              </a:r>
              <a:r>
                <a:rPr lang="en-US" sz="32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</a:t>
              </a:r>
              <a:endParaRPr lang="en-US" sz="3200" kern="1200" dirty="0">
                <a:solidFill>
                  <a:srgbClr val="ED5565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47" y="633074"/>
            <a:ext cx="1828800" cy="1423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206" y="1832331"/>
            <a:ext cx="1619694" cy="44541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483" y="4859727"/>
            <a:ext cx="1354108" cy="1495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9720" y="4732454"/>
            <a:ext cx="1353734" cy="162274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002918" y="455408"/>
            <a:ext cx="2510439" cy="1779093"/>
            <a:chOff x="5213516" y="1144378"/>
            <a:chExt cx="2510439" cy="1779092"/>
          </a:xfrm>
        </p:grpSpPr>
        <p:sp>
          <p:nvSpPr>
            <p:cNvPr id="2" name="Rectangle 1"/>
            <p:cNvSpPr/>
            <p:nvPr/>
          </p:nvSpPr>
          <p:spPr>
            <a:xfrm>
              <a:off x="5243224" y="1144378"/>
              <a:ext cx="2104223" cy="898861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r" defTabSz="609630">
                <a:buClrTx/>
                <a:defRPr/>
              </a:pP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2 313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5213516" y="2024609"/>
              <a:ext cx="2104223" cy="898861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r" defTabSz="609630">
                <a:buClrTx/>
                <a:defRPr/>
              </a:pP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643660" y="2923470"/>
              <a:ext cx="2080295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3251994" y="2337242"/>
            <a:ext cx="7981405" cy="3713732"/>
            <a:chOff x="3251993" y="2337241"/>
            <a:chExt cx="7981405" cy="3713732"/>
          </a:xfrm>
        </p:grpSpPr>
        <p:grpSp>
          <p:nvGrpSpPr>
            <p:cNvPr id="40" name="Group 39"/>
            <p:cNvGrpSpPr/>
            <p:nvPr/>
          </p:nvGrpSpPr>
          <p:grpSpPr>
            <a:xfrm>
              <a:off x="4259967" y="4020455"/>
              <a:ext cx="6973431" cy="2030518"/>
              <a:chOff x="2590800" y="5298831"/>
              <a:chExt cx="4343400" cy="1310639"/>
            </a:xfrm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2590800" y="5298831"/>
                <a:ext cx="4343400" cy="131063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buClrTx/>
                  <a:defRPr/>
                </a:pPr>
                <a:endParaRPr lang="en-US" sz="3200" kern="1200">
                  <a:solidFill>
                    <a:prstClr val="white"/>
                  </a:solidFill>
                  <a:latin typeface="UTM Avo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012386" y="5578792"/>
                <a:ext cx="3585813" cy="3178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609630">
                  <a:buClrTx/>
                  <a:defRPr/>
                </a:pPr>
                <a:endParaRPr lang="en-US" sz="32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UTM Avo"/>
                  <a:ea typeface="+mn-ea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51993" y="2438601"/>
              <a:ext cx="1480559" cy="1524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4835182" y="2337241"/>
              <a:ext cx="2271958" cy="898861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r" defTabSz="609630">
                <a:buClrTx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6 939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113508" y="1149106"/>
            <a:ext cx="6391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latin typeface="+mj-lt"/>
                <a:ea typeface="Cambria Math" panose="02040503050406030204" charset="0"/>
                <a:cs typeface="Times New Roman" panose="02020603050405020304" pitchFamily="18" charset="0"/>
              </a:rPr>
              <a:t>×</a:t>
            </a:r>
            <a:endParaRPr lang="en-US" sz="4000" dirty="0">
              <a:latin typeface="+mj-lt"/>
              <a:ea typeface="Cambria Math" panose="02040503050406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37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1529</TotalTime>
  <Words>687</Words>
  <Application>Microsoft Office PowerPoint</Application>
  <PresentationFormat>Widescreen</PresentationFormat>
  <Paragraphs>151</Paragraphs>
  <Slides>20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Cambria Math</vt:lpstr>
      <vt:lpstr>DengXian</vt:lpstr>
      <vt:lpstr>iCiel Cadena</vt:lpstr>
      <vt:lpstr>Tahoma</vt:lpstr>
      <vt:lpstr>TDTD양떼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Windows User</cp:lastModifiedBy>
  <cp:revision>167</cp:revision>
  <dcterms:modified xsi:type="dcterms:W3CDTF">2025-02-20T00:02:28Z</dcterms:modified>
</cp:coreProperties>
</file>