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451" r:id="rId2"/>
    <p:sldId id="258" r:id="rId3"/>
    <p:sldId id="1454" r:id="rId4"/>
    <p:sldId id="1453" r:id="rId5"/>
    <p:sldId id="272" r:id="rId6"/>
    <p:sldId id="1457" r:id="rId7"/>
    <p:sldId id="425" r:id="rId8"/>
    <p:sldId id="1467" r:id="rId9"/>
    <p:sldId id="1468" r:id="rId10"/>
    <p:sldId id="1461" r:id="rId11"/>
    <p:sldId id="275" r:id="rId12"/>
    <p:sldId id="277" r:id="rId13"/>
    <p:sldId id="284" r:id="rId14"/>
    <p:sldId id="1466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B9E81F9-F6F9-4A34-BA9B-2748DF48799E}">
          <p14:sldIdLst>
            <p14:sldId id="1451"/>
            <p14:sldId id="258"/>
            <p14:sldId id="1454"/>
            <p14:sldId id="1453"/>
            <p14:sldId id="272"/>
            <p14:sldId id="1457"/>
            <p14:sldId id="425"/>
            <p14:sldId id="1467"/>
            <p14:sldId id="1468"/>
            <p14:sldId id="1461"/>
            <p14:sldId id="275"/>
            <p14:sldId id="277"/>
            <p14:sldId id="284"/>
            <p14:sldId id="1466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0680D-24B1-4AF5-AE2B-6C0586D8A630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64C6E-689F-45E8-8BE5-020890576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5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108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64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3317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5121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18601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3" y="2007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7961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3557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327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9057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2717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9325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8727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4467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5049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6364-435D-4B48-BFEA-9D32AEEDF95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audio" Target="../media/audio1.wav"/><Relationship Id="rId7" Type="http://schemas.openxmlformats.org/officeDocument/2006/relationships/image" Target="../media/image3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DOWNLOAD\Tieng%20chuong%20va%20ngon%20co%20-%20dang%20cap%20nhat%20(1).mp3" TargetMode="Externa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6" descr="http://d.violet.vn/uploads/thumbnails/492/thumbnails2/Hilltop_View.jpg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635" y="852291"/>
            <a:ext cx="9144000" cy="5148461"/>
          </a:xfrm>
        </p:spPr>
      </p:pic>
      <p:sp>
        <p:nvSpPr>
          <p:cNvPr id="2052" name="WordArt 5" descr="Large checker board"/>
          <p:cNvSpPr/>
          <p:nvPr/>
        </p:nvSpPr>
        <p:spPr>
          <a:xfrm>
            <a:off x="952500" y="2972003"/>
            <a:ext cx="7239000" cy="971351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2250" spc="-360" dirty="0" err="1">
                <a:ln w="19050" cap="flat" cmpd="sng">
                  <a:pattFill prst="dashVert">
                    <a:fgClr>
                      <a:srgbClr val="D60093"/>
                    </a:fgClr>
                    <a:bgClr>
                      <a:schemeClr val="accent1"/>
                    </a:bgClr>
                  </a:pattFill>
                  <a:prstDash val="solid"/>
                  <a:headEnd type="none" w="med" len="med"/>
                  <a:tailEnd type="none" w="med" len="med"/>
                </a:ln>
                <a:pattFill prst="lgCheck">
                  <a:fgClr>
                    <a:srgbClr val="0000FF"/>
                  </a:fgClr>
                  <a:bgClr>
                    <a:srgbClr val="CC0099"/>
                  </a:bgClr>
                </a:patt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250" spc="-360" dirty="0">
                <a:ln w="19050" cap="flat" cmpd="sng">
                  <a:pattFill prst="dashVert">
                    <a:fgClr>
                      <a:srgbClr val="D60093"/>
                    </a:fgClr>
                    <a:bgClr>
                      <a:schemeClr val="accent1"/>
                    </a:bgClr>
                  </a:pattFill>
                  <a:prstDash val="solid"/>
                  <a:headEnd type="none" w="med" len="med"/>
                  <a:tailEnd type="none" w="med" len="med"/>
                </a:ln>
                <a:pattFill prst="lgCheck">
                  <a:fgClr>
                    <a:srgbClr val="0000FF"/>
                  </a:fgClr>
                  <a:bgClr>
                    <a:srgbClr val="CC0099"/>
                  </a:bgClr>
                </a:patt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250" spc="-360" dirty="0" err="1">
                <a:ln w="19050" cap="flat" cmpd="sng">
                  <a:pattFill prst="dashVert">
                    <a:fgClr>
                      <a:srgbClr val="D60093"/>
                    </a:fgClr>
                    <a:bgClr>
                      <a:schemeClr val="accent1"/>
                    </a:bgClr>
                  </a:pattFill>
                  <a:prstDash val="solid"/>
                  <a:headEnd type="none" w="med" len="med"/>
                  <a:tailEnd type="none" w="med" len="med"/>
                </a:ln>
                <a:pattFill prst="lgCheck">
                  <a:fgClr>
                    <a:srgbClr val="0000FF"/>
                  </a:fgClr>
                  <a:bgClr>
                    <a:srgbClr val="CC0099"/>
                  </a:bgClr>
                </a:patt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250" spc="-360" dirty="0">
                <a:ln w="19050" cap="flat" cmpd="sng">
                  <a:pattFill prst="dashVert">
                    <a:fgClr>
                      <a:srgbClr val="D60093"/>
                    </a:fgClr>
                    <a:bgClr>
                      <a:schemeClr val="accent1"/>
                    </a:bgClr>
                  </a:pattFill>
                  <a:prstDash val="solid"/>
                  <a:headEnd type="none" w="med" len="med"/>
                  <a:tailEnd type="none" w="med" len="med"/>
                </a:ln>
                <a:pattFill prst="lgCheck">
                  <a:fgClr>
                    <a:srgbClr val="0000FF"/>
                  </a:fgClr>
                  <a:bgClr>
                    <a:srgbClr val="CC0099"/>
                  </a:bgClr>
                </a:patt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250" spc="-360" dirty="0" err="1">
                <a:ln w="19050" cap="flat" cmpd="sng">
                  <a:pattFill prst="dashVert">
                    <a:fgClr>
                      <a:srgbClr val="D60093"/>
                    </a:fgClr>
                    <a:bgClr>
                      <a:schemeClr val="accent1"/>
                    </a:bgClr>
                  </a:pattFill>
                  <a:prstDash val="solid"/>
                  <a:headEnd type="none" w="med" len="med"/>
                  <a:tailEnd type="none" w="med" len="med"/>
                </a:ln>
                <a:pattFill prst="lgCheck">
                  <a:fgClr>
                    <a:srgbClr val="0000FF"/>
                  </a:fgClr>
                  <a:bgClr>
                    <a:srgbClr val="CC0099"/>
                  </a:bgClr>
                </a:patt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250" spc="-360" dirty="0">
                <a:ln w="19050" cap="flat" cmpd="sng">
                  <a:pattFill prst="dashVert">
                    <a:fgClr>
                      <a:srgbClr val="D60093"/>
                    </a:fgClr>
                    <a:bgClr>
                      <a:schemeClr val="accent1"/>
                    </a:bgClr>
                  </a:pattFill>
                  <a:prstDash val="solid"/>
                  <a:headEnd type="none" w="med" len="med"/>
                  <a:tailEnd type="none" w="med" len="med"/>
                </a:ln>
                <a:pattFill prst="lgCheck">
                  <a:fgClr>
                    <a:srgbClr val="0000FF"/>
                  </a:fgClr>
                  <a:bgClr>
                    <a:srgbClr val="CC0099"/>
                  </a:bgClr>
                </a:patt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250" spc="-360" dirty="0" err="1">
                <a:ln w="19050" cap="flat" cmpd="sng">
                  <a:pattFill prst="dashVert">
                    <a:fgClr>
                      <a:srgbClr val="D60093"/>
                    </a:fgClr>
                    <a:bgClr>
                      <a:schemeClr val="accent1"/>
                    </a:bgClr>
                  </a:pattFill>
                  <a:prstDash val="solid"/>
                  <a:headEnd type="none" w="med" len="med"/>
                  <a:tailEnd type="none" w="med" len="med"/>
                </a:ln>
                <a:pattFill prst="lgCheck">
                  <a:fgClr>
                    <a:srgbClr val="0000FF"/>
                  </a:fgClr>
                  <a:bgClr>
                    <a:srgbClr val="CC0099"/>
                  </a:bgClr>
                </a:patt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250" spc="-360" dirty="0">
                <a:ln w="19050" cap="flat" cmpd="sng">
                  <a:pattFill prst="dashVert">
                    <a:fgClr>
                      <a:srgbClr val="D60093"/>
                    </a:fgClr>
                    <a:bgClr>
                      <a:schemeClr val="accent1"/>
                    </a:bgClr>
                  </a:pattFill>
                  <a:prstDash val="solid"/>
                  <a:headEnd type="none" w="med" len="med"/>
                  <a:tailEnd type="none" w="med" len="med"/>
                </a:ln>
                <a:pattFill prst="lgCheck">
                  <a:fgClr>
                    <a:srgbClr val="0000FF"/>
                  </a:fgClr>
                  <a:bgClr>
                    <a:srgbClr val="CC0099"/>
                  </a:bgClr>
                </a:patt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1A</a:t>
            </a:r>
          </a:p>
        </p:txBody>
      </p:sp>
      <p:sp>
        <p:nvSpPr>
          <p:cNvPr id="2053" name="Text Box 42"/>
          <p:cNvSpPr txBox="1"/>
          <p:nvPr/>
        </p:nvSpPr>
        <p:spPr>
          <a:xfrm>
            <a:off x="1143000" y="4329510"/>
            <a:ext cx="7239000" cy="1402305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Tiếng</a:t>
            </a:r>
            <a:r>
              <a:rPr lang="en-GB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Việt</a:t>
            </a:r>
            <a:r>
              <a:rPr lang="en-GB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um – up  </a:t>
            </a:r>
            <a:r>
              <a:rPr lang="en-GB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( </a:t>
            </a:r>
            <a:r>
              <a:rPr lang="en-GB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tiết</a:t>
            </a:r>
            <a:r>
              <a:rPr lang="en-GB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2)</a:t>
            </a:r>
          </a:p>
          <a:p>
            <a:pPr algn="ctr">
              <a:spcBef>
                <a:spcPct val="50000"/>
              </a:spcBef>
            </a:pPr>
            <a:r>
              <a:rPr sz="2475" b="1" dirty="0">
                <a:solidFill>
                  <a:srgbClr val="FF3300"/>
                </a:solidFill>
                <a:latin typeface="Times New Roman" panose="02020603050405020304" pitchFamily="18" charset="0"/>
              </a:rPr>
              <a:t>GV thực </a:t>
            </a:r>
            <a:r>
              <a:rPr sz="2475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hiện</a:t>
            </a:r>
            <a:r>
              <a:rPr sz="2475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:</a:t>
            </a:r>
            <a:r>
              <a:rPr lang="en-US" sz="2475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sz="2475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Phạm</a:t>
            </a:r>
            <a:r>
              <a:rPr lang="en-US" sz="2475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475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Thị</a:t>
            </a:r>
            <a:r>
              <a:rPr lang="en-US" sz="2475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Thu </a:t>
            </a:r>
            <a:r>
              <a:rPr lang="en-US" sz="2475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Hằng</a:t>
            </a:r>
            <a:endParaRPr sz="2475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WordArt 4"/>
          <p:cNvSpPr/>
          <p:nvPr/>
        </p:nvSpPr>
        <p:spPr>
          <a:xfrm>
            <a:off x="266703" y="2209800"/>
            <a:ext cx="8877299" cy="762200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441"/>
              </a:avLst>
            </a:prstTxWarp>
            <a:normAutofit/>
          </a:bodyPr>
          <a:lstStyle/>
          <a:p>
            <a:pPr algn="ctr"/>
            <a:r>
              <a:rPr lang="en-US" sz="2250" i="1" dirty="0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itchFamily="18" charset="0"/>
                <a:ea typeface=".VnTime" panose="020B7200000000000000" charset="0"/>
                <a:cs typeface="Times New Roman" pitchFamily="18" charset="0"/>
              </a:rPr>
              <a:t>CHÀO MỪNG QUÝ THẦY CÔ GIÁO</a:t>
            </a:r>
          </a:p>
        </p:txBody>
      </p:sp>
      <p:sp>
        <p:nvSpPr>
          <p:cNvPr id="3" name="Text Box 42"/>
          <p:cNvSpPr txBox="1"/>
          <p:nvPr/>
        </p:nvSpPr>
        <p:spPr>
          <a:xfrm>
            <a:off x="1495427" y="1295402"/>
            <a:ext cx="5972175" cy="784828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025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PHÒNG GIÁO DỤC – ĐÀO TẠO TP </a:t>
            </a:r>
            <a:r>
              <a:rPr lang="en-US" altLang="zh-CN" sz="2025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QUY NHƠN</a:t>
            </a:r>
            <a:endParaRPr lang="en-US" sz="2025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025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TRƯỜNG TIỂU HỌC </a:t>
            </a:r>
            <a:r>
              <a:rPr lang="en-US" altLang="zh-CN" sz="2025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HOÀNG QUỐC </a:t>
            </a:r>
            <a:r>
              <a:rPr lang="en-US" altLang="zh-CN" sz="2475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VIỆT</a:t>
            </a:r>
            <a:endParaRPr sz="2475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8846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8">
            <a:extLst>
              <a:ext uri="{FF2B5EF4-FFF2-40B4-BE49-F238E27FC236}">
                <a16:creationId xmlns:a16="http://schemas.microsoft.com/office/drawing/2014/main" id="{40C981F9-5714-4FF2-B826-464BBC6388F4}"/>
              </a:ext>
            </a:extLst>
          </p:cNvPr>
          <p:cNvGrpSpPr/>
          <p:nvPr/>
        </p:nvGrpSpPr>
        <p:grpSpPr>
          <a:xfrm>
            <a:off x="5897036" y="4703608"/>
            <a:ext cx="1289245" cy="985485"/>
            <a:chOff x="1631991" y="5087828"/>
            <a:chExt cx="1718993" cy="1313980"/>
          </a:xfrm>
        </p:grpSpPr>
        <p:pic>
          <p:nvPicPr>
            <p:cNvPr id="17" name="图片 75">
              <a:extLst>
                <a:ext uri="{FF2B5EF4-FFF2-40B4-BE49-F238E27FC236}">
                  <a16:creationId xmlns:a16="http://schemas.microsoft.com/office/drawing/2014/main" id="{867EC96D-BF93-4BC1-9BB0-D520C40EC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18" name="图片 76">
              <a:extLst>
                <a:ext uri="{FF2B5EF4-FFF2-40B4-BE49-F238E27FC236}">
                  <a16:creationId xmlns:a16="http://schemas.microsoft.com/office/drawing/2014/main" id="{5C9D158F-BCAB-41E6-B7A7-D5A27A7D5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" name="图片 36">
            <a:extLst>
              <a:ext uri="{FF2B5EF4-FFF2-40B4-BE49-F238E27FC236}">
                <a16:creationId xmlns:a16="http://schemas.microsoft.com/office/drawing/2014/main" id="{0A315ADB-E054-4907-B661-65864B42E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6981252" y="1392849"/>
            <a:ext cx="2162748" cy="429212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1062021C-F415-4AA0-976C-9B0F62D2BA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765019" y="4200931"/>
            <a:ext cx="5314014" cy="1550576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9D981C0A-E4B8-46FA-AE2F-DB589C189C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1762615"/>
            <a:ext cx="581760" cy="538842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id="{4A4694C3-7393-4A28-AC43-803705FB30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6982171" y="1180757"/>
            <a:ext cx="408216" cy="305130"/>
          </a:xfrm>
          <a:prstGeom prst="rect">
            <a:avLst/>
          </a:prstGeom>
        </p:spPr>
      </p:pic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5D15C3DE-44B9-4F6D-853F-F62DDE7873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49" y="1168907"/>
            <a:ext cx="4176073" cy="3032024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7116A6-DC4B-4A55-A9AD-8986E1FC76A5}"/>
              </a:ext>
            </a:extLst>
          </p:cNvPr>
          <p:cNvSpPr txBox="1"/>
          <p:nvPr/>
        </p:nvSpPr>
        <p:spPr>
          <a:xfrm flipH="1">
            <a:off x="2708239" y="2361496"/>
            <a:ext cx="285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60380F"/>
                </a:solidFill>
                <a:latin typeface="UTM Avo" panose="02040603050506020204" pitchFamily="18" charset="0"/>
              </a:rPr>
              <a:t>THƯ GIÃN</a:t>
            </a:r>
            <a:endParaRPr lang="en-US" sz="3600" b="1" dirty="0">
              <a:solidFill>
                <a:srgbClr val="60380F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68" y="6451294"/>
            <a:ext cx="9144000" cy="40670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3576470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52344 0.00139 " pathEditMode="relative" rAng="0" ptsTypes="AA" p14:bounceEnd="15000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77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52344 0.00139 " pathEditMode="relative" rAng="0" ptsTypes="AA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77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86641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</a:br>
            <a:br>
              <a:rPr lang="en-US" sz="2800" dirty="0">
                <a:latin typeface="UTM Avo" pitchFamily="18" charset="0"/>
              </a:rPr>
            </a:br>
            <a:br>
              <a:rPr lang="en-US" sz="2800" u="sng" dirty="0"/>
            </a:br>
            <a:endParaRPr lang="en-US" sz="2800" u="sng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77938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0720"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Pictures\Untitled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9"/>
          <a:stretch/>
        </p:blipFill>
        <p:spPr bwMode="auto">
          <a:xfrm>
            <a:off x="220905" y="1524000"/>
            <a:ext cx="8923095" cy="36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>
            <a:off x="3505200" y="3122444"/>
            <a:ext cx="1177252" cy="14495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3505200" y="3122444"/>
            <a:ext cx="1177252" cy="14495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51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86641"/>
            <a:ext cx="8229600" cy="1143000"/>
          </a:xfrm>
        </p:spPr>
        <p:txBody>
          <a:bodyPr>
            <a:normAutofit/>
          </a:bodyPr>
          <a:lstStyle/>
          <a:p>
            <a:endParaRPr lang="en-US" sz="2800" u="sng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77938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0720"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2475359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UTM Avo" pitchFamily="18" charset="0"/>
              </a:rPr>
              <a:t>-</a:t>
            </a:r>
            <a:r>
              <a:rPr lang="en-US" sz="4400" dirty="0">
                <a:latin typeface="UTM Avo" pitchFamily="18" charset="0"/>
              </a:rPr>
              <a:t>Những việc làm nào của Hà cho thấy Hà rất chăm chỉ</a:t>
            </a:r>
            <a:r>
              <a:rPr lang="en-US" sz="4400" dirty="0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050" y="2475359"/>
            <a:ext cx="87913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UTM Avo" pitchFamily="18" charset="0"/>
              </a:rPr>
              <a:t>-Qua bài đọc, em thấy bạn Hà có đức tính gì đáng quý?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050" y="2813913"/>
            <a:ext cx="92768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UTM Avo" pitchFamily="18" charset="0"/>
              </a:rPr>
              <a:t>- Em học được điều gì ở bạn Hà?</a:t>
            </a:r>
          </a:p>
        </p:txBody>
      </p:sp>
    </p:spTree>
    <p:extLst>
      <p:ext uri="{BB962C8B-B14F-4D97-AF65-F5344CB8AC3E}">
        <p14:creationId xmlns:p14="http://schemas.microsoft.com/office/powerpoint/2010/main" val="2328534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Picture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6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6735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K1 VTT</a:t>
            </a:r>
          </a:p>
        </p:txBody>
      </p:sp>
      <p:sp>
        <p:nvSpPr>
          <p:cNvPr id="44035" name="WordArt 4"/>
          <p:cNvSpPr>
            <a:spLocks noChangeArrowheads="1" noChangeShapeType="1" noTextEdit="1"/>
          </p:cNvSpPr>
          <p:nvPr/>
        </p:nvSpPr>
        <p:spPr bwMode="auto">
          <a:xfrm>
            <a:off x="823913" y="1171576"/>
            <a:ext cx="7496175" cy="185618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THẦY, CÔ GIÁO</a:t>
            </a:r>
          </a:p>
        </p:txBody>
      </p:sp>
      <p:pic>
        <p:nvPicPr>
          <p:cNvPr id="44036" name="Picture 5" descr="yeu ngh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90825"/>
            <a:ext cx="2592387" cy="16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 descr="manh kho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3929064"/>
            <a:ext cx="4276725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7" descr="HANH PH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6" y="4008836"/>
            <a:ext cx="3240088" cy="132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9" name="Group 8"/>
          <p:cNvGrpSpPr>
            <a:grpSpLocks/>
          </p:cNvGrpSpPr>
          <p:nvPr/>
        </p:nvGrpSpPr>
        <p:grpSpPr bwMode="auto">
          <a:xfrm>
            <a:off x="0" y="828675"/>
            <a:ext cx="9144000" cy="5200650"/>
            <a:chOff x="0" y="-24"/>
            <a:chExt cx="5760" cy="4368"/>
          </a:xfrm>
        </p:grpSpPr>
        <p:grpSp>
          <p:nvGrpSpPr>
            <p:cNvPr id="44045" name="Group 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4055" name="Picture 10" descr="ttrtrtr115138067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6" name="Picture 11" descr="ttrtrtr115138067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7" name="Picture 12" descr="ttrtrtr115138067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8" name="Picture 13" descr="ttrtrtr115138067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046" name="Group 1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4047" name="Picture 15" descr="flower[1][1][1][1]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48" name="Picture 16" descr="flower[1][1][1][1]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49" name="Picture 17" descr="flower[1][1][1][1]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0" name="Picture 18" descr="flower[1][1][1][1]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1" name="Picture 19" descr="01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2" name="Picture 20" descr="01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3" name="Picture 21" descr="01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4" name="Picture 22" descr="01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4040" name="Group 23"/>
          <p:cNvGrpSpPr>
            <a:grpSpLocks/>
          </p:cNvGrpSpPr>
          <p:nvPr/>
        </p:nvGrpSpPr>
        <p:grpSpPr bwMode="auto">
          <a:xfrm>
            <a:off x="-152400" y="679846"/>
            <a:ext cx="9144000" cy="5913836"/>
            <a:chOff x="0" y="-10"/>
            <a:chExt cx="5760" cy="4330"/>
          </a:xfrm>
        </p:grpSpPr>
        <p:pic>
          <p:nvPicPr>
            <p:cNvPr id="44041" name="Picture 24" descr="Anima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25" descr="Anima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26" descr="Anima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27" descr="Anima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675529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17092" name="Picture 2" descr="attach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WaterLily-02-june"/>
          <p:cNvPicPr>
            <a:picLocks noChangeAspect="1" noChangeArrowheads="1" noCrop="1"/>
          </p:cNvPicPr>
          <p:nvPr/>
        </p:nvPicPr>
        <p:blipFill>
          <a:blip r:embed="rId5" cstate="print">
            <a:lum bright="4000"/>
          </a:blip>
          <a:srcRect/>
          <a:stretch>
            <a:fillRect/>
          </a:stretch>
        </p:blipFill>
        <p:spPr bwMode="auto">
          <a:xfrm>
            <a:off x="7162800" y="4953000"/>
            <a:ext cx="22098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2" descr="WaterLily-02-june"/>
          <p:cNvPicPr>
            <a:picLocks noChangeAspect="1" noChangeArrowheads="1" noCrop="1"/>
          </p:cNvPicPr>
          <p:nvPr/>
        </p:nvPicPr>
        <p:blipFill>
          <a:blip r:embed="rId5" cstate="print">
            <a:lum bright="4000"/>
          </a:blip>
          <a:srcRect/>
          <a:stretch>
            <a:fillRect/>
          </a:stretch>
        </p:blipFill>
        <p:spPr bwMode="auto">
          <a:xfrm rot="14622006">
            <a:off x="7144544" y="-438944"/>
            <a:ext cx="22098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7" name="Picture 9" descr="22982eh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9050" y="4983480"/>
            <a:ext cx="1295400" cy="1905000"/>
          </a:xfrm>
          <a:prstGeom prst="rect">
            <a:avLst/>
          </a:prstGeom>
          <a:noFill/>
        </p:spPr>
      </p:pic>
      <p:pic>
        <p:nvPicPr>
          <p:cNvPr id="217099" name="Picture 11" descr="miscellaneous_54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6258" y="-290145"/>
            <a:ext cx="2171700" cy="2495550"/>
          </a:xfrm>
          <a:prstGeom prst="rect">
            <a:avLst/>
          </a:prstGeom>
          <a:noFill/>
        </p:spPr>
      </p:pic>
      <p:pic>
        <p:nvPicPr>
          <p:cNvPr id="217100" name="Picture 12" descr="kimhuon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4450080"/>
            <a:ext cx="1524000" cy="2438400"/>
          </a:xfrm>
          <a:prstGeom prst="rect">
            <a:avLst/>
          </a:prstGeom>
          <a:noFill/>
        </p:spPr>
      </p:pic>
      <p:sp>
        <p:nvSpPr>
          <p:cNvPr id="135172" name="WordArt 4"/>
          <p:cNvSpPr>
            <a:spLocks noChangeArrowheads="1" noChangeShapeType="1" noTextEdit="1"/>
          </p:cNvSpPr>
          <p:nvPr/>
        </p:nvSpPr>
        <p:spPr bwMode="auto">
          <a:xfrm>
            <a:off x="381000" y="838200"/>
            <a:ext cx="8382000" cy="243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 wrap="none" fromWordArt="1">
            <a:prstTxWarp prst="textDeflateBottom">
              <a:avLst>
                <a:gd name="adj" fmla="val 31968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 Chân Thành Cảm Ơn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5173" name="WordArt 5"/>
          <p:cNvSpPr>
            <a:spLocks noChangeArrowheads="1" noChangeShapeType="1" noTextEdit="1"/>
          </p:cNvSpPr>
          <p:nvPr/>
        </p:nvSpPr>
        <p:spPr bwMode="auto">
          <a:xfrm>
            <a:off x="800100" y="2743200"/>
            <a:ext cx="7543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Quý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sinh</a:t>
            </a:r>
            <a:endParaRPr lang="en-US" sz="36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217103" name="Tieng chuong va ngon co - dang cap nhat (1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pic>
        <p:nvPicPr>
          <p:cNvPr id="217104" name="Picture 16" descr="miscellaneous_54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" y="-265900"/>
            <a:ext cx="2171700" cy="2495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336278"/>
      </p:ext>
    </p:extLst>
  </p:cSld>
  <p:clrMapOvr>
    <a:masterClrMapping/>
  </p:clrMapOvr>
  <p:transition>
    <p:wheel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351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6136" fill="hold"/>
                                        <p:tgtEl>
                                          <p:spTgt spid="217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103"/>
                </p:tgtEl>
              </p:cMediaNode>
            </p:audio>
          </p:childTnLst>
        </p:cTn>
      </p:par>
    </p:tnLst>
    <p:bldLst>
      <p:bldP spid="135172" grpId="0" animBg="1"/>
      <p:bldP spid="135172" grpId="1" animBg="1"/>
      <p:bldP spid="135173" grpId="0" animBg="1"/>
      <p:bldP spid="13517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86641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Thứ</a:t>
            </a:r>
            <a:r>
              <a:rPr lang="en-US" sz="2400" dirty="0">
                <a:latin typeface="UTM Avo" pitchFamily="18" charset="0"/>
              </a:rPr>
              <a:t> </a:t>
            </a:r>
            <a:r>
              <a:rPr lang="en-US" sz="2400" dirty="0" err="1">
                <a:latin typeface="UTM Avo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13 tháng 11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2023</a:t>
            </a:r>
            <a:br>
              <a:rPr lang="en-US" sz="2400" dirty="0">
                <a:solidFill>
                  <a:schemeClr val="tx1"/>
                </a:solidFill>
                <a:latin typeface="UTM Avo" pitchFamily="18" charset="0"/>
              </a:rPr>
            </a:br>
            <a:r>
              <a:rPr lang="en-US" sz="2400" u="sng" dirty="0">
                <a:solidFill>
                  <a:schemeClr val="folHlink"/>
                </a:solidFill>
                <a:latin typeface="UTM Avo" pitchFamily="18" charset="0"/>
              </a:rPr>
              <a:t>Chủ điểm</a:t>
            </a:r>
            <a:r>
              <a:rPr lang="en-US" sz="2400" dirty="0">
                <a:latin typeface="UTM Avo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Tri ân thầy cô giáo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dirty="0"/>
              <a:t> </a:t>
            </a:r>
            <a:r>
              <a:rPr lang="en-US" sz="2800" u="sng" dirty="0">
                <a:latin typeface="UTM Avo" pitchFamily="18" charset="0"/>
              </a:rPr>
              <a:t>Tiếng Việt</a:t>
            </a:r>
            <a:br>
              <a:rPr lang="en-US" sz="2800" dirty="0">
                <a:latin typeface="UTM Avo" pitchFamily="18" charset="0"/>
              </a:rPr>
            </a:br>
            <a:br>
              <a:rPr lang="en-US" sz="2800" u="sng" dirty="0"/>
            </a:br>
            <a:endParaRPr lang="en-US" sz="2800" u="sng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77938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0720"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istrator\Pictures\Untitled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95400"/>
            <a:ext cx="6270959" cy="12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37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52" y="4668676"/>
            <a:ext cx="4023360" cy="847023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238283" y="4387371"/>
            <a:ext cx="1289245" cy="985485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1" y="4868493"/>
            <a:ext cx="9152792" cy="84252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75" y="1084685"/>
            <a:ext cx="4169971" cy="324681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-209922" y="742625"/>
            <a:ext cx="1918184" cy="2441448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7365355" y="1757579"/>
            <a:ext cx="1152144" cy="1231629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6521601" y="1042362"/>
            <a:ext cx="2797133" cy="5726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3962400" y="1757579"/>
            <a:ext cx="2056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8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7144" y="5711014"/>
            <a:ext cx="9151144" cy="114698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ChauYeuBa-BeThaoVan-6929179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62036" y="4026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99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88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866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Thứ </a:t>
            </a:r>
            <a:r>
              <a:rPr lang="en-US" sz="2400" dirty="0">
                <a:latin typeface="UTM Avo" pitchFamily="18" charset="0"/>
              </a:rPr>
              <a:t>bảy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 ngày 14 tháng 11 năm 2020</a:t>
            </a:r>
            <a:br>
              <a:rPr lang="en-US" sz="2400" dirty="0">
                <a:solidFill>
                  <a:schemeClr val="tx1"/>
                </a:solidFill>
                <a:latin typeface="UTM Avo" pitchFamily="18" charset="0"/>
              </a:rPr>
            </a:br>
            <a:r>
              <a:rPr lang="en-US" sz="2400" u="sng" dirty="0">
                <a:solidFill>
                  <a:schemeClr val="folHlink"/>
                </a:solidFill>
                <a:latin typeface="UTM Avo" pitchFamily="18" charset="0"/>
              </a:rPr>
              <a:t>Chủ điểm</a:t>
            </a:r>
            <a:r>
              <a:rPr lang="en-US" sz="2400" dirty="0">
                <a:latin typeface="UTM Avo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Tri ân thầy cô giáo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dirty="0"/>
              <a:t> </a:t>
            </a:r>
            <a:r>
              <a:rPr lang="en-US" sz="2800" u="sng" dirty="0">
                <a:latin typeface="UTM Avo" pitchFamily="18" charset="0"/>
              </a:rPr>
              <a:t>Tiếng Việt</a:t>
            </a:r>
            <a:br>
              <a:rPr lang="en-US" sz="2800" dirty="0">
                <a:latin typeface="UTM Avo" pitchFamily="18" charset="0"/>
              </a:rPr>
            </a:br>
            <a:br>
              <a:rPr lang="en-US" sz="2800" u="sng" dirty="0"/>
            </a:br>
            <a:endParaRPr lang="en-US" sz="2800" u="sng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77938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0720"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istrator\Pictures\Untitled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73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 flipH="1">
            <a:off x="5638800" y="3540330"/>
            <a:ext cx="116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862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866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13 tháng 11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2023</a:t>
            </a:r>
            <a:br>
              <a:rPr lang="en-US" sz="2400" dirty="0">
                <a:solidFill>
                  <a:schemeClr val="tx1"/>
                </a:solidFill>
                <a:latin typeface="UTM Avo" pitchFamily="18" charset="0"/>
              </a:rPr>
            </a:br>
            <a:r>
              <a:rPr lang="en-US" sz="2400" u="sng" dirty="0">
                <a:solidFill>
                  <a:schemeClr val="folHlink"/>
                </a:solidFill>
                <a:latin typeface="UTM Avo" pitchFamily="18" charset="0"/>
              </a:rPr>
              <a:t>Chủ điểm</a:t>
            </a:r>
            <a:r>
              <a:rPr lang="en-US" sz="2400" dirty="0">
                <a:latin typeface="UTM Avo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Tri ân thầy cô giáo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dirty="0"/>
              <a:t> </a:t>
            </a:r>
            <a:r>
              <a:rPr lang="en-US" sz="2800" u="sng" dirty="0">
                <a:latin typeface="UTM Avo" pitchFamily="18" charset="0"/>
              </a:rPr>
              <a:t>Tiếng Việt</a:t>
            </a:r>
            <a:br>
              <a:rPr lang="en-US" sz="2800" dirty="0">
                <a:latin typeface="UTM Avo" pitchFamily="18" charset="0"/>
              </a:rPr>
            </a:br>
            <a:br>
              <a:rPr lang="en-US" sz="2800" u="sng" dirty="0"/>
            </a:br>
            <a:endParaRPr lang="en-US" sz="2800" u="sng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77938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0720"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1273175"/>
            <a:ext cx="9143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UTM Avo" pitchFamily="18" charset="0"/>
              </a:rPr>
              <a:t>		            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Bà</a:t>
            </a:r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 và Hà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     Hà nhỏ mà chăm chỉ.  Hà giúp bà xếp đồ ở tủ.   Hà 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nhổ đám cỏ um tùm ở ngõ.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     Có hôm, Hà giúp bà chữa mũ cho búp bê. Ngắm Hà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chăm chú đưa chỉ qua lỗ kim, bà tủm tỉm: “Hà của bà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ngộ quá!”.</a:t>
            </a:r>
          </a:p>
        </p:txBody>
      </p:sp>
      <p:pic>
        <p:nvPicPr>
          <p:cNvPr id="3" name="Picture 2" descr="C:\Users\Administrator\Pictures\Untitled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29" y="4724400"/>
            <a:ext cx="3221971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968" y="1705890"/>
            <a:ext cx="40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3810000" y="1729127"/>
            <a:ext cx="56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7848600" y="1729127"/>
            <a:ext cx="40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280035" y="2741960"/>
            <a:ext cx="40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98171" y="2741960"/>
            <a:ext cx="26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6857999" y="3191217"/>
            <a:ext cx="22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77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6" descr="http://d.violet.vn/uploads/thumbnails/492/thumbnails2/Hilltop_View.jpg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635" y="528638"/>
            <a:ext cx="9144000" cy="5472114"/>
          </a:xfrm>
        </p:spPr>
      </p:pic>
      <p:sp>
        <p:nvSpPr>
          <p:cNvPr id="3" name="Text Box 42"/>
          <p:cNvSpPr txBox="1"/>
          <p:nvPr/>
        </p:nvSpPr>
        <p:spPr>
          <a:xfrm>
            <a:off x="1495426" y="1295401"/>
            <a:ext cx="7648574" cy="1898595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425" b="1" dirty="0">
                <a:solidFill>
                  <a:srgbClr val="5F360E"/>
                </a:solidFill>
                <a:latin typeface="UTM Avo" panose="02040603050506020204" pitchFamily="18" charset="0"/>
              </a:rPr>
              <a:t>LUYỆN ĐỌC CÂU</a:t>
            </a:r>
            <a:endParaRPr lang="zh-CN" altLang="en-US" sz="4425" b="1" dirty="0">
              <a:solidFill>
                <a:srgbClr val="5F360E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700" b="1" dirty="0">
                <a:solidFill>
                  <a:srgbClr val="5F360E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endParaRPr sz="2475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80294"/>
      </p:ext>
    </p:extLst>
  </p:cSld>
  <p:clrMapOvr>
    <a:masterClrMapping/>
  </p:clrMapOvr>
  <p:transition spd="slow"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C44981B-9324-4680-BC0E-B5F6C8F88A8C}"/>
              </a:ext>
            </a:extLst>
          </p:cNvPr>
          <p:cNvSpPr txBox="1"/>
          <p:nvPr/>
        </p:nvSpPr>
        <p:spPr>
          <a:xfrm>
            <a:off x="1057926" y="1741333"/>
            <a:ext cx="7711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UTM Avo" pitchFamily="18" charset="0"/>
              </a:rPr>
              <a:t> </a:t>
            </a:r>
            <a:r>
              <a:rPr lang="en-US" sz="6000" dirty="0">
                <a:latin typeface="Tw Cen MT" panose="020B0602020104020603" pitchFamily="34" charset="0"/>
              </a:rPr>
              <a:t>“Hà </a:t>
            </a:r>
            <a:r>
              <a:rPr lang="en-US" sz="6000" dirty="0" err="1">
                <a:latin typeface="Tw Cen MT" panose="020B0602020104020603" pitchFamily="34" charset="0"/>
              </a:rPr>
              <a:t>của</a:t>
            </a:r>
            <a:r>
              <a:rPr lang="en-US" sz="6000" dirty="0">
                <a:latin typeface="Tw Cen MT" panose="020B0602020104020603" pitchFamily="34" charset="0"/>
              </a:rPr>
              <a:t> </a:t>
            </a:r>
            <a:r>
              <a:rPr lang="en-US" sz="6000" dirty="0" err="1">
                <a:latin typeface="Tw Cen MT" panose="020B0602020104020603" pitchFamily="34" charset="0"/>
              </a:rPr>
              <a:t>bà</a:t>
            </a:r>
            <a:r>
              <a:rPr lang="en-US" sz="6000" dirty="0">
                <a:latin typeface="Tw Cen MT" panose="020B0602020104020603" pitchFamily="34" charset="0"/>
              </a:rPr>
              <a:t> </a:t>
            </a:r>
            <a:r>
              <a:rPr lang="en-US" sz="6000" dirty="0" err="1">
                <a:latin typeface="Tw Cen MT" panose="020B0602020104020603" pitchFamily="34" charset="0"/>
              </a:rPr>
              <a:t>ngộ</a:t>
            </a:r>
            <a:r>
              <a:rPr lang="en-US" sz="6000" dirty="0">
                <a:latin typeface="Tw Cen MT" panose="020B0602020104020603" pitchFamily="34" charset="0"/>
              </a:rPr>
              <a:t> </a:t>
            </a:r>
            <a:r>
              <a:rPr lang="en-US" sz="6000" dirty="0" err="1">
                <a:latin typeface="Tw Cen MT" panose="020B0602020104020603" pitchFamily="34" charset="0"/>
              </a:rPr>
              <a:t>quá</a:t>
            </a:r>
            <a:r>
              <a:rPr lang="en-US" sz="6000" dirty="0">
                <a:latin typeface="Tw Cen MT" panose="020B0602020104020603" pitchFamily="34" charset="0"/>
              </a:rPr>
              <a:t>!”.</a:t>
            </a:r>
          </a:p>
          <a:p>
            <a:endParaRPr lang="en-US" sz="3000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endParaRPr lang="en-US" sz="3000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endParaRPr lang="en-US" sz="3000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endParaRPr lang="en-US" sz="3000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组合 2">
            <a:extLst>
              <a:ext uri="{FF2B5EF4-FFF2-40B4-BE49-F238E27FC236}">
                <a16:creationId xmlns:a16="http://schemas.microsoft.com/office/drawing/2014/main" id="{8A8972DC-7750-489B-B7EE-205ABA56B8E4}"/>
              </a:ext>
            </a:extLst>
          </p:cNvPr>
          <p:cNvGrpSpPr/>
          <p:nvPr/>
        </p:nvGrpSpPr>
        <p:grpSpPr>
          <a:xfrm>
            <a:off x="0" y="4950091"/>
            <a:ext cx="9144000" cy="1905564"/>
            <a:chOff x="650086" y="4297803"/>
            <a:chExt cx="11541914" cy="2560197"/>
          </a:xfrm>
        </p:grpSpPr>
        <p:pic>
          <p:nvPicPr>
            <p:cNvPr id="17" name="图片 3">
              <a:extLst>
                <a:ext uri="{FF2B5EF4-FFF2-40B4-BE49-F238E27FC236}">
                  <a16:creationId xmlns:a16="http://schemas.microsoft.com/office/drawing/2014/main" id="{39940239-3916-43DB-9912-65342AC19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650086" y="4297803"/>
              <a:ext cx="4256018" cy="2505456"/>
            </a:xfrm>
            <a:prstGeom prst="rect">
              <a:avLst/>
            </a:prstGeom>
          </p:spPr>
        </p:pic>
        <p:pic>
          <p:nvPicPr>
            <p:cNvPr id="18" name="图片 4">
              <a:extLst>
                <a:ext uri="{FF2B5EF4-FFF2-40B4-BE49-F238E27FC236}">
                  <a16:creationId xmlns:a16="http://schemas.microsoft.com/office/drawing/2014/main" id="{9BB0AB3B-9F12-4324-93C0-73707E7DF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CE67A9-46FF-467C-9D03-8CB3734033AB}"/>
              </a:ext>
            </a:extLst>
          </p:cNvPr>
          <p:cNvCxnSpPr>
            <a:cxnSpLocks/>
          </p:cNvCxnSpPr>
          <p:nvPr/>
        </p:nvCxnSpPr>
        <p:spPr>
          <a:xfrm flipH="1">
            <a:off x="4872224" y="2146583"/>
            <a:ext cx="41285" cy="34771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CE67A9-46FF-467C-9D03-8CB3734033AB}"/>
              </a:ext>
            </a:extLst>
          </p:cNvPr>
          <p:cNvCxnSpPr>
            <a:cxnSpLocks/>
          </p:cNvCxnSpPr>
          <p:nvPr/>
        </p:nvCxnSpPr>
        <p:spPr>
          <a:xfrm flipH="1">
            <a:off x="8229600" y="2146583"/>
            <a:ext cx="79510" cy="347289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CE67A9-46FF-467C-9D03-8CB3734033AB}"/>
              </a:ext>
            </a:extLst>
          </p:cNvPr>
          <p:cNvCxnSpPr>
            <a:cxnSpLocks/>
          </p:cNvCxnSpPr>
          <p:nvPr/>
        </p:nvCxnSpPr>
        <p:spPr>
          <a:xfrm flipH="1">
            <a:off x="8153400" y="2146583"/>
            <a:ext cx="76200" cy="347289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60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9579" y="3915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13 tháng 11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2023</a:t>
            </a:r>
            <a:br>
              <a:rPr lang="en-US" sz="2400" dirty="0">
                <a:solidFill>
                  <a:schemeClr val="tx1"/>
                </a:solidFill>
                <a:latin typeface="UTM Avo" pitchFamily="18" charset="0"/>
              </a:rPr>
            </a:br>
            <a:r>
              <a:rPr lang="en-US" sz="2400" u="sng" dirty="0">
                <a:solidFill>
                  <a:schemeClr val="folHlink"/>
                </a:solidFill>
                <a:latin typeface="UTM Avo" pitchFamily="18" charset="0"/>
              </a:rPr>
              <a:t>Chủ điểm</a:t>
            </a:r>
            <a:r>
              <a:rPr lang="en-US" sz="2400" dirty="0">
                <a:latin typeface="UTM Avo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Tri ân thầy cô giáo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br>
              <a:rPr lang="en-US" sz="2800" u="sng" dirty="0">
                <a:latin typeface="UTM Avo" pitchFamily="18" charset="0"/>
              </a:rPr>
            </a:br>
            <a:br>
              <a:rPr lang="en-US" sz="2800" u="sng" dirty="0"/>
            </a:br>
            <a:endParaRPr lang="en-US" sz="2800" u="sng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77938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1273175"/>
            <a:ext cx="94487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UTM Avo" pitchFamily="18" charset="0"/>
              </a:rPr>
              <a:t>		    </a:t>
            </a:r>
            <a:r>
              <a:rPr lang="en-US" sz="4600" dirty="0" err="1">
                <a:solidFill>
                  <a:srgbClr val="FF0000"/>
                </a:solidFill>
                <a:latin typeface="UTM Avo" pitchFamily="18" charset="0"/>
              </a:rPr>
              <a:t>Tập</a:t>
            </a:r>
            <a:r>
              <a:rPr lang="en-US" sz="46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UTM Avo" pitchFamily="18" charset="0"/>
              </a:rPr>
              <a:t>đọc</a:t>
            </a:r>
            <a:r>
              <a:rPr lang="en-US" sz="4600" dirty="0">
                <a:solidFill>
                  <a:srgbClr val="FF0000"/>
                </a:solidFill>
                <a:latin typeface="UTM Avo" pitchFamily="18" charset="0"/>
              </a:rPr>
              <a:t>: </a:t>
            </a:r>
            <a:r>
              <a:rPr lang="en-US" sz="4600" b="1" dirty="0" err="1">
                <a:solidFill>
                  <a:srgbClr val="FF0000"/>
                </a:solidFill>
                <a:latin typeface="UTM Avo" pitchFamily="18" charset="0"/>
              </a:rPr>
              <a:t>Bà</a:t>
            </a:r>
            <a:r>
              <a:rPr lang="en-US" sz="4600" b="1" dirty="0">
                <a:solidFill>
                  <a:srgbClr val="FF0000"/>
                </a:solidFill>
                <a:latin typeface="UTM Avo" pitchFamily="18" charset="0"/>
              </a:rPr>
              <a:t> và Hà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     Hà nhỏ mà chăm chỉ. Hà giúp bà xếp đồ ở tủ. Hà 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nhổ đám cỏ um tùm ở ngõ.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   </a:t>
            </a:r>
            <a:r>
              <a:rPr lang="en-US" sz="3200" b="1" dirty="0">
                <a:latin typeface="UTM Avo" pitchFamily="18" charset="0"/>
              </a:rPr>
              <a:t>  </a:t>
            </a:r>
            <a:r>
              <a:rPr lang="en-US" sz="3200" dirty="0">
                <a:latin typeface="UTM Avo" pitchFamily="18" charset="0"/>
              </a:rPr>
              <a:t>Có hôm, Hà giúp bà chữa mũ cho búp bê. Ngắm Hà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chăm chú đưa chỉ qua lỗ kim, bà tủm tỉm: “Hà của bà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ngộ quá!”.</a:t>
            </a:r>
          </a:p>
        </p:txBody>
      </p:sp>
      <p:pic>
        <p:nvPicPr>
          <p:cNvPr id="3" name="Picture 2" descr="C:\Users\Administrator\Pictures\Untitled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370243"/>
            <a:ext cx="3352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99" y="1827450"/>
            <a:ext cx="304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254791" y="2696804"/>
            <a:ext cx="254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7063" y="3089649"/>
            <a:ext cx="25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617315" y="3473971"/>
            <a:ext cx="116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708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9579" y="3915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13 tháng 11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2023</a:t>
            </a:r>
            <a:br>
              <a:rPr lang="en-US" sz="2400" dirty="0">
                <a:solidFill>
                  <a:schemeClr val="tx1"/>
                </a:solidFill>
                <a:latin typeface="UTM Avo" pitchFamily="18" charset="0"/>
              </a:rPr>
            </a:br>
            <a:r>
              <a:rPr lang="en-US" sz="2400" u="sng" dirty="0">
                <a:solidFill>
                  <a:schemeClr val="folHlink"/>
                </a:solidFill>
                <a:latin typeface="UTM Avo" pitchFamily="18" charset="0"/>
              </a:rPr>
              <a:t>Chủ điểm</a:t>
            </a:r>
            <a:r>
              <a:rPr lang="en-US" sz="2400" dirty="0">
                <a:latin typeface="UTM Avo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Tri ân thầy cô giáo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br>
              <a:rPr lang="en-US" sz="2800" dirty="0">
                <a:latin typeface="UTM Avo" pitchFamily="18" charset="0"/>
              </a:rPr>
            </a:br>
            <a:br>
              <a:rPr lang="en-US" sz="2800" u="sng" dirty="0"/>
            </a:br>
            <a:endParaRPr lang="en-US" sz="2800" u="sng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77938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1273175"/>
            <a:ext cx="94487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UTM Avo" pitchFamily="18" charset="0"/>
              </a:rPr>
              <a:t>	                     </a:t>
            </a:r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:  </a:t>
            </a:r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Bà</a:t>
            </a:r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 và Hà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     Hà nhỏ mà chăm </a:t>
            </a:r>
            <a:r>
              <a:rPr lang="en-US" sz="3200" dirty="0" err="1">
                <a:latin typeface="UTM Avo" pitchFamily="18" charset="0"/>
              </a:rPr>
              <a:t>chỉ</a:t>
            </a:r>
            <a:r>
              <a:rPr lang="en-US" sz="3200" dirty="0">
                <a:latin typeface="UTM Avo" pitchFamily="18" charset="0"/>
              </a:rPr>
              <a:t>.  Hà giúp bà xếp đồ ở tủ.  Hà 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nhổ đám cỏ um tùm ở ngõ.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   </a:t>
            </a:r>
            <a:r>
              <a:rPr lang="en-US" sz="3200" b="1" dirty="0">
                <a:latin typeface="UTM Avo" pitchFamily="18" charset="0"/>
              </a:rPr>
              <a:t>  </a:t>
            </a:r>
            <a:r>
              <a:rPr lang="en-US" sz="3200" dirty="0">
                <a:latin typeface="UTM Avo" pitchFamily="18" charset="0"/>
              </a:rPr>
              <a:t>Có hôm, Hà giúp bà chữa mũ cho búp bê. Ngắm Hà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chăm chú đưa chỉ qua lỗ kim, bà tủm tỉm: “Hà của bà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ngộ quá!”.</a:t>
            </a:r>
          </a:p>
        </p:txBody>
      </p:sp>
      <p:pic>
        <p:nvPicPr>
          <p:cNvPr id="3" name="Picture 2" descr="C:\Users\Administrator\Pictures\Untitled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370243"/>
            <a:ext cx="3352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 flipH="1">
            <a:off x="254791" y="2696804"/>
            <a:ext cx="25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7063" y="3089649"/>
            <a:ext cx="25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617315" y="3473971"/>
            <a:ext cx="116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95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453</Words>
  <Application>Microsoft Office PowerPoint</Application>
  <PresentationFormat>On-screen Show (4:3)</PresentationFormat>
  <Paragraphs>53</Paragraphs>
  <Slides>15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UTM Avo</vt:lpstr>
      <vt:lpstr>Office Theme</vt:lpstr>
      <vt:lpstr>PowerPoint Presentation</vt:lpstr>
      <vt:lpstr>Thứ hai  ngày 13 tháng 11 năm 2023 Chủ điểm: Tri ân thầy cô giáo  Tiếng Việt  </vt:lpstr>
      <vt:lpstr>PowerPoint Presentation</vt:lpstr>
      <vt:lpstr>Thứ bảy  ngày 14 tháng 11 năm 2020 Chủ điểm: Tri ân thầy cô giáo  Tiếng Việt  </vt:lpstr>
      <vt:lpstr>Thứ hai  ngày 13 tháng 11 năm 2023 Chủ điểm: Tri ân thầy cô giáo  Tiếng Việt  </vt:lpstr>
      <vt:lpstr>PowerPoint Presentation</vt:lpstr>
      <vt:lpstr>PowerPoint Presentation</vt:lpstr>
      <vt:lpstr>Thứ hai  ngày 13 tháng 11 năm 2023 Chủ điểm: Tri ân thầy cô giáo Tiếng Việt:  </vt:lpstr>
      <vt:lpstr>Thứ hai  ngày 13 tháng 11 năm 2023 Chủ điểm: Tri ân thầy cô giáo Tiếng Việt:  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HP</cp:lastModifiedBy>
  <cp:revision>129</cp:revision>
  <dcterms:created xsi:type="dcterms:W3CDTF">2020-10-18T21:42:59Z</dcterms:created>
  <dcterms:modified xsi:type="dcterms:W3CDTF">2023-11-12T09:36:29Z</dcterms:modified>
</cp:coreProperties>
</file>