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96" r:id="rId4"/>
    <p:sldId id="334" r:id="rId5"/>
    <p:sldId id="335" r:id="rId6"/>
    <p:sldId id="336" r:id="rId7"/>
    <p:sldId id="337" r:id="rId8"/>
    <p:sldId id="338" r:id="rId9"/>
    <p:sldId id="339" r:id="rId10"/>
    <p:sldId id="350" r:id="rId11"/>
    <p:sldId id="341" r:id="rId12"/>
    <p:sldId id="343" r:id="rId13"/>
    <p:sldId id="345" r:id="rId14"/>
    <p:sldId id="346" r:id="rId15"/>
    <p:sldId id="348" r:id="rId16"/>
    <p:sldId id="29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2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0316E-2832-499D-8233-0CCDBD4CCFD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8AE5B-4AE5-4BDC-A6DD-0B3D6589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00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6364-435D-4B48-BFEA-9D32AEEDF9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759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6364-435D-4B48-BFEA-9D32AEEDF9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389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6364-435D-4B48-BFEA-9D32AEEDF9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869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6364-435D-4B48-BFEA-9D32AEEDF9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172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6364-435D-4B48-BFEA-9D32AEEDF9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765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6364-435D-4B48-BFEA-9D32AEEDF9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237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6364-435D-4B48-BFEA-9D32AEEDF9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854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6364-435D-4B48-BFEA-9D32AEEDF9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64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6364-435D-4B48-BFEA-9D32AEEDF9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48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6364-435D-4B48-BFEA-9D32AEEDF9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571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6364-435D-4B48-BFEA-9D32AEEDF9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941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16364-435D-4B48-BFEA-9D32AEEDF9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OWNLOAD\Tieng%20chuong%20va%20ngon%20co%20-%20dang%20cap%20nhat%20(1)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3" descr="C:\Users\Administrator\Pictures\thooooooooooooooo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128125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152400" y="-304800"/>
            <a:ext cx="8763000" cy="2819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48389"/>
              </a:avLst>
            </a:prstTxWarp>
          </a:bodyPr>
          <a:lstStyle/>
          <a:p>
            <a:pPr algn="ctr"/>
            <a:r>
              <a:rPr lang="vi-VN" sz="4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CHÀO MỪNG QUÝ THẦY CÔ</a:t>
            </a:r>
          </a:p>
          <a:p>
            <a:pPr algn="ctr"/>
            <a:r>
              <a:rPr lang="vi-VN" sz="4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VỀ DỰ </a:t>
            </a:r>
            <a:r>
              <a:rPr lang="en-US" sz="40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GIỜ LỚP 2D</a:t>
            </a:r>
            <a:r>
              <a:rPr lang="vi-VN" sz="40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 </a:t>
            </a:r>
            <a:endParaRPr lang="en-US" sz="40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2284413"/>
            <a:ext cx="830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/>
            </a:r>
            <a:b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MÔN: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TIẾNG VIỆT</a:t>
            </a:r>
          </a:p>
          <a:p>
            <a:pPr algn="ctr">
              <a:defRPr/>
            </a:pPr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BÀI 10: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VUI ĐẾN TRƯỜNG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BÀI ĐỌC 1: BÀI HÁT TỚI TRƯỜNG (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tiết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1)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/>
            </a:r>
            <a:br>
              <a:rPr lang="en-US" sz="4800" b="1" dirty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endParaRPr lang="en-US" sz="3200" b="1" dirty="0">
              <a:solidFill>
                <a:schemeClr val="bg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28588" y="4113213"/>
            <a:ext cx="830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/>
            </a:r>
            <a:b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Giáo viên: Vũ Thị Thơ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/>
            </a:r>
            <a:b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2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019800"/>
            <a:ext cx="13731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30480"/>
            <a:ext cx="13731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19800"/>
            <a:ext cx="13731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109" y="6032068"/>
            <a:ext cx="13731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515" y="6019800"/>
            <a:ext cx="13731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03" y="6019800"/>
            <a:ext cx="13731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606" y="6019800"/>
            <a:ext cx="13731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6348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1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0"/>
                            </p:stCondLst>
                            <p:childTnLst>
                              <p:par>
                                <p:cTn id="31" presetID="51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486641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dirty="0" err="1" smtClean="0">
                <a:latin typeface="VNI-Avo" pitchFamily="2" charset="0"/>
              </a:rPr>
              <a:t>Thöù</a:t>
            </a:r>
            <a:r>
              <a:rPr lang="en-US" sz="2400" dirty="0" smtClean="0">
                <a:latin typeface="VNI-Avo" pitchFamily="2" charset="0"/>
              </a:rPr>
              <a:t> </a:t>
            </a:r>
            <a:r>
              <a:rPr lang="en-US" sz="2400" dirty="0" err="1" smtClean="0">
                <a:latin typeface="VNI-Avo" pitchFamily="2" charset="0"/>
              </a:rPr>
              <a:t>hai</a:t>
            </a:r>
            <a:r>
              <a:rPr lang="en-US" sz="2400" dirty="0" smtClean="0">
                <a:latin typeface="VNI-Avo" pitchFamily="2" charset="0"/>
              </a:rPr>
              <a:t> </a:t>
            </a:r>
            <a:r>
              <a:rPr lang="en-US" sz="2400" dirty="0" err="1" smtClean="0">
                <a:latin typeface="VNI-Avo" pitchFamily="2" charset="0"/>
              </a:rPr>
              <a:t>ngaøy</a:t>
            </a:r>
            <a:r>
              <a:rPr lang="en-US" sz="2400" dirty="0" smtClean="0">
                <a:latin typeface="VNI-Avo" pitchFamily="2" charset="0"/>
              </a:rPr>
              <a:t> 11 </a:t>
            </a:r>
            <a:r>
              <a:rPr lang="en-US" sz="2400" dirty="0" err="1" smtClean="0">
                <a:latin typeface="VNI-Avo" pitchFamily="2" charset="0"/>
              </a:rPr>
              <a:t>thaùng</a:t>
            </a:r>
            <a:r>
              <a:rPr lang="en-US" sz="2400" dirty="0" smtClean="0">
                <a:latin typeface="VNI-Avo" pitchFamily="2" charset="0"/>
              </a:rPr>
              <a:t> 11 </a:t>
            </a:r>
            <a:r>
              <a:rPr lang="en-US" sz="2400" dirty="0" err="1" smtClean="0">
                <a:latin typeface="VNI-Avo" pitchFamily="2" charset="0"/>
              </a:rPr>
              <a:t>naêm</a:t>
            </a:r>
            <a:r>
              <a:rPr lang="en-US" sz="2400" dirty="0" smtClean="0">
                <a:latin typeface="VNI-Avo" pitchFamily="2" charset="0"/>
              </a:rPr>
              <a:t> 2024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</a:br>
            <a:r>
              <a:rPr lang="en-US" sz="2400" u="sng" dirty="0" err="1" smtClean="0">
                <a:solidFill>
                  <a:schemeClr val="folHlink"/>
                </a:solidFill>
                <a:latin typeface="VNI-Avo" pitchFamily="2" charset="0"/>
              </a:rPr>
              <a:t>Chuû</a:t>
            </a:r>
            <a:r>
              <a:rPr lang="en-US" sz="2400" u="sng" dirty="0" smtClean="0">
                <a:solidFill>
                  <a:schemeClr val="folHlink"/>
                </a:solidFill>
                <a:latin typeface="VNI-Avo" pitchFamily="2" charset="0"/>
              </a:rPr>
              <a:t> </a:t>
            </a:r>
            <a:r>
              <a:rPr lang="en-US" sz="2400" u="sng" dirty="0" err="1" smtClean="0">
                <a:solidFill>
                  <a:schemeClr val="folHlink"/>
                </a:solidFill>
                <a:latin typeface="VNI-Avo" pitchFamily="2" charset="0"/>
              </a:rPr>
              <a:t>ñieåm</a:t>
            </a:r>
            <a:r>
              <a:rPr lang="en-US" sz="2400" dirty="0" smtClean="0">
                <a:latin typeface="VNI-Avo" pitchFamily="2" charset="0"/>
              </a:rPr>
              <a:t>: 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 ÂN THẦY CÔ GIÁO</a:t>
            </a:r>
            <a:r>
              <a:rPr lang="en-US" sz="2200" b="1" dirty="0" smtClean="0">
                <a:solidFill>
                  <a:srgbClr val="FF0000"/>
                </a:solidFill>
                <a:latin typeface="VNI-Avo" pitchFamily="2" charset="0"/>
              </a:rPr>
              <a:t/>
            </a:r>
            <a:br>
              <a:rPr lang="en-US" sz="2200" b="1" dirty="0" smtClean="0">
                <a:solidFill>
                  <a:srgbClr val="FF0000"/>
                </a:solidFill>
                <a:latin typeface="VNI-Avo" pitchFamily="2" charset="0"/>
              </a:rPr>
            </a:br>
            <a:r>
              <a:rPr lang="en-US" sz="2400" dirty="0" smtClean="0">
                <a:latin typeface="VNI-Avo" pitchFamily="2" charset="0"/>
              </a:rPr>
              <a:t> </a:t>
            </a:r>
            <a:r>
              <a:rPr lang="en-US" sz="2800" u="sng" dirty="0" err="1" smtClean="0">
                <a:latin typeface="VNI-Avo" pitchFamily="2" charset="0"/>
              </a:rPr>
              <a:t>Tieáng</a:t>
            </a:r>
            <a:r>
              <a:rPr lang="en-US" sz="2800" u="sng" dirty="0" smtClean="0">
                <a:latin typeface="VNI-Avo" pitchFamily="2" charset="0"/>
              </a:rPr>
              <a:t> </a:t>
            </a:r>
            <a:r>
              <a:rPr lang="en-US" sz="2800" u="sng" dirty="0" err="1" smtClean="0">
                <a:latin typeface="VNI-Avo" pitchFamily="2" charset="0"/>
              </a:rPr>
              <a:t>Vieät</a:t>
            </a:r>
            <a:r>
              <a:rPr lang="en-US" sz="2800" dirty="0">
                <a:latin typeface="VNI-Avo" pitchFamily="2" charset="0"/>
              </a:rPr>
              <a:t/>
            </a:r>
            <a:br>
              <a:rPr lang="en-US" sz="2800" dirty="0">
                <a:latin typeface="VNI-Avo" pitchFamily="2" charset="0"/>
              </a:rPr>
            </a:br>
            <a:r>
              <a:rPr lang="en-US" sz="2800" u="sng" dirty="0" smtClean="0"/>
              <a:t/>
            </a:r>
            <a:br>
              <a:rPr lang="en-US" sz="2800" u="sng" dirty="0" smtClean="0"/>
            </a:br>
            <a:endParaRPr lang="en-US" sz="2800" u="sng" dirty="0" smtClean="0"/>
          </a:p>
        </p:txBody>
      </p:sp>
      <p:pic>
        <p:nvPicPr>
          <p:cNvPr id="8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77938" cy="1273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257800"/>
            <a:ext cx="1295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0720">
            <a:off x="0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1219201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GB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V</a:t>
            </a:r>
            <a:r>
              <a:rPr lang="en-GB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ui</a:t>
            </a:r>
            <a:r>
              <a:rPr lang="en-GB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đến</a:t>
            </a:r>
            <a:r>
              <a:rPr lang="en-GB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trường</a:t>
            </a:r>
            <a:endParaRPr lang="en-GB" sz="28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743200"/>
            <a:ext cx="5791200" cy="3579398"/>
          </a:xfrm>
          <a:prstGeom prst="rect">
            <a:avLst/>
          </a:prstGeom>
        </p:spPr>
      </p:pic>
      <p:pic>
        <p:nvPicPr>
          <p:cNvPr id="11" name="Picture 2" descr="C:\Users\PC\Pictures\Untitl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202356" cy="84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38400" y="170180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ài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GB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692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06102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ài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GB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PC\Picture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8476"/>
            <a:ext cx="2514600" cy="47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1021730"/>
            <a:ext cx="380153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latin typeface="VNI-Avo" pitchFamily="2" charset="0"/>
              </a:rPr>
              <a:t>Boá meï ñi laøm</a:t>
            </a:r>
          </a:p>
          <a:p>
            <a:r>
              <a:rPr lang="vi-VN" sz="2600" dirty="0" smtClean="0">
                <a:latin typeface="VNI-Avo" pitchFamily="2" charset="0"/>
              </a:rPr>
              <a:t>Ta ñi hoïc nheù</a:t>
            </a:r>
          </a:p>
          <a:p>
            <a:r>
              <a:rPr lang="vi-VN" sz="2600" dirty="0" smtClean="0">
                <a:latin typeface="VNI-Avo" pitchFamily="2" charset="0"/>
              </a:rPr>
              <a:t>AÙo quaàn saïch seõ</a:t>
            </a:r>
          </a:p>
          <a:p>
            <a:r>
              <a:rPr lang="vi-VN" sz="2600" dirty="0" smtClean="0">
                <a:latin typeface="VNI-Avo" pitchFamily="2" charset="0"/>
              </a:rPr>
              <a:t>Baàu trôøi trong xanh.</a:t>
            </a:r>
          </a:p>
          <a:p>
            <a:endParaRPr lang="vi-VN" sz="2600" dirty="0">
              <a:latin typeface="VNI-Avo" pitchFamily="2" charset="0"/>
            </a:endParaRPr>
          </a:p>
          <a:p>
            <a:r>
              <a:rPr lang="vi-VN" sz="2600" dirty="0" smtClean="0">
                <a:latin typeface="VNI-Avo" pitchFamily="2" charset="0"/>
              </a:rPr>
              <a:t>Giöõ gìn baøn chaân</a:t>
            </a:r>
          </a:p>
          <a:p>
            <a:r>
              <a:rPr lang="vi-VN" sz="2600" dirty="0" smtClean="0">
                <a:latin typeface="VNI-Avo" pitchFamily="2" charset="0"/>
              </a:rPr>
              <a:t>Ñöøng queân ñoâi deùp.</a:t>
            </a:r>
          </a:p>
          <a:p>
            <a:r>
              <a:rPr lang="vi-VN" sz="2600" dirty="0" smtClean="0">
                <a:latin typeface="VNI-Avo" pitchFamily="2" charset="0"/>
              </a:rPr>
              <a:t>Giöõ göông maët ñeïp</a:t>
            </a:r>
          </a:p>
          <a:p>
            <a:r>
              <a:rPr lang="vi-VN" sz="2600" dirty="0" smtClean="0">
                <a:latin typeface="VNI-Avo" pitchFamily="2" charset="0"/>
              </a:rPr>
              <a:t>Nhôù ñöøng giaän nhau.</a:t>
            </a:r>
          </a:p>
          <a:p>
            <a:endParaRPr lang="vi-VN" sz="2600" dirty="0">
              <a:latin typeface="VNI-Avo" pitchFamily="2" charset="0"/>
            </a:endParaRP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Thöôùc keû baïn ñaâu?</a:t>
            </a: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ÔÛ trong caëp saùch.</a:t>
            </a: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Caây buùt baïn ñaâu?</a:t>
            </a: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ÔÛ trong caëp saùch.</a:t>
            </a:r>
            <a:endParaRPr lang="en-GB" sz="2600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6133" y="2124874"/>
            <a:ext cx="4089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Loï ñaày möïc vieát?</a:t>
            </a:r>
          </a:p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Thì ôû treân tay.</a:t>
            </a:r>
          </a:p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Coøn baøi thô hay?</a:t>
            </a:r>
          </a:p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ÔÛ ngay döôùi muõ.</a:t>
            </a:r>
          </a:p>
          <a:p>
            <a:endParaRPr lang="vi-VN" sz="2600" dirty="0">
              <a:latin typeface="VNI-Avo" pitchFamily="2" charset="0"/>
            </a:endParaRPr>
          </a:p>
          <a:p>
            <a:r>
              <a:rPr lang="vi-VN" sz="2600" dirty="0" smtClean="0">
                <a:latin typeface="VNI-Avo" pitchFamily="2" charset="0"/>
              </a:rPr>
              <a:t>Baïn beø ñoâng ñuû</a:t>
            </a:r>
          </a:p>
          <a:p>
            <a:r>
              <a:rPr lang="vi-VN" sz="2600" dirty="0" smtClean="0">
                <a:latin typeface="VNI-Avo" pitchFamily="2" charset="0"/>
              </a:rPr>
              <a:t>Khoâng thieáu moät ai</a:t>
            </a:r>
          </a:p>
          <a:p>
            <a:r>
              <a:rPr lang="vi-VN" sz="2600" dirty="0" smtClean="0">
                <a:latin typeface="VNI-Avo" pitchFamily="2" charset="0"/>
              </a:rPr>
              <a:t>Nhöng maø baïn ôi</a:t>
            </a:r>
          </a:p>
          <a:p>
            <a:r>
              <a:rPr lang="vi-VN" sz="2600" dirty="0" smtClean="0">
                <a:latin typeface="VNI-Avo" pitchFamily="2" charset="0"/>
              </a:rPr>
              <a:t>Xin ñöøng chaïy voäi</a:t>
            </a:r>
          </a:p>
          <a:p>
            <a:r>
              <a:rPr lang="vi-VN" sz="2600" dirty="0" smtClean="0">
                <a:latin typeface="VNI-Avo" pitchFamily="2" charset="0"/>
              </a:rPr>
              <a:t>Coù ñoaøn coù ñoäi</a:t>
            </a:r>
          </a:p>
          <a:p>
            <a:r>
              <a:rPr lang="vi-VN" sz="2600" dirty="0" smtClean="0">
                <a:latin typeface="VNI-Avo" pitchFamily="2" charset="0"/>
              </a:rPr>
              <a:t>Tôùi tröôøng cuøng nhau...</a:t>
            </a:r>
          </a:p>
          <a:p>
            <a:r>
              <a:rPr lang="vi-VN" dirty="0" smtClean="0">
                <a:latin typeface="VNI-Avo" pitchFamily="2" charset="0"/>
              </a:rPr>
              <a:t>                     NGUYEÃN TROÏNG TAÏO</a:t>
            </a:r>
            <a:endParaRPr lang="en-GB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727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06102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ài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GB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PC\Picture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8476"/>
            <a:ext cx="2514600" cy="47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1021730"/>
            <a:ext cx="380153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latin typeface="VNI-Avo" pitchFamily="2" charset="0"/>
              </a:rPr>
              <a:t>Boá meï ñi laøm</a:t>
            </a:r>
          </a:p>
          <a:p>
            <a:r>
              <a:rPr lang="vi-VN" sz="2600" dirty="0" smtClean="0">
                <a:latin typeface="VNI-Avo" pitchFamily="2" charset="0"/>
              </a:rPr>
              <a:t>Ta ñi hoïc nheù</a:t>
            </a:r>
          </a:p>
          <a:p>
            <a:r>
              <a:rPr lang="vi-VN" sz="2600" dirty="0" smtClean="0">
                <a:latin typeface="VNI-Avo" pitchFamily="2" charset="0"/>
              </a:rPr>
              <a:t>AÙo quaàn saïch seõ</a:t>
            </a:r>
          </a:p>
          <a:p>
            <a:r>
              <a:rPr lang="vi-VN" sz="2600" dirty="0" smtClean="0">
                <a:latin typeface="VNI-Avo" pitchFamily="2" charset="0"/>
              </a:rPr>
              <a:t>Baàu trôøi trong xanh.</a:t>
            </a:r>
          </a:p>
          <a:p>
            <a:endParaRPr lang="vi-VN" sz="2600" dirty="0">
              <a:latin typeface="VNI-Avo" pitchFamily="2" charset="0"/>
            </a:endParaRPr>
          </a:p>
          <a:p>
            <a:r>
              <a:rPr lang="vi-VN" sz="2600" dirty="0" smtClean="0">
                <a:latin typeface="VNI-Avo" pitchFamily="2" charset="0"/>
              </a:rPr>
              <a:t>Giöõ gìn baøn chaân</a:t>
            </a:r>
          </a:p>
          <a:p>
            <a:r>
              <a:rPr lang="vi-VN" sz="2600" dirty="0" smtClean="0">
                <a:latin typeface="VNI-Avo" pitchFamily="2" charset="0"/>
              </a:rPr>
              <a:t>Ñöøng queân ñoâi deùp.</a:t>
            </a:r>
          </a:p>
          <a:p>
            <a:r>
              <a:rPr lang="vi-VN" sz="2600" dirty="0" smtClean="0">
                <a:latin typeface="VNI-Avo" pitchFamily="2" charset="0"/>
              </a:rPr>
              <a:t>Giöõ göông maët ñeïp</a:t>
            </a:r>
          </a:p>
          <a:p>
            <a:r>
              <a:rPr lang="vi-VN" sz="2600" dirty="0" smtClean="0">
                <a:latin typeface="VNI-Avo" pitchFamily="2" charset="0"/>
              </a:rPr>
              <a:t>Nhôù ñöøng giaän nhau.</a:t>
            </a:r>
          </a:p>
          <a:p>
            <a:endParaRPr lang="vi-VN" sz="2600" dirty="0">
              <a:latin typeface="VNI-Avo" pitchFamily="2" charset="0"/>
            </a:endParaRP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Thöôùc keû baïn ñaâu?</a:t>
            </a: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ÔÛ trong caëp saùch.</a:t>
            </a: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Caây buùt baïn ñaâu?</a:t>
            </a: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ÔÛ trong caëp saùch.</a:t>
            </a:r>
            <a:endParaRPr lang="en-GB" sz="2600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6133" y="2124874"/>
            <a:ext cx="4089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Loï ñaày möïc vieát?</a:t>
            </a:r>
          </a:p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Thì ôû treân tay.</a:t>
            </a:r>
          </a:p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Coøn baøi thô hay?</a:t>
            </a:r>
          </a:p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ÔÛ ngay döôùi muõ.</a:t>
            </a:r>
          </a:p>
          <a:p>
            <a:endParaRPr lang="vi-VN" sz="2600" dirty="0">
              <a:latin typeface="VNI-Avo" pitchFamily="2" charset="0"/>
            </a:endParaRPr>
          </a:p>
          <a:p>
            <a:r>
              <a:rPr lang="vi-VN" sz="2600" dirty="0" smtClean="0">
                <a:latin typeface="VNI-Avo" pitchFamily="2" charset="0"/>
              </a:rPr>
              <a:t>Baïn beø ñoâng ñuû</a:t>
            </a:r>
          </a:p>
          <a:p>
            <a:r>
              <a:rPr lang="vi-VN" sz="2600" dirty="0" smtClean="0">
                <a:latin typeface="VNI-Avo" pitchFamily="2" charset="0"/>
              </a:rPr>
              <a:t>Khoâng thieáu moät ai</a:t>
            </a:r>
          </a:p>
          <a:p>
            <a:r>
              <a:rPr lang="vi-VN" sz="2600" dirty="0" smtClean="0">
                <a:latin typeface="VNI-Avo" pitchFamily="2" charset="0"/>
              </a:rPr>
              <a:t>Nhöng maø baïn ôi</a:t>
            </a:r>
          </a:p>
          <a:p>
            <a:r>
              <a:rPr lang="vi-VN" sz="2600" dirty="0" smtClean="0">
                <a:latin typeface="VNI-Avo" pitchFamily="2" charset="0"/>
              </a:rPr>
              <a:t>Xin ñöøng chaïy voäi</a:t>
            </a:r>
          </a:p>
          <a:p>
            <a:r>
              <a:rPr lang="vi-VN" sz="2600" dirty="0" smtClean="0">
                <a:latin typeface="VNI-Avo" pitchFamily="2" charset="0"/>
              </a:rPr>
              <a:t>Coù ñoaøn coù ñoäi</a:t>
            </a:r>
          </a:p>
          <a:p>
            <a:r>
              <a:rPr lang="vi-VN" sz="2600" dirty="0" smtClean="0">
                <a:latin typeface="VNI-Avo" pitchFamily="2" charset="0"/>
              </a:rPr>
              <a:t>Tôùi tröôøng cuøng nhau...</a:t>
            </a:r>
          </a:p>
          <a:p>
            <a:r>
              <a:rPr lang="vi-VN" dirty="0" smtClean="0">
                <a:latin typeface="VNI-Avo" pitchFamily="2" charset="0"/>
              </a:rPr>
              <a:t>                     NGUYEÃN TROÏNG TAÏO</a:t>
            </a:r>
            <a:endParaRPr lang="en-GB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32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06102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ài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GB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PC\Picture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8476"/>
            <a:ext cx="2514600" cy="47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1021730"/>
            <a:ext cx="380153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latin typeface="VNI-Avo" pitchFamily="2" charset="0"/>
              </a:rPr>
              <a:t>Boá meï ñi laøm</a:t>
            </a:r>
          </a:p>
          <a:p>
            <a:r>
              <a:rPr lang="vi-VN" sz="2600" dirty="0" smtClean="0">
                <a:latin typeface="VNI-Avo" pitchFamily="2" charset="0"/>
              </a:rPr>
              <a:t>Ta ñi hoïc nheù</a:t>
            </a:r>
          </a:p>
          <a:p>
            <a:r>
              <a:rPr lang="vi-VN" sz="2600" dirty="0" smtClean="0">
                <a:latin typeface="VNI-Avo" pitchFamily="2" charset="0"/>
              </a:rPr>
              <a:t>AÙo quaàn saïch seõ</a:t>
            </a:r>
          </a:p>
          <a:p>
            <a:r>
              <a:rPr lang="vi-VN" sz="2600" dirty="0" smtClean="0">
                <a:latin typeface="VNI-Avo" pitchFamily="2" charset="0"/>
              </a:rPr>
              <a:t>Baàu trôøi trong xanh.</a:t>
            </a:r>
          </a:p>
          <a:p>
            <a:endParaRPr lang="vi-VN" sz="2600" dirty="0">
              <a:latin typeface="VNI-Avo" pitchFamily="2" charset="0"/>
            </a:endParaRPr>
          </a:p>
          <a:p>
            <a:r>
              <a:rPr lang="vi-VN" sz="2600" dirty="0" smtClean="0">
                <a:latin typeface="VNI-Avo" pitchFamily="2" charset="0"/>
              </a:rPr>
              <a:t>Giöõ gìn baøn chaân</a:t>
            </a:r>
          </a:p>
          <a:p>
            <a:r>
              <a:rPr lang="vi-VN" sz="2600" dirty="0" smtClean="0">
                <a:latin typeface="VNI-Avo" pitchFamily="2" charset="0"/>
              </a:rPr>
              <a:t>Ñöøng queân ñoâi deùp.</a:t>
            </a:r>
          </a:p>
          <a:p>
            <a:r>
              <a:rPr lang="vi-VN" sz="2600" dirty="0" smtClean="0">
                <a:latin typeface="VNI-Avo" pitchFamily="2" charset="0"/>
              </a:rPr>
              <a:t>Giöõ göông maët ñeïp</a:t>
            </a:r>
          </a:p>
          <a:p>
            <a:r>
              <a:rPr lang="vi-VN" sz="2600" dirty="0" smtClean="0">
                <a:latin typeface="VNI-Avo" pitchFamily="2" charset="0"/>
              </a:rPr>
              <a:t>Nhôù ñöøng giaän nhau.</a:t>
            </a:r>
          </a:p>
          <a:p>
            <a:endParaRPr lang="vi-VN" sz="2600" dirty="0">
              <a:latin typeface="VNI-Avo" pitchFamily="2" charset="0"/>
            </a:endParaRP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Thöôùc keû baïn ñaâu?</a:t>
            </a: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ÔÛ trong caëp saùch.</a:t>
            </a: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Caây buùt baïn ñaâu?</a:t>
            </a: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ÔÛ trong caëp saùch.</a:t>
            </a:r>
            <a:endParaRPr lang="en-GB" sz="2600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6133" y="2124874"/>
            <a:ext cx="4089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Loï ñaày möïc vieát?</a:t>
            </a:r>
          </a:p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Thì ôû treân tay.</a:t>
            </a:r>
          </a:p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Coøn baøi thô hay?</a:t>
            </a:r>
          </a:p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ÔÛ ngay döôùi muõ.</a:t>
            </a:r>
          </a:p>
          <a:p>
            <a:endParaRPr lang="vi-VN" sz="2600" dirty="0">
              <a:latin typeface="VNI-Avo" pitchFamily="2" charset="0"/>
            </a:endParaRPr>
          </a:p>
          <a:p>
            <a:r>
              <a:rPr lang="vi-VN" sz="2600" dirty="0" smtClean="0">
                <a:latin typeface="VNI-Avo" pitchFamily="2" charset="0"/>
              </a:rPr>
              <a:t>Baïn beø ñoâng ñuû</a:t>
            </a:r>
          </a:p>
          <a:p>
            <a:r>
              <a:rPr lang="vi-VN" sz="2600" dirty="0" smtClean="0">
                <a:latin typeface="VNI-Avo" pitchFamily="2" charset="0"/>
              </a:rPr>
              <a:t>Khoâng thieáu moät ai</a:t>
            </a:r>
          </a:p>
          <a:p>
            <a:r>
              <a:rPr lang="vi-VN" sz="2600" dirty="0" smtClean="0">
                <a:latin typeface="VNI-Avo" pitchFamily="2" charset="0"/>
              </a:rPr>
              <a:t>Nhöng maø baïn ôi</a:t>
            </a:r>
          </a:p>
          <a:p>
            <a:r>
              <a:rPr lang="vi-VN" sz="2600" dirty="0" smtClean="0">
                <a:latin typeface="VNI-Avo" pitchFamily="2" charset="0"/>
              </a:rPr>
              <a:t>Xin ñöøng chaïy voäi</a:t>
            </a:r>
          </a:p>
          <a:p>
            <a:r>
              <a:rPr lang="vi-VN" sz="2600" dirty="0" smtClean="0">
                <a:latin typeface="VNI-Avo" pitchFamily="2" charset="0"/>
              </a:rPr>
              <a:t>Coù ñoaøn coù ñoäi</a:t>
            </a:r>
          </a:p>
          <a:p>
            <a:r>
              <a:rPr lang="vi-VN" sz="2600" dirty="0" smtClean="0">
                <a:latin typeface="VNI-Avo" pitchFamily="2" charset="0"/>
              </a:rPr>
              <a:t>Tôùi tröôøng cuøng nhau...</a:t>
            </a:r>
          </a:p>
          <a:p>
            <a:r>
              <a:rPr lang="vi-VN" dirty="0" smtClean="0">
                <a:latin typeface="VNI-Avo" pitchFamily="2" charset="0"/>
              </a:rPr>
              <a:t>                     NGUYEÃN TROÏNG TAÏO</a:t>
            </a:r>
            <a:endParaRPr lang="en-GB" dirty="0"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" y="1143000"/>
            <a:ext cx="376928" cy="304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dirty="0">
                <a:cs typeface="Times New Roman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205397" y="3056467"/>
            <a:ext cx="376928" cy="304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cs typeface="Times New Roman" pitchFamily="18" charset="0"/>
              </a:rPr>
              <a:t>2</a:t>
            </a:r>
            <a:endParaRPr lang="vi-VN" sz="2400" b="1" dirty="0"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5397" y="5105400"/>
            <a:ext cx="376928" cy="304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cs typeface="Times New Roman" pitchFamily="18" charset="0"/>
              </a:rPr>
              <a:t>3</a:t>
            </a:r>
            <a:endParaRPr lang="vi-VN" sz="2400" b="1" dirty="0"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94605" y="4233333"/>
            <a:ext cx="376928" cy="304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cs typeface="Times New Roman" pitchFamily="18" charset="0"/>
              </a:rPr>
              <a:t>4</a:t>
            </a:r>
            <a:endParaRPr lang="vi-VN" sz="2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598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6533"/>
            <a:ext cx="8584716" cy="552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1128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06102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ài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GB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PC\Picture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8476"/>
            <a:ext cx="2514600" cy="47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1021730"/>
            <a:ext cx="380153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latin typeface="VNI-Avo" pitchFamily="2" charset="0"/>
              </a:rPr>
              <a:t>Boá meï ñi laøm</a:t>
            </a:r>
          </a:p>
          <a:p>
            <a:r>
              <a:rPr lang="vi-VN" sz="2600" dirty="0" smtClean="0">
                <a:latin typeface="VNI-Avo" pitchFamily="2" charset="0"/>
              </a:rPr>
              <a:t>Ta ñi hoïc nheù</a:t>
            </a:r>
          </a:p>
          <a:p>
            <a:r>
              <a:rPr lang="vi-VN" sz="2600" dirty="0" smtClean="0">
                <a:latin typeface="VNI-Avo" pitchFamily="2" charset="0"/>
              </a:rPr>
              <a:t>AÙo quaàn saïch seõ</a:t>
            </a:r>
          </a:p>
          <a:p>
            <a:r>
              <a:rPr lang="vi-VN" sz="2600" dirty="0" smtClean="0">
                <a:latin typeface="VNI-Avo" pitchFamily="2" charset="0"/>
              </a:rPr>
              <a:t>Baàu trôøi trong xanh.</a:t>
            </a:r>
          </a:p>
          <a:p>
            <a:endParaRPr lang="vi-VN" sz="2600" dirty="0">
              <a:latin typeface="VNI-Avo" pitchFamily="2" charset="0"/>
            </a:endParaRPr>
          </a:p>
          <a:p>
            <a:r>
              <a:rPr lang="vi-VN" sz="2600" dirty="0" smtClean="0">
                <a:latin typeface="VNI-Avo" pitchFamily="2" charset="0"/>
              </a:rPr>
              <a:t>Giöõ gìn baøn chaân</a:t>
            </a:r>
          </a:p>
          <a:p>
            <a:r>
              <a:rPr lang="vi-VN" sz="2600" dirty="0" smtClean="0">
                <a:latin typeface="VNI-Avo" pitchFamily="2" charset="0"/>
              </a:rPr>
              <a:t>Ñöøng queân ñoâi deùp.</a:t>
            </a:r>
          </a:p>
          <a:p>
            <a:r>
              <a:rPr lang="vi-VN" sz="2600" dirty="0" smtClean="0">
                <a:latin typeface="VNI-Avo" pitchFamily="2" charset="0"/>
              </a:rPr>
              <a:t>Giöõ göông maët ñeïp</a:t>
            </a:r>
          </a:p>
          <a:p>
            <a:r>
              <a:rPr lang="vi-VN" sz="2600" dirty="0" smtClean="0">
                <a:latin typeface="VNI-Avo" pitchFamily="2" charset="0"/>
              </a:rPr>
              <a:t>Nhôù ñöøng giaän nhau.</a:t>
            </a:r>
          </a:p>
          <a:p>
            <a:endParaRPr lang="vi-VN" sz="2600" dirty="0">
              <a:latin typeface="VNI-Avo" pitchFamily="2" charset="0"/>
            </a:endParaRP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Thöôùc keû baïn ñaâu?</a:t>
            </a: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ÔÛ trong caëp saùch.</a:t>
            </a: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Caây buùt baïn ñaâu?</a:t>
            </a:r>
          </a:p>
          <a:p>
            <a:pPr marL="342900" indent="-3429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ÔÛ trong caëp saùch.</a:t>
            </a:r>
            <a:endParaRPr lang="en-GB" sz="2600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6133" y="2124874"/>
            <a:ext cx="4089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Loï ñaày möïc vieát?</a:t>
            </a:r>
          </a:p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Thì ôû treân tay.</a:t>
            </a:r>
          </a:p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Coøn baøi thô hay?</a:t>
            </a:r>
          </a:p>
          <a:p>
            <a:pPr marL="457200" indent="-457200">
              <a:buFontTx/>
              <a:buChar char="-"/>
            </a:pPr>
            <a:r>
              <a:rPr lang="vi-VN" sz="2600" dirty="0" smtClean="0">
                <a:latin typeface="VNI-Avo" pitchFamily="2" charset="0"/>
              </a:rPr>
              <a:t>ÔÛ ngay döôùi muõ.</a:t>
            </a:r>
          </a:p>
          <a:p>
            <a:endParaRPr lang="vi-VN" sz="2600" dirty="0">
              <a:latin typeface="VNI-Avo" pitchFamily="2" charset="0"/>
            </a:endParaRPr>
          </a:p>
          <a:p>
            <a:r>
              <a:rPr lang="vi-VN" sz="2600" dirty="0" smtClean="0">
                <a:latin typeface="VNI-Avo" pitchFamily="2" charset="0"/>
              </a:rPr>
              <a:t>Baïn beø ñoâng ñuû</a:t>
            </a:r>
          </a:p>
          <a:p>
            <a:r>
              <a:rPr lang="vi-VN" sz="2600" dirty="0" smtClean="0">
                <a:latin typeface="VNI-Avo" pitchFamily="2" charset="0"/>
              </a:rPr>
              <a:t>Khoâng thieáu moät ai</a:t>
            </a:r>
          </a:p>
          <a:p>
            <a:r>
              <a:rPr lang="vi-VN" sz="2600" dirty="0" smtClean="0">
                <a:latin typeface="VNI-Avo" pitchFamily="2" charset="0"/>
              </a:rPr>
              <a:t>Nhöng maø baïn ôi</a:t>
            </a:r>
          </a:p>
          <a:p>
            <a:r>
              <a:rPr lang="vi-VN" sz="2600" dirty="0" smtClean="0">
                <a:latin typeface="VNI-Avo" pitchFamily="2" charset="0"/>
              </a:rPr>
              <a:t>Xin ñöøng chaïy voäi</a:t>
            </a:r>
          </a:p>
          <a:p>
            <a:r>
              <a:rPr lang="vi-VN" sz="2600" dirty="0" smtClean="0">
                <a:latin typeface="VNI-Avo" pitchFamily="2" charset="0"/>
              </a:rPr>
              <a:t>Coù ñoaøn coù ñoäi</a:t>
            </a:r>
          </a:p>
          <a:p>
            <a:r>
              <a:rPr lang="vi-VN" sz="2600" dirty="0" smtClean="0">
                <a:latin typeface="VNI-Avo" pitchFamily="2" charset="0"/>
              </a:rPr>
              <a:t>Tôùi tröôøng cuøng nhau...</a:t>
            </a:r>
          </a:p>
          <a:p>
            <a:r>
              <a:rPr lang="vi-VN" dirty="0" smtClean="0">
                <a:latin typeface="VNI-Avo" pitchFamily="2" charset="0"/>
              </a:rPr>
              <a:t>                     NGUYEÃN TROÏNG TAÏO</a:t>
            </a:r>
            <a:endParaRPr lang="en-GB" dirty="0"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" y="1143000"/>
            <a:ext cx="376928" cy="304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dirty="0">
                <a:cs typeface="Times New Roman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205397" y="3056467"/>
            <a:ext cx="376928" cy="304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cs typeface="Times New Roman" pitchFamily="18" charset="0"/>
              </a:rPr>
              <a:t>2</a:t>
            </a:r>
            <a:endParaRPr lang="vi-VN" sz="2400" b="1" dirty="0"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5397" y="5105400"/>
            <a:ext cx="376928" cy="304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cs typeface="Times New Roman" pitchFamily="18" charset="0"/>
              </a:rPr>
              <a:t>3</a:t>
            </a:r>
            <a:endParaRPr lang="vi-VN" sz="2400" b="1" dirty="0"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94605" y="4233333"/>
            <a:ext cx="376928" cy="304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cs typeface="Times New Roman" pitchFamily="18" charset="0"/>
              </a:rPr>
              <a:t>4</a:t>
            </a:r>
            <a:endParaRPr lang="vi-VN" sz="2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4760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17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7092" name="Picture 2" descr="attach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WaterLily-02-june"/>
          <p:cNvPicPr>
            <a:picLocks noChangeAspect="1" noChangeArrowheads="1" noCrop="1"/>
          </p:cNvPicPr>
          <p:nvPr/>
        </p:nvPicPr>
        <p:blipFill>
          <a:blip r:embed="rId5" cstate="print">
            <a:lum bright="4000"/>
          </a:blip>
          <a:srcRect/>
          <a:stretch>
            <a:fillRect/>
          </a:stretch>
        </p:blipFill>
        <p:spPr bwMode="auto">
          <a:xfrm>
            <a:off x="7162800" y="4953000"/>
            <a:ext cx="22098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2" descr="WaterLily-02-june"/>
          <p:cNvPicPr>
            <a:picLocks noChangeAspect="1" noChangeArrowheads="1" noCrop="1"/>
          </p:cNvPicPr>
          <p:nvPr/>
        </p:nvPicPr>
        <p:blipFill>
          <a:blip r:embed="rId5" cstate="print">
            <a:lum bright="4000"/>
          </a:blip>
          <a:srcRect/>
          <a:stretch>
            <a:fillRect/>
          </a:stretch>
        </p:blipFill>
        <p:spPr bwMode="auto">
          <a:xfrm rot="14622006">
            <a:off x="7144544" y="-438944"/>
            <a:ext cx="22098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7" name="Picture 9" descr="22982eh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9050" y="4983480"/>
            <a:ext cx="1295400" cy="1905000"/>
          </a:xfrm>
          <a:prstGeom prst="rect">
            <a:avLst/>
          </a:prstGeom>
          <a:noFill/>
        </p:spPr>
      </p:pic>
      <p:pic>
        <p:nvPicPr>
          <p:cNvPr id="217099" name="Picture 11" descr="miscellaneous_54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76258" y="-290145"/>
            <a:ext cx="2171700" cy="2495550"/>
          </a:xfrm>
          <a:prstGeom prst="rect">
            <a:avLst/>
          </a:prstGeom>
          <a:noFill/>
        </p:spPr>
      </p:pic>
      <p:pic>
        <p:nvPicPr>
          <p:cNvPr id="217100" name="Picture 12" descr="kimhuon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4450080"/>
            <a:ext cx="1524000" cy="2438400"/>
          </a:xfrm>
          <a:prstGeom prst="rect">
            <a:avLst/>
          </a:prstGeom>
          <a:noFill/>
        </p:spPr>
      </p:pic>
      <p:sp>
        <p:nvSpPr>
          <p:cNvPr id="135172" name="WordArt 4"/>
          <p:cNvSpPr>
            <a:spLocks noChangeArrowheads="1" noChangeShapeType="1" noTextEdit="1"/>
          </p:cNvSpPr>
          <p:nvPr/>
        </p:nvSpPr>
        <p:spPr bwMode="auto">
          <a:xfrm>
            <a:off x="381000" y="838200"/>
            <a:ext cx="8382000" cy="2438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52400" h="50800" prst="softRound"/>
          </a:sp3d>
        </p:spPr>
        <p:txBody>
          <a:bodyPr wrap="none" fromWordArt="1">
            <a:prstTxWarp prst="textDeflateBottom">
              <a:avLst>
                <a:gd name="adj" fmla="val 31968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Xin Chân Thành Cảm Ơn</a:t>
            </a:r>
            <a:endParaRPr lang="en-US" sz="3600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5173" name="WordArt 5"/>
          <p:cNvSpPr>
            <a:spLocks noChangeArrowheads="1" noChangeShapeType="1" noTextEdit="1"/>
          </p:cNvSpPr>
          <p:nvPr/>
        </p:nvSpPr>
        <p:spPr bwMode="auto">
          <a:xfrm>
            <a:off x="800100" y="2743200"/>
            <a:ext cx="75438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Quý</a:t>
            </a:r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và</a:t>
            </a:r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em</a:t>
            </a:r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sinh</a:t>
            </a:r>
            <a:endParaRPr lang="en-US" sz="3600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17103" name="Tieng chuong va ngon co - dang cap nhat (1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</p:spPr>
      </p:pic>
      <p:pic>
        <p:nvPicPr>
          <p:cNvPr id="217104" name="Picture 16" descr="miscellaneous_54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" y="-265900"/>
            <a:ext cx="2171700" cy="2495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336278"/>
      </p:ext>
    </p:extLst>
  </p:cSld>
  <p:clrMapOvr>
    <a:masterClrMapping/>
  </p:clrMapOvr>
  <p:transition>
    <p:wheel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351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6136" fill="hold"/>
                                        <p:tgtEl>
                                          <p:spTgt spid="217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103"/>
                </p:tgtEl>
              </p:cMediaNode>
            </p:audio>
          </p:childTnLst>
        </p:cTn>
      </p:par>
    </p:tnLst>
    <p:bldLst>
      <p:bldP spid="135172" grpId="0" animBg="1"/>
      <p:bldP spid="135172" grpId="1" animBg="1"/>
      <p:bldP spid="135173" grpId="0" animBg="1"/>
      <p:bldP spid="1351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486641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dirty="0" err="1" smtClean="0">
                <a:latin typeface="VNI-Avo" pitchFamily="2" charset="0"/>
              </a:rPr>
              <a:t>Thöù</a:t>
            </a:r>
            <a:r>
              <a:rPr lang="en-US" sz="2400" dirty="0" smtClean="0">
                <a:latin typeface="VNI-Avo" pitchFamily="2" charset="0"/>
              </a:rPr>
              <a:t> </a:t>
            </a:r>
            <a:r>
              <a:rPr lang="en-US" sz="2400" dirty="0" err="1" smtClean="0">
                <a:latin typeface="VNI-Avo" pitchFamily="2" charset="0"/>
              </a:rPr>
              <a:t>hai</a:t>
            </a:r>
            <a:r>
              <a:rPr lang="en-US" sz="2400" dirty="0" smtClean="0">
                <a:latin typeface="VNI-Avo" pitchFamily="2" charset="0"/>
              </a:rPr>
              <a:t> </a:t>
            </a:r>
            <a:r>
              <a:rPr lang="en-US" sz="2400" dirty="0" err="1" smtClean="0">
                <a:latin typeface="VNI-Avo" pitchFamily="2" charset="0"/>
              </a:rPr>
              <a:t>ngaøy</a:t>
            </a:r>
            <a:r>
              <a:rPr lang="en-US" sz="2400" dirty="0" smtClean="0">
                <a:latin typeface="VNI-Avo" pitchFamily="2" charset="0"/>
              </a:rPr>
              <a:t> 11 </a:t>
            </a:r>
            <a:r>
              <a:rPr lang="en-US" sz="2400" dirty="0" err="1" smtClean="0">
                <a:latin typeface="VNI-Avo" pitchFamily="2" charset="0"/>
              </a:rPr>
              <a:t>thaùng</a:t>
            </a:r>
            <a:r>
              <a:rPr lang="en-US" sz="2400" dirty="0" smtClean="0">
                <a:latin typeface="VNI-Avo" pitchFamily="2" charset="0"/>
              </a:rPr>
              <a:t> 11 </a:t>
            </a:r>
            <a:r>
              <a:rPr lang="en-US" sz="2400" dirty="0" err="1" smtClean="0">
                <a:latin typeface="VNI-Avo" pitchFamily="2" charset="0"/>
              </a:rPr>
              <a:t>naêm</a:t>
            </a:r>
            <a:r>
              <a:rPr lang="en-US" sz="2400" dirty="0" smtClean="0">
                <a:latin typeface="VNI-Avo" pitchFamily="2" charset="0"/>
              </a:rPr>
              <a:t> 2024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</a:br>
            <a:r>
              <a:rPr lang="en-US" sz="2400" u="sng" dirty="0" err="1" smtClean="0">
                <a:solidFill>
                  <a:schemeClr val="folHlink"/>
                </a:solidFill>
                <a:latin typeface="VNI-Avo" pitchFamily="2" charset="0"/>
              </a:rPr>
              <a:t>Chuû</a:t>
            </a:r>
            <a:r>
              <a:rPr lang="en-US" sz="2400" u="sng" dirty="0" smtClean="0">
                <a:solidFill>
                  <a:schemeClr val="folHlink"/>
                </a:solidFill>
                <a:latin typeface="VNI-Avo" pitchFamily="2" charset="0"/>
              </a:rPr>
              <a:t> </a:t>
            </a:r>
            <a:r>
              <a:rPr lang="en-US" sz="2400" u="sng" dirty="0" err="1" smtClean="0">
                <a:solidFill>
                  <a:schemeClr val="folHlink"/>
                </a:solidFill>
                <a:latin typeface="VNI-Avo" pitchFamily="2" charset="0"/>
              </a:rPr>
              <a:t>ñieåm</a:t>
            </a:r>
            <a:r>
              <a:rPr lang="en-US" sz="2400" dirty="0" smtClean="0">
                <a:latin typeface="VNI-Avo" pitchFamily="2" charset="0"/>
              </a:rPr>
              <a:t>: 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 ÂN THẦY CÔ GIÁO</a:t>
            </a:r>
            <a:r>
              <a:rPr lang="en-US" sz="2200" b="1" dirty="0" smtClean="0">
                <a:solidFill>
                  <a:srgbClr val="FF0000"/>
                </a:solidFill>
                <a:latin typeface="VNI-Avo" pitchFamily="2" charset="0"/>
              </a:rPr>
              <a:t/>
            </a:r>
            <a:br>
              <a:rPr lang="en-US" sz="2200" b="1" dirty="0" smtClean="0">
                <a:solidFill>
                  <a:srgbClr val="FF0000"/>
                </a:solidFill>
                <a:latin typeface="VNI-Avo" pitchFamily="2" charset="0"/>
              </a:rPr>
            </a:br>
            <a:r>
              <a:rPr lang="en-US" sz="2400" dirty="0" smtClean="0">
                <a:latin typeface="VNI-Avo" pitchFamily="2" charset="0"/>
              </a:rPr>
              <a:t> </a:t>
            </a:r>
            <a:r>
              <a:rPr lang="en-US" sz="2800" u="sng" dirty="0" err="1" smtClean="0">
                <a:latin typeface="VNI-Avo" pitchFamily="2" charset="0"/>
              </a:rPr>
              <a:t>Tieáng</a:t>
            </a:r>
            <a:r>
              <a:rPr lang="en-US" sz="2800" u="sng" dirty="0" smtClean="0">
                <a:latin typeface="VNI-Avo" pitchFamily="2" charset="0"/>
              </a:rPr>
              <a:t> </a:t>
            </a:r>
            <a:r>
              <a:rPr lang="en-US" sz="2800" u="sng" dirty="0" err="1" smtClean="0">
                <a:latin typeface="VNI-Avo" pitchFamily="2" charset="0"/>
              </a:rPr>
              <a:t>Vieät</a:t>
            </a:r>
            <a:r>
              <a:rPr lang="en-US" sz="2800" dirty="0">
                <a:latin typeface="VNI-Avo" pitchFamily="2" charset="0"/>
              </a:rPr>
              <a:t/>
            </a:r>
            <a:br>
              <a:rPr lang="en-US" sz="2800" dirty="0">
                <a:latin typeface="VNI-Avo" pitchFamily="2" charset="0"/>
              </a:rPr>
            </a:br>
            <a:r>
              <a:rPr lang="en-US" sz="2800" u="sng" dirty="0" smtClean="0"/>
              <a:t/>
            </a:r>
            <a:br>
              <a:rPr lang="en-US" sz="2800" u="sng" dirty="0" smtClean="0"/>
            </a:br>
            <a:endParaRPr lang="en-US" sz="2800" u="sng" dirty="0" smtClean="0"/>
          </a:p>
        </p:txBody>
      </p:sp>
      <p:pic>
        <p:nvPicPr>
          <p:cNvPr id="8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77938" cy="1273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257800"/>
            <a:ext cx="1295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0720">
            <a:off x="0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1219201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GB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V</a:t>
            </a:r>
            <a:r>
              <a:rPr lang="en-GB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ui</a:t>
            </a:r>
            <a:r>
              <a:rPr lang="en-GB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đến</a:t>
            </a:r>
            <a:r>
              <a:rPr lang="en-GB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trường</a:t>
            </a:r>
            <a:endParaRPr lang="en-GB" sz="28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27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8600" y="1524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Vui</a:t>
            </a:r>
            <a:r>
              <a:rPr lang="en-GB" sz="3600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đến</a:t>
            </a:r>
            <a:r>
              <a:rPr lang="en-GB" sz="3600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trường</a:t>
            </a:r>
            <a:endParaRPr lang="en-GB" sz="3600" b="1" dirty="0" smtClean="0">
              <a:solidFill>
                <a:srgbClr val="FF0000"/>
              </a:solidFill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685800" y="76200"/>
            <a:ext cx="2286000" cy="762000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GB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791" y="101914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93183" y="1392886"/>
            <a:ext cx="15335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PC\Picture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95" y="863600"/>
            <a:ext cx="502410" cy="47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800" y="1524000"/>
            <a:ext cx="8872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950" b="1" dirty="0" smtClean="0">
                <a:solidFill>
                  <a:srgbClr val="002060"/>
                </a:solidFill>
                <a:latin typeface="VNI-Avo" pitchFamily="2" charset="0"/>
                <a:cs typeface="Times New Roman" pitchFamily="18" charset="0"/>
              </a:rPr>
              <a:t>Quan saùt caùc böùc tranh döôùi ñaây vaø cho bieát: Caùc baïn nhoû ñang laøm gì? Veû maët cuûa caùc baïn theá naøo?</a:t>
            </a:r>
            <a:endParaRPr lang="en-GB" sz="1950" b="1" dirty="0" smtClean="0">
              <a:solidFill>
                <a:srgbClr val="002060"/>
              </a:solidFill>
              <a:latin typeface="VNI-Avo" pitchFamily="2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1" y="2231886"/>
            <a:ext cx="9176809" cy="4549914"/>
            <a:chOff x="1733550" y="-1238250"/>
            <a:chExt cx="7124701" cy="69913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3353" t="23698" r="22035" b="11198"/>
            <a:stretch/>
          </p:blipFill>
          <p:spPr>
            <a:xfrm>
              <a:off x="1733550" y="-1238250"/>
              <a:ext cx="7105650" cy="47625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23207" t="56511" r="22035" b="13021"/>
            <a:stretch/>
          </p:blipFill>
          <p:spPr>
            <a:xfrm>
              <a:off x="1733550" y="3524250"/>
              <a:ext cx="7124701" cy="2228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61465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1182" y="228601"/>
            <a:ext cx="8850418" cy="6629400"/>
            <a:chOff x="76200" y="438150"/>
            <a:chExt cx="2767476" cy="20574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38150"/>
              <a:ext cx="2767476" cy="205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152400" y="2114550"/>
              <a:ext cx="304800" cy="3048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89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</a:t>
              </a:r>
              <a:endParaRPr kumimoji="0" lang="vi-VN" sz="158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5081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381000"/>
            <a:ext cx="8915400" cy="6019800"/>
            <a:chOff x="3162663" y="459548"/>
            <a:chExt cx="2552337" cy="2036002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663" y="459548"/>
              <a:ext cx="2552337" cy="2036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5334000" y="2114550"/>
              <a:ext cx="304800" cy="3048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89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</a:t>
              </a:r>
              <a:endParaRPr kumimoji="0" lang="vi-VN" sz="158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9323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867" y="533400"/>
            <a:ext cx="9067800" cy="5791200"/>
            <a:chOff x="6010275" y="438150"/>
            <a:chExt cx="3057525" cy="2074623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275" y="438150"/>
              <a:ext cx="3057525" cy="1998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6172200" y="2207973"/>
              <a:ext cx="304800" cy="3048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1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</a:t>
              </a:r>
              <a:endParaRPr kumimoji="0" lang="vi-VN" sz="1391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1452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457200"/>
            <a:ext cx="8915400" cy="6096000"/>
            <a:chOff x="1459938" y="2650258"/>
            <a:chExt cx="2736281" cy="2177664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6" r="3596"/>
            <a:stretch/>
          </p:blipFill>
          <p:spPr bwMode="auto">
            <a:xfrm>
              <a:off x="1459938" y="2650258"/>
              <a:ext cx="2736281" cy="2177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3891419" y="4324350"/>
              <a:ext cx="304800" cy="304800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91" dirty="0">
                  <a:cs typeface="Times New Roman" pitchFamily="18" charset="0"/>
                </a:rPr>
                <a:t>4</a:t>
              </a:r>
              <a:endParaRPr lang="vi-VN" sz="1391" dirty="0"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3593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" y="304796"/>
            <a:ext cx="8837534" cy="6166773"/>
            <a:chOff x="4438831" y="2667521"/>
            <a:chExt cx="2900363" cy="2170056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512">
              <a:off x="4438831" y="2667521"/>
              <a:ext cx="2900363" cy="2170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4438831" y="4324350"/>
              <a:ext cx="304800" cy="3048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1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</a:t>
              </a:r>
              <a:endParaRPr kumimoji="0" lang="vi-VN" sz="1391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96284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099084"/>
              </p:ext>
            </p:extLst>
          </p:nvPr>
        </p:nvGraphicFramePr>
        <p:xfrm>
          <a:off x="3922713" y="3241675"/>
          <a:ext cx="129698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Packager Shell Object" showAsIcon="1" r:id="rId3" imgW="1296360" imgH="374040" progId="Package">
                  <p:embed/>
                </p:oleObj>
              </mc:Choice>
              <mc:Fallback>
                <p:oleObj name="Packager Shell Object" showAsIcon="1" r:id="rId3" imgW="1296360" imgH="374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2713" y="3241675"/>
                        <a:ext cx="1296987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93830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1038</TotalTime>
  <Words>550</Words>
  <Application>Microsoft Office PowerPoint</Application>
  <PresentationFormat>On-screen Show (4:3)</PresentationFormat>
  <Paragraphs>144</Paragraphs>
  <Slides>16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Packager Shell Object</vt:lpstr>
      <vt:lpstr>PowerPoint Presentation</vt:lpstr>
      <vt:lpstr>Thöù hai ngaøy 11 thaùng 11 naêm 2024 Chuû ñieåm: TRI ÂN THẦY CÔ GIÁO  Tieáng Vieät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Thöù hai ngaøy 11 thaùng 11 naêm 2024 Chuû ñieåm: TRI ÂN THẦY CÔ GIÁO  Tieáng Vieät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PC</cp:lastModifiedBy>
  <cp:revision>202</cp:revision>
  <dcterms:created xsi:type="dcterms:W3CDTF">2020-10-18T21:42:59Z</dcterms:created>
  <dcterms:modified xsi:type="dcterms:W3CDTF">2024-11-11T01:48:37Z</dcterms:modified>
</cp:coreProperties>
</file>