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8" r:id="rId3"/>
    <p:sldMasterId id="2147483783" r:id="rId4"/>
    <p:sldMasterId id="2147483797" r:id="rId5"/>
    <p:sldMasterId id="2147483809" r:id="rId6"/>
  </p:sldMasterIdLst>
  <p:notesMasterIdLst>
    <p:notesMasterId r:id="rId38"/>
  </p:notesMasterIdLst>
  <p:sldIdLst>
    <p:sldId id="280" r:id="rId7"/>
    <p:sldId id="3375" r:id="rId8"/>
    <p:sldId id="3386" r:id="rId9"/>
    <p:sldId id="256" r:id="rId10"/>
    <p:sldId id="260" r:id="rId11"/>
    <p:sldId id="259" r:id="rId12"/>
    <p:sldId id="261" r:id="rId13"/>
    <p:sldId id="295" r:id="rId14"/>
    <p:sldId id="297" r:id="rId15"/>
    <p:sldId id="296" r:id="rId16"/>
    <p:sldId id="3417" r:id="rId17"/>
    <p:sldId id="3388" r:id="rId18"/>
    <p:sldId id="3391" r:id="rId19"/>
    <p:sldId id="3418" r:id="rId20"/>
    <p:sldId id="258" r:id="rId21"/>
    <p:sldId id="3413" r:id="rId22"/>
    <p:sldId id="3411" r:id="rId23"/>
    <p:sldId id="3412" r:id="rId24"/>
    <p:sldId id="3422" r:id="rId25"/>
    <p:sldId id="3423" r:id="rId26"/>
    <p:sldId id="3406" r:id="rId27"/>
    <p:sldId id="3408" r:id="rId28"/>
    <p:sldId id="3424" r:id="rId29"/>
    <p:sldId id="3425" r:id="rId30"/>
    <p:sldId id="3410" r:id="rId31"/>
    <p:sldId id="3405" r:id="rId32"/>
    <p:sldId id="3409" r:id="rId33"/>
    <p:sldId id="3419" r:id="rId34"/>
    <p:sldId id="3421" r:id="rId35"/>
    <p:sldId id="3416" r:id="rId36"/>
    <p:sldId id="341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913166-4D46-4F49-B545-916FBDB80AD6}">
          <p14:sldIdLst>
            <p14:sldId id="280"/>
            <p14:sldId id="3375"/>
            <p14:sldId id="3386"/>
            <p14:sldId id="256"/>
            <p14:sldId id="260"/>
            <p14:sldId id="259"/>
            <p14:sldId id="261"/>
            <p14:sldId id="295"/>
            <p14:sldId id="297"/>
            <p14:sldId id="296"/>
            <p14:sldId id="3417"/>
            <p14:sldId id="3388"/>
            <p14:sldId id="3391"/>
            <p14:sldId id="3418"/>
            <p14:sldId id="258"/>
            <p14:sldId id="3413"/>
            <p14:sldId id="3411"/>
            <p14:sldId id="3412"/>
            <p14:sldId id="3422"/>
            <p14:sldId id="3423"/>
            <p14:sldId id="3406"/>
            <p14:sldId id="3408"/>
            <p14:sldId id="3424"/>
            <p14:sldId id="3425"/>
            <p14:sldId id="3410"/>
            <p14:sldId id="3405"/>
            <p14:sldId id="3409"/>
            <p14:sldId id="3419"/>
            <p14:sldId id="3421"/>
            <p14:sldId id="3416"/>
            <p14:sldId id="3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FF00"/>
    <a:srgbClr val="00B050"/>
    <a:srgbClr val="A6A6A6"/>
    <a:srgbClr val="1E222D"/>
    <a:srgbClr val="45443F"/>
    <a:srgbClr val="070B16"/>
    <a:srgbClr val="12162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62" autoAdjust="0"/>
  </p:normalViewPr>
  <p:slideViewPr>
    <p:cSldViewPr>
      <p:cViewPr varScale="1">
        <p:scale>
          <a:sx n="67" d="100"/>
          <a:sy n="67" d="100"/>
        </p:scale>
        <p:origin x="83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AD58-8022-4CAB-B21D-714125B14D66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FC2A-D618-4DA3-A0D2-711633F4A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ND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: </a:t>
            </a:r>
            <a:r>
              <a:rPr lang="en-US" dirty="0" err="1"/>
              <a:t>Em</a:t>
            </a:r>
            <a:r>
              <a:rPr lang="en-US" dirty="0"/>
              <a:t> qua </a:t>
            </a:r>
            <a:r>
              <a:rPr lang="en-US" dirty="0" err="1"/>
              <a:t>ngã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phố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10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ND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1). ND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Quan sát tranh. Nêu nọi dung tranh. Giới thiệu chủ đề 3: cộng đồng địa phương. </a:t>
            </a:r>
            <a:r>
              <a:rPr lang="vi-VN"/>
              <a:t>Tên 3 bài học trong chủ đề.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6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ND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1). ND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.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… =&gt; TL </a:t>
            </a:r>
            <a:r>
              <a:rPr lang="en-US" dirty="0" err="1"/>
              <a:t>nhóm</a:t>
            </a:r>
            <a:r>
              <a:rPr lang="en-US" dirty="0"/>
              <a:t> 2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=&gt;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, </a:t>
            </a:r>
            <a:r>
              <a:rPr lang="en-US" dirty="0" err="1"/>
              <a:t>bổ</a:t>
            </a:r>
            <a:r>
              <a:rPr lang="en-US" dirty="0"/>
              <a:t> sung</a:t>
            </a:r>
          </a:p>
          <a:p>
            <a:pPr marL="171450" indent="-171450">
              <a:buFontTx/>
              <a:buChar char="-"/>
            </a:pPr>
            <a:r>
              <a:rPr lang="en-US" dirty="0"/>
              <a:t>-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phán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77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1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Dựa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đặc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điểm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đã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hiểu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…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thuộc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loại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GT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nào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Đường cao tốc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vi-VN" b="0" i="0" dirty="0">
                <a:solidFill>
                  <a:srgbClr val="000000"/>
                </a:solidFill>
                <a:effectLst/>
                <a:latin typeface="-apple-system"/>
              </a:rPr>
              <a:t>là đường dành cho xe cơ giới, có dải phân cách chia đường cho xe chạy hai chiều riêng biệt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được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xây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ở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GV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phải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chốt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tốc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=&gt;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bộ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;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trên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cao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tàu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điện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ngầm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hay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xuyên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biển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vẫn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là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đường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-apple-system"/>
              </a:rPr>
              <a:t>sắt</a:t>
            </a:r>
            <a:r>
              <a:rPr lang="en-US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ND </a:t>
            </a:r>
            <a:r>
              <a:rPr lang="en-US" dirty="0" err="1"/>
              <a:t>gì</a:t>
            </a:r>
            <a:r>
              <a:rPr lang="en-US" dirty="0"/>
              <a:t>?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1). ND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FC2A-D618-4DA3-A0D2-711633F4A1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21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3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20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9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69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77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82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9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22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54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097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748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82880-2A03-43D2-89E8-121D248DA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82198-5689-43B6-B6E2-38F939687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60A0B7-CA8F-42B6-8539-C41AAD3A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52470D-5465-44C3-B92E-9C79E97B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D0F941-4516-4B67-B7F0-56245ACE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14C49-7E4C-45DD-872B-8BAC17B1E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15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87A09B-85BB-4CE9-B966-8DE920D0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7789D2-2074-4344-9E72-451DC33C3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65C5E1-878B-4A29-9426-52D8AB24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22B01A-D601-4CB0-A661-6A1519E9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CE1759-AAE6-4894-94FC-7947263B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D3C77-9589-4C48-B9B5-EF0B7C871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142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301516-DDE5-4A44-8DDD-8AA585EB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8C7DDF-EBE3-4984-852B-668A26D56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507C3-27DB-4236-BCAE-D103D167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D83709-4A60-42AD-B9B6-751EE40F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9D84A2-532B-4A32-A026-942C9D98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E791-C699-4D1E-A943-07F9DE663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344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3EA6C6-EB38-445C-9BD2-8232F718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D2F08B-3B47-43D5-A544-A3F6914C1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0EEA28-25F5-4466-AF96-15BA9D920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FD337B-5D21-479E-A755-1DE6A2E8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73117E-A49A-4F22-BD83-9629E96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8C2161-9B92-4839-9D45-B5518F48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F7FDA-A813-4D42-9113-EEAD305AE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609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7BBE2A-3D70-4D2E-9371-647434BB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83BF6F-ED86-4911-B7D1-ED00DE0F8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8889B5-BC40-4BF8-9B13-2528007C6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C9BD40-7E51-4561-BFB7-3282BDFC4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5EB4FD-B1D8-4CC3-AFC3-4C9112FC2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E8F83F-C7DF-470F-8550-7A666FA9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0F04AB-BA97-4372-A822-3AAD19EBB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937E84-CA85-40F9-B70C-5CE3A76A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65271-0633-4271-9C77-445C9A63F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10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538D13-9449-46C4-8B98-5BB3F47E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4C13F2-357F-4B1F-B714-E19C06141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03281D-95AC-49A2-80D8-2E2A487E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45FC6B-B42B-46E0-BBDC-52A56F82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6D5E3-E04E-4010-81BB-E221B69B4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3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18DC69-2DD7-44A6-8B7F-94B39697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0654F6-3A2A-47DB-86BA-2FDE24FD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B7E9911-44D3-4055-8977-40743108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C2630-6DE9-46E6-9F8D-BCADB5D17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65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C6D8A-C587-4545-B955-4F0D2B77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DA4E82-2527-44A4-A61F-92FBC3F85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55170E-783E-4376-A8D1-6E2B0C03A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4BD7B0-05E6-47E2-B305-BEF5C733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A8D96-1CDD-4543-80CE-6AEE9B842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09DDF7-1151-4DB8-8E9B-4DAC0944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62D77-DA93-4406-B246-95FBD3148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65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2218F-4AE1-4C87-9E81-B389671E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6B4BC-0D70-42FD-B5A8-34EA29EDE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DE1E968-9573-4235-94C9-6234577C2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D882E-7EF0-4411-AD53-07264BB3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C0C2CC-833A-400A-B121-8D2528E8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206C7-25F9-4ACD-BBE5-AA17E32D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5AE9E-0040-4123-9819-2A45539B4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18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BBFC28-5581-40FE-A2B9-C30FE0E3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C7258-A9AE-476F-95B7-B74F4345C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546379-085A-44E1-B29F-74464A58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ECA0FF-C542-4100-9DD7-1BA43AD2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769E4D-56CC-4828-A39C-3B446E43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236BF-C00C-4152-A3DF-14DC867C84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43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7252F4-1729-4B2C-9336-174611B28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3CEAF7-BEB2-4BD7-878D-D548B735B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AA5E3-3529-4246-BEDE-789A7530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ADB6E0-100F-4248-BA84-7CEA7106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7FC997-133C-43A8-BA5C-D4BE7859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91267-E0AB-433E-854B-91F15B695C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656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1" y="21306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21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4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7032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6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6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7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3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9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6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19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2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6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2" indent="0">
              <a:buNone/>
              <a:defRPr sz="2700" b="1"/>
            </a:lvl2pPr>
            <a:lvl3pPr marL="1217367" indent="0">
              <a:buNone/>
              <a:defRPr sz="2400" b="1"/>
            </a:lvl3pPr>
            <a:lvl4pPr marL="1826032" indent="0">
              <a:buNone/>
              <a:defRPr sz="2300" b="1"/>
            </a:lvl4pPr>
            <a:lvl5pPr marL="2434733" indent="0">
              <a:buNone/>
              <a:defRPr sz="2300" b="1"/>
            </a:lvl5pPr>
            <a:lvl6pPr marL="3043363" indent="0">
              <a:buNone/>
              <a:defRPr sz="2300" b="1"/>
            </a:lvl6pPr>
            <a:lvl7pPr marL="3651995" indent="0">
              <a:buNone/>
              <a:defRPr sz="2300" b="1"/>
            </a:lvl7pPr>
            <a:lvl8pPr marL="4260694" indent="0">
              <a:buNone/>
              <a:defRPr sz="2300" b="1"/>
            </a:lvl8pPr>
            <a:lvl9pPr marL="486937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5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69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38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753" y="1031384"/>
            <a:ext cx="9912734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175" y="6452028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5" tIns="45711" rIns="91315" bIns="45711" rtlCol="0" anchor="ctr"/>
          <a:lstStyle/>
          <a:p>
            <a:pPr algn="ctr" defTabSz="913039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17" y="6396355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07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091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60" y="27318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2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60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76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1" y="480073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1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32" indent="0">
              <a:buNone/>
              <a:defRPr sz="3900"/>
            </a:lvl2pPr>
            <a:lvl3pPr marL="1217367" indent="0">
              <a:buNone/>
              <a:defRPr sz="3200"/>
            </a:lvl3pPr>
            <a:lvl4pPr marL="1826032" indent="0">
              <a:buNone/>
              <a:defRPr sz="2700"/>
            </a:lvl4pPr>
            <a:lvl5pPr marL="2434733" indent="0">
              <a:buNone/>
              <a:defRPr sz="2700"/>
            </a:lvl5pPr>
            <a:lvl6pPr marL="3043363" indent="0">
              <a:buNone/>
              <a:defRPr sz="2700"/>
            </a:lvl6pPr>
            <a:lvl7pPr marL="3651995" indent="0">
              <a:buNone/>
              <a:defRPr sz="2700"/>
            </a:lvl7pPr>
            <a:lvl8pPr marL="4260694" indent="0">
              <a:buNone/>
              <a:defRPr sz="2700"/>
            </a:lvl8pPr>
            <a:lvl9pPr marL="486937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1" y="53675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32" indent="0">
              <a:buNone/>
              <a:defRPr sz="1600"/>
            </a:lvl2pPr>
            <a:lvl3pPr marL="1217367" indent="0">
              <a:buNone/>
              <a:defRPr sz="1500"/>
            </a:lvl3pPr>
            <a:lvl4pPr marL="1826032" indent="0">
              <a:buNone/>
              <a:defRPr sz="1200"/>
            </a:lvl4pPr>
            <a:lvl5pPr marL="2434733" indent="0">
              <a:buNone/>
              <a:defRPr sz="1200"/>
            </a:lvl5pPr>
            <a:lvl6pPr marL="3043363" indent="0">
              <a:buNone/>
              <a:defRPr sz="1200"/>
            </a:lvl6pPr>
            <a:lvl7pPr marL="3651995" indent="0">
              <a:buNone/>
              <a:defRPr sz="1200"/>
            </a:lvl7pPr>
            <a:lvl8pPr marL="4260694" indent="0">
              <a:buNone/>
              <a:defRPr sz="1200"/>
            </a:lvl8pPr>
            <a:lvl9pPr marL="48693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5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63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5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87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27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8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6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7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1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84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5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13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3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8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3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326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17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80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22676" y="586105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15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13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3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A8191900-6372-4F3F-B431-45BB9F3C1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1BE4C89-986B-4C7A-9A7D-10C5FF36F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E8DDCDE-6B0F-4D35-B9D7-78750B93AC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AD3461F1-6E94-44B2-B75E-C8BBB1F9EA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378A69B-AF32-40A0-AE22-C3DC7066DB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65AF566-792F-4476-9395-C482E816E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2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6" y="274640"/>
            <a:ext cx="10972801" cy="1143000"/>
          </a:xfrm>
          <a:prstGeom prst="rect">
            <a:avLst/>
          </a:prstGeom>
        </p:spPr>
        <p:txBody>
          <a:bodyPr vert="horz" lIns="91315" tIns="45711" rIns="91315" bIns="457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6" y="1600206"/>
            <a:ext cx="10972801" cy="4525963"/>
          </a:xfrm>
          <a:prstGeom prst="rect">
            <a:avLst/>
          </a:prstGeom>
        </p:spPr>
        <p:txBody>
          <a:bodyPr vert="horz" lIns="91315" tIns="45711" rIns="91315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24/2/2025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1" y="6356483"/>
            <a:ext cx="3860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5" y="6356483"/>
            <a:ext cx="2844800" cy="365125"/>
          </a:xfrm>
          <a:prstGeom prst="rect">
            <a:avLst/>
          </a:prstGeom>
        </p:spPr>
        <p:txBody>
          <a:bodyPr vert="horz" lIns="91315" tIns="45711" rIns="91315" bIns="4571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3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hf hdr="0" ftr="0" dt="0"/>
  <p:txStyles>
    <p:titleStyle>
      <a:lvl1pPr algn="ctr" defTabSz="121736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75" indent="-456475" algn="l" defTabSz="121736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30" indent="-380429" algn="l" defTabSz="1217367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83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347" indent="-304315" algn="l" defTabSz="121736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047" indent="-304315" algn="l" defTabSz="121736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678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38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046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710" indent="-304315" algn="l" defTabSz="1217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6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32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3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363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95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694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377" algn="l" defTabSz="121736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2025/2/24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514350">
              <a:defRPr/>
            </a:pPr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81" y="6503399"/>
            <a:ext cx="371076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077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5" Type="http://schemas.microsoft.com/office/2007/relationships/media" Target="../media/media10.mp3"/><Relationship Id="rId10" Type="http://schemas.openxmlformats.org/officeDocument/2006/relationships/image" Target="../media/image16.png"/><Relationship Id="rId4" Type="http://schemas.microsoft.com/office/2007/relationships/media" Target="../media/media9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5" Type="http://schemas.microsoft.com/office/2007/relationships/media" Target="../media/media4.mp3"/><Relationship Id="rId10" Type="http://schemas.openxmlformats.org/officeDocument/2006/relationships/image" Target="../media/image16.png"/><Relationship Id="rId4" Type="http://schemas.microsoft.com/office/2007/relationships/media" Target="../media/media3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NULL" TargetMode="External"/><Relationship Id="rId7" Type="http://schemas.openxmlformats.org/officeDocument/2006/relationships/notesSlide" Target="../notesSlides/notes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6.png"/><Relationship Id="rId5" Type="http://schemas.microsoft.com/office/2007/relationships/media" Target="../media/media6.mp3"/><Relationship Id="rId10" Type="http://schemas.openxmlformats.org/officeDocument/2006/relationships/image" Target="../media/image19.png"/><Relationship Id="rId4" Type="http://schemas.microsoft.com/office/2007/relationships/media" Target="../media/media5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8.xml"/><Relationship Id="rId5" Type="http://schemas.microsoft.com/office/2007/relationships/media" Target="../media/media8.mp3"/><Relationship Id="rId10" Type="http://schemas.openxmlformats.org/officeDocument/2006/relationships/image" Target="../media/image16.png"/><Relationship Id="rId4" Type="http://schemas.microsoft.com/office/2007/relationships/media" Target="../media/media7.mp3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BB24C7-214D-4F25-BB10-D40E0855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" y="63061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1905000" y="2757049"/>
            <a:ext cx="7772400" cy="1470025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TỰ NHIÊN VÀ XÃ HỘI</a:t>
            </a:r>
          </a:p>
          <a:p>
            <a:pPr>
              <a:defRPr/>
            </a:pPr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2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B9C9F52-27FF-4C67-BB61-56D31F407116}"/>
              </a:ext>
            </a:extLst>
          </p:cNvPr>
          <p:cNvSpPr txBox="1">
            <a:spLocks/>
          </p:cNvSpPr>
          <p:nvPr/>
        </p:nvSpPr>
        <p:spPr>
          <a:xfrm>
            <a:off x="2133600" y="110358"/>
            <a:ext cx="7772400" cy="1470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PHÒNG GIÁO DỤC QUY NHƠN</a:t>
            </a:r>
          </a:p>
          <a:p>
            <a:pPr>
              <a:defRPr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TRƯỜNG TIỂU HỌC HOÀNG QUỐC VIỆT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xmlns="" id="{45F6523E-FA0A-46C3-A267-7FE0CE6C1579}"/>
              </a:ext>
            </a:extLst>
          </p:cNvPr>
          <p:cNvSpPr/>
          <p:nvPr/>
        </p:nvSpPr>
        <p:spPr>
          <a:xfrm>
            <a:off x="0" y="84749"/>
            <a:ext cx="11590609" cy="2963251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" y="381000"/>
            <a:ext cx="5795303" cy="160020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8081" y="-622337"/>
            <a:ext cx="609600" cy="6096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FFA5C4BB-96F1-45CF-B6B2-E6A4B6E3A639}"/>
              </a:ext>
            </a:extLst>
          </p:cNvPr>
          <p:cNvSpPr/>
          <p:nvPr/>
        </p:nvSpPr>
        <p:spPr>
          <a:xfrm>
            <a:off x="1151805" y="3447995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1063D-970B-44DD-BA4A-F9986C754519}"/>
              </a:ext>
            </a:extLst>
          </p:cNvPr>
          <p:cNvSpPr/>
          <p:nvPr/>
        </p:nvSpPr>
        <p:spPr>
          <a:xfrm>
            <a:off x="6172200" y="3452184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CE4E6D3-AA07-4C45-A5BF-00FB20FDE3DA}"/>
              </a:ext>
            </a:extLst>
          </p:cNvPr>
          <p:cNvSpPr/>
          <p:nvPr/>
        </p:nvSpPr>
        <p:spPr>
          <a:xfrm>
            <a:off x="1151805" y="4337167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1244F67-045F-481F-B772-B53CA581CF40}"/>
              </a:ext>
            </a:extLst>
          </p:cNvPr>
          <p:cNvSpPr/>
          <p:nvPr/>
        </p:nvSpPr>
        <p:spPr>
          <a:xfrm>
            <a:off x="6172200" y="4341356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duong sat chuyen doi">
            <a:hlinkClick r:id="" action="ppaction://media"/>
            <a:extLst>
              <a:ext uri="{FF2B5EF4-FFF2-40B4-BE49-F238E27FC236}">
                <a16:creationId xmlns:a16="http://schemas.microsoft.com/office/drawing/2014/main" xmlns="" id="{9D2C5FA7-56C9-48A9-9F22-C25FD95DE1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36" end="140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2105" y="-744664"/>
            <a:ext cx="487363" cy="487363"/>
          </a:xfrm>
          <a:prstGeom prst="rect">
            <a:avLst/>
          </a:prstGeom>
        </p:spPr>
      </p:pic>
      <p:pic>
        <p:nvPicPr>
          <p:cNvPr id="23" name="cau 3 chuyen doi">
            <a:hlinkClick r:id="" action="ppaction://media"/>
            <a:extLst>
              <a:ext uri="{FF2B5EF4-FFF2-40B4-BE49-F238E27FC236}">
                <a16:creationId xmlns:a16="http://schemas.microsoft.com/office/drawing/2014/main" xmlns="" id="{6BE6A6E1-B9E6-4515-9D9E-F1B375FD9A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174" end="3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7841" y="-632909"/>
            <a:ext cx="487363" cy="48736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xmlns="" id="{BF44D5FD-806E-4F3D-A8B5-8C41F82474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630" t="49648" r="550" b="42"/>
          <a:stretch/>
        </p:blipFill>
        <p:spPr>
          <a:xfrm>
            <a:off x="5656335" y="84748"/>
            <a:ext cx="6383265" cy="2963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E4C668-65FE-45D8-8A17-74AA54B381BD}"/>
              </a:ext>
            </a:extLst>
          </p:cNvPr>
          <p:cNvSpPr/>
          <p:nvPr/>
        </p:nvSpPr>
        <p:spPr>
          <a:xfrm>
            <a:off x="1151805" y="4413367"/>
            <a:ext cx="609600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1244F67-045F-481F-B772-B53CA581CF40}"/>
              </a:ext>
            </a:extLst>
          </p:cNvPr>
          <p:cNvSpPr/>
          <p:nvPr/>
        </p:nvSpPr>
        <p:spPr>
          <a:xfrm>
            <a:off x="152400" y="5638800"/>
            <a:ext cx="11887199" cy="1371600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sắt: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Là đường giao thông được thiết kế để tàu chạy trên đường ray được làm bằng những thanh sắt chắc và khỏe.</a:t>
            </a:r>
            <a:endParaRPr lang="vi-VN" sz="32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5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14"/>
          <p:cNvSpPr/>
          <p:nvPr/>
        </p:nvSpPr>
        <p:spPr>
          <a:xfrm>
            <a:off x="381000" y="79873"/>
            <a:ext cx="776860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en-US" altLang="zh-CN" sz="3200" b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</a:t>
            </a:r>
            <a:r>
              <a:rPr lang="en-US" altLang="zh-CN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loại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đường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giao</a:t>
            </a:r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 : </a:t>
            </a:r>
            <a:endParaRPr lang="en-US" altLang="zh-CN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FC74DB41-A2E1-47F9-82CD-FD459BF7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664648"/>
            <a:ext cx="12496799" cy="634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1579524-5B6E-4BE9-9535-D265250A9143}"/>
              </a:ext>
            </a:extLst>
          </p:cNvPr>
          <p:cNvSpPr/>
          <p:nvPr/>
        </p:nvSpPr>
        <p:spPr>
          <a:xfrm>
            <a:off x="2393731" y="3187665"/>
            <a:ext cx="2948762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26FFA9D-FF59-4513-9996-FBA3CEEA6E9D}"/>
              </a:ext>
            </a:extLst>
          </p:cNvPr>
          <p:cNvSpPr/>
          <p:nvPr/>
        </p:nvSpPr>
        <p:spPr>
          <a:xfrm>
            <a:off x="8972107" y="3187664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65488C0-C58A-422E-8387-FAD5F78E2BB7}"/>
              </a:ext>
            </a:extLst>
          </p:cNvPr>
          <p:cNvSpPr/>
          <p:nvPr/>
        </p:nvSpPr>
        <p:spPr>
          <a:xfrm>
            <a:off x="307427" y="6261583"/>
            <a:ext cx="3560685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9C6E943-D154-474B-89A5-E1F9CC104C05}"/>
              </a:ext>
            </a:extLst>
          </p:cNvPr>
          <p:cNvSpPr/>
          <p:nvPr/>
        </p:nvSpPr>
        <p:spPr>
          <a:xfrm>
            <a:off x="5867400" y="6208141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 tuyến đường bộ cao tốc qua Hà Nội: Mở ra 4 hành lang kinh tế quan trọng">
            <a:extLst>
              <a:ext uri="{FF2B5EF4-FFF2-40B4-BE49-F238E27FC236}">
                <a16:creationId xmlns:a16="http://schemas.microsoft.com/office/drawing/2014/main" xmlns="" id="{4EB0A5A3-87B5-4E71-A3A0-11E453BF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399" cy="60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ty cổ phần Đường cao tốc Việt Nam “Đi cùng nhau để tiến xa hơn” | Tạp  chí Giao thông vận tải">
            <a:extLst>
              <a:ext uri="{FF2B5EF4-FFF2-40B4-BE49-F238E27FC236}">
                <a16:creationId xmlns:a16="http://schemas.microsoft.com/office/drawing/2014/main" xmlns="" id="{F3ED8A7F-3868-4271-A155-F4358EE7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"/>
            <a:ext cx="5791200" cy="60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F7C8BA-76D4-40D8-9FD9-78AD8AAFB9B1}"/>
              </a:ext>
            </a:extLst>
          </p:cNvPr>
          <p:cNvSpPr txBox="1"/>
          <p:nvPr/>
        </p:nvSpPr>
        <p:spPr>
          <a:xfrm>
            <a:off x="4114800" y="6026731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zuki" panose="020406030505060202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zuki" panose="020406030505060202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zuki" panose="02040603050506020204" pitchFamily="18" charset="0"/>
              </a:rPr>
              <a:t>tốc</a:t>
            </a:r>
            <a:endParaRPr lang="en-US" sz="3600" b="1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ự án Đường sắt trên cao tuyến Cát Linh - Hà Đông: Không thể chậm tiến độ  mãi">
            <a:extLst>
              <a:ext uri="{FF2B5EF4-FFF2-40B4-BE49-F238E27FC236}">
                <a16:creationId xmlns:a16="http://schemas.microsoft.com/office/drawing/2014/main" xmlns="" id="{F28E69B3-E348-4A39-8606-7CE63FEEA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sắt trên cao Cát Linh – Hà Đông đã 8 lần 'lỡ hẹn' với Thủ đô |  baotintuc.vn">
            <a:extLst>
              <a:ext uri="{FF2B5EF4-FFF2-40B4-BE49-F238E27FC236}">
                <a16:creationId xmlns:a16="http://schemas.microsoft.com/office/drawing/2014/main" xmlns="" id="{8C617264-6BCD-44DA-BAE5-29024DEC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5867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2851F4-0EA8-4CBD-8BC3-CD66EE4F82E2}"/>
              </a:ext>
            </a:extLst>
          </p:cNvPr>
          <p:cNvSpPr txBox="1"/>
          <p:nvPr/>
        </p:nvSpPr>
        <p:spPr>
          <a:xfrm>
            <a:off x="4724400" y="6203811"/>
            <a:ext cx="388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87626CCE-D64A-4120-AC4B-8856AB3C4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1" y="1447800"/>
            <a:ext cx="4020706" cy="26825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C7D58210-6F83-4A0C-80D9-6278831DDB95}"/>
              </a:ext>
            </a:extLst>
          </p:cNvPr>
          <p:cNvSpPr/>
          <p:nvPr/>
        </p:nvSpPr>
        <p:spPr>
          <a:xfrm>
            <a:off x="1158715" y="47244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800" b="1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D0A4142-2AB5-4F85-9F93-FB2D0F13E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74" y="1416351"/>
            <a:ext cx="4219458" cy="268382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5" name="Hình chữ nhật 10">
            <a:extLst>
              <a:ext uri="{FF2B5EF4-FFF2-40B4-BE49-F238E27FC236}">
                <a16:creationId xmlns:a16="http://schemas.microsoft.com/office/drawing/2014/main" xmlns="" id="{3AD71189-1D99-41CB-B45E-F8660ED92B0B}"/>
              </a:ext>
            </a:extLst>
          </p:cNvPr>
          <p:cNvSpPr/>
          <p:nvPr/>
        </p:nvSpPr>
        <p:spPr>
          <a:xfrm>
            <a:off x="6613685" y="4724400"/>
            <a:ext cx="44196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duong sat cat linh ha dong">
            <a:hlinkClick r:id="" action="ppaction://media"/>
            <a:extLst>
              <a:ext uri="{FF2B5EF4-FFF2-40B4-BE49-F238E27FC236}">
                <a16:creationId xmlns:a16="http://schemas.microsoft.com/office/drawing/2014/main" xmlns="" id="{5487202F-AFC1-4BE9-84F1-C8F3AD7119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0" end="114532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4507"/>
            <a:ext cx="121000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13E9F4A5-63B3-4E48-BF32-13650CF71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07" y="3373774"/>
            <a:ext cx="6667265" cy="36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xmlns="" id="{424357A7-3BFB-4394-A57A-77F0C6B3F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3261764"/>
            <a:ext cx="5853113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168368BF-6E17-4CBE-9093-F5B16D27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2003990"/>
            <a:ext cx="5964238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9FB00D54-FB59-497C-BE7E-DA9B222D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54" y="236987"/>
            <a:ext cx="55038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BB6844AF-2F09-46E7-993E-3C241947B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24574"/>
            <a:ext cx="38862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E0DC66-FF34-424F-A070-A992C22940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2" y="4858320"/>
            <a:ext cx="2531898" cy="2348929"/>
          </a:xfrm>
          <a:prstGeom prst="rect">
            <a:avLst/>
          </a:prstGeom>
        </p:spPr>
      </p:pic>
      <p:pic>
        <p:nvPicPr>
          <p:cNvPr id="1026" name="Picture 2" descr="Những điểm mới trong dự thảo Luật Giao thông đường bộ sửa đổi | Tạp chí  Giao thông vận tải">
            <a:extLst>
              <a:ext uri="{FF2B5EF4-FFF2-40B4-BE49-F238E27FC236}">
                <a16:creationId xmlns:a16="http://schemas.microsoft.com/office/drawing/2014/main" xmlns="" id="{D9B77FCF-C439-4A5D-B729-2F462CAF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95532"/>
            <a:ext cx="380999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ề xuất giải thể, sáp nhập một số đơn vị ngành đường sắt | Đô thị | PLO">
            <a:extLst>
              <a:ext uri="{FF2B5EF4-FFF2-40B4-BE49-F238E27FC236}">
                <a16:creationId xmlns:a16="http://schemas.microsoft.com/office/drawing/2014/main" xmlns="" id="{3B3AA68F-C41B-4933-8331-EF3FE571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72" y="3766324"/>
            <a:ext cx="3887227" cy="14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 An Toàn Giao Thông Tỉnh Cà Mau">
            <a:extLst>
              <a:ext uri="{FF2B5EF4-FFF2-40B4-BE49-F238E27FC236}">
                <a16:creationId xmlns:a16="http://schemas.microsoft.com/office/drawing/2014/main" xmlns="" id="{DEE2BE94-6DF3-4470-BF44-5B7AB9D3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71" y="2003991"/>
            <a:ext cx="3887227" cy="15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hãng hàng không quy mô nhất khu vực Đông Nam Á">
            <a:extLst>
              <a:ext uri="{FF2B5EF4-FFF2-40B4-BE49-F238E27FC236}">
                <a16:creationId xmlns:a16="http://schemas.microsoft.com/office/drawing/2014/main" xmlns="" id="{E835CF10-5EAF-42BD-AF62-49B707AA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72" y="5421895"/>
            <a:ext cx="3887227" cy="14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6124" y="2590800"/>
            <a:ext cx="12192000" cy="3581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Ở địa phương em có những loại đường </a:t>
            </a:r>
          </a:p>
          <a:p>
            <a:pPr>
              <a:lnSpc>
                <a:spcPct val="15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giao thông nào?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93" y="381000"/>
            <a:ext cx="12192000" cy="2438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Giới thiệu các loại đường giao thông ở địa phương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59436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0"/>
            <a:ext cx="6216869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800" y="6231165"/>
            <a:ext cx="628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Đường Nguyễn Tất Thành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0" cy="624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628"/>
            <a:ext cx="5788572" cy="6245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1011" y="6248400"/>
            <a:ext cx="383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Đường Lê Đức Thọ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0004" y="6248400"/>
            <a:ext cx="4810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Đường Hoàng Quốc Việt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5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17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76200"/>
            <a:ext cx="57912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6172200"/>
            <a:ext cx="380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Đường ở nông thôn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9A2CA0-E18C-410F-875E-32B248755C76}"/>
              </a:ext>
            </a:extLst>
          </p:cNvPr>
          <p:cNvGrpSpPr/>
          <p:nvPr/>
        </p:nvGrpSpPr>
        <p:grpSpPr>
          <a:xfrm>
            <a:off x="0" y="365938"/>
            <a:ext cx="12192000" cy="6519446"/>
            <a:chOff x="-19222" y="476672"/>
            <a:chExt cx="9163222" cy="63813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BFA696F-53E5-410B-98C2-A3182952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22" y="476672"/>
              <a:ext cx="9163222" cy="63813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9A47168-0EE8-43D2-985D-79CFF61EED05}"/>
                </a:ext>
              </a:extLst>
            </p:cNvPr>
            <p:cNvSpPr/>
            <p:nvPr/>
          </p:nvSpPr>
          <p:spPr>
            <a:xfrm>
              <a:off x="6156176" y="6525344"/>
              <a:ext cx="2448272" cy="2160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956C016-631E-48A6-BBDE-8A14A2D1F6FF}"/>
              </a:ext>
            </a:extLst>
          </p:cNvPr>
          <p:cNvSpPr/>
          <p:nvPr/>
        </p:nvSpPr>
        <p:spPr>
          <a:xfrm>
            <a:off x="0" y="0"/>
            <a:ext cx="12192000" cy="476672"/>
          </a:xfrm>
          <a:prstGeom prst="rect">
            <a:avLst/>
          </a:prstGeom>
          <a:solidFill>
            <a:srgbClr val="0066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qua </a:t>
            </a:r>
            <a:r>
              <a:rPr lang="en-US" sz="2400" dirty="0" err="1"/>
              <a:t>ngã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	              -               Con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/>
              <a:t>!</a:t>
            </a:r>
            <a:endParaRPr lang="en-US" sz="2400" dirty="0"/>
          </a:p>
        </p:txBody>
      </p:sp>
      <p:pic>
        <p:nvPicPr>
          <p:cNvPr id="8" name="bai hat khoi dong">
            <a:hlinkClick r:id="" action="ppaction://media"/>
            <a:extLst>
              <a:ext uri="{FF2B5EF4-FFF2-40B4-BE49-F238E27FC236}">
                <a16:creationId xmlns:a16="http://schemas.microsoft.com/office/drawing/2014/main" xmlns="" id="{B3505C9C-FEE9-4744-89E2-AECD9D6884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342.82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5571" y="1096296"/>
            <a:ext cx="1013822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2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6306234"/>
            <a:ext cx="380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Đường ở nông thôn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6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297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2979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3540" y="6306234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Sông Côn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6211669"/>
            <a:ext cx="26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Sông La Tinh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1">
            <a:extLst>
              <a:ext uri="{FF2B5EF4-FFF2-40B4-BE49-F238E27FC236}">
                <a16:creationId xmlns:a16="http://schemas.microsoft.com/office/drawing/2014/main" xmlns="" id="{DB4E8085-2A92-4416-8829-7203C051A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8" y="856031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261892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14400" y="1905000"/>
            <a:ext cx="9966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 Nhóm nào nhanh, nhóm nào đúng</a:t>
            </a:r>
          </a:p>
          <a:p>
            <a:endParaRPr lang="en-US" sz="4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Hãy nối từ ở cột A với ý ở cột B cho phù hợp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2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87E3F8-5EBB-415E-A638-4F40F391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13553D-69C3-4293-8D9E-761689E8F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99C128A-21C0-43B2-92CA-F96F90AC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C8BD23-14F7-474E-91B2-6C8FD3564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" r="6875" b="-1087"/>
          <a:stretch/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14"/>
          <p:cNvSpPr/>
          <p:nvPr/>
        </p:nvSpPr>
        <p:spPr>
          <a:xfrm>
            <a:off x="381000" y="79873"/>
            <a:ext cx="776860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en-US" altLang="zh-CN" sz="3200" b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 </a:t>
            </a:r>
            <a:r>
              <a:rPr lang="en-US" altLang="zh-CN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loại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đường</a:t>
            </a:r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giao</a:t>
            </a:r>
            <a:r>
              <a:rPr lang="en-US" altLang="zh-CN" sz="32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 : </a:t>
            </a:r>
            <a:endParaRPr lang="en-US" altLang="zh-CN" sz="32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FC74DB41-A2E1-47F9-82CD-FD459BF7D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664648"/>
            <a:ext cx="12496799" cy="634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1579524-5B6E-4BE9-9535-D265250A9143}"/>
              </a:ext>
            </a:extLst>
          </p:cNvPr>
          <p:cNvSpPr/>
          <p:nvPr/>
        </p:nvSpPr>
        <p:spPr>
          <a:xfrm>
            <a:off x="2393731" y="3187665"/>
            <a:ext cx="2948762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26FFA9D-FF59-4513-9996-FBA3CEEA6E9D}"/>
              </a:ext>
            </a:extLst>
          </p:cNvPr>
          <p:cNvSpPr/>
          <p:nvPr/>
        </p:nvSpPr>
        <p:spPr>
          <a:xfrm>
            <a:off x="8972107" y="3187664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865488C0-C58A-422E-8387-FAD5F78E2BB7}"/>
              </a:ext>
            </a:extLst>
          </p:cNvPr>
          <p:cNvSpPr/>
          <p:nvPr/>
        </p:nvSpPr>
        <p:spPr>
          <a:xfrm>
            <a:off x="307427" y="6261583"/>
            <a:ext cx="3560685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9C6E943-D154-474B-89A5-E1F9CC104C05}"/>
              </a:ext>
            </a:extLst>
          </p:cNvPr>
          <p:cNvSpPr/>
          <p:nvPr/>
        </p:nvSpPr>
        <p:spPr>
          <a:xfrm>
            <a:off x="5867400" y="6208141"/>
            <a:ext cx="3104707" cy="6498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2" y="835010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914400" y="904950"/>
            <a:ext cx="101576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tư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ngày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15 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tháng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11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năm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2023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Tự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nhiên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Xã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hội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8: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phương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tiện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giao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thông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0866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2" y="835010"/>
            <a:ext cx="10351097" cy="4649622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726" y="16125"/>
            <a:ext cx="1311274" cy="1307730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"/>
            <a:ext cx="2199554" cy="2209800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54464" y="574106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01" y="5253481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4114800"/>
            <a:ext cx="12198968" cy="2743200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7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914400" y="904950"/>
            <a:ext cx="101576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200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tư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ngày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15 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tháng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11 </a:t>
            </a:r>
            <a:r>
              <a:rPr kumimoji="0" lang="en-US" altLang="zh-CN" sz="3200" b="0" i="0" u="none" strike="noStrike" kern="1200" cap="none" spc="0" normalizeH="0" noProof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năm</a:t>
            </a:r>
            <a:r>
              <a:rPr kumimoji="0" lang="en-US" altLang="zh-CN" sz="32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2023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Tự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nhiên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Xã</a:t>
            </a:r>
            <a:r>
              <a:rPr kumimoji="0" lang="en-US" altLang="zh-CN" sz="3200" b="0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3200" b="0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hội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8: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Đường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phương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tiện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giao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thông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1219200"/>
            <a:ext cx="10058400" cy="2438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0" y="34722"/>
            <a:ext cx="12192000" cy="1067953"/>
          </a:xfrm>
          <a:prstGeom prst="rect">
            <a:avLst/>
          </a:prstGeom>
          <a:solidFill>
            <a:srgbClr val="0066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 k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ể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xmlns="" id="{62B108F0-2876-411A-96AE-C880258B4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" t="-1777" r="57876" b="47557"/>
          <a:stretch/>
        </p:blipFill>
        <p:spPr>
          <a:xfrm>
            <a:off x="152400" y="1214750"/>
            <a:ext cx="6096000" cy="2717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xmlns="" id="{98ACE6BC-8FBF-4636-B1AD-1232AB203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1" t="-1277" r="5594" b="47057"/>
          <a:stretch/>
        </p:blipFill>
        <p:spPr>
          <a:xfrm>
            <a:off x="6477000" y="1208989"/>
            <a:ext cx="5562600" cy="272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xmlns="" id="{2B2DD3D7-B0E8-4159-8A89-67009632C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t="49648" r="55534" b="42"/>
          <a:stretch/>
        </p:blipFill>
        <p:spPr>
          <a:xfrm>
            <a:off x="152400" y="4114801"/>
            <a:ext cx="6096000" cy="2743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xmlns="" id="{3D2B2410-0606-461F-AF7C-ABBE56F8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30" t="49648" r="550" b="42"/>
          <a:stretch/>
        </p:blipFill>
        <p:spPr>
          <a:xfrm>
            <a:off x="6477000" y="4114801"/>
            <a:ext cx="55626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682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xmlns="" id="{45F6523E-FA0A-46C3-A267-7FE0CE6C1579}"/>
              </a:ext>
            </a:extLst>
          </p:cNvPr>
          <p:cNvSpPr/>
          <p:nvPr/>
        </p:nvSpPr>
        <p:spPr>
          <a:xfrm>
            <a:off x="0" y="84749"/>
            <a:ext cx="11590609" cy="2671063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" y="911490"/>
            <a:ext cx="6781800" cy="1526909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82690" y="-695954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B75577F-7C62-42E1-AB3A-E00158186464}"/>
              </a:ext>
            </a:extLst>
          </p:cNvPr>
          <p:cNvSpPr/>
          <p:nvPr/>
        </p:nvSpPr>
        <p:spPr>
          <a:xfrm>
            <a:off x="1044875" y="3532326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E4C668-65FE-45D8-8A17-74AA54B381BD}"/>
              </a:ext>
            </a:extLst>
          </p:cNvPr>
          <p:cNvSpPr/>
          <p:nvPr/>
        </p:nvSpPr>
        <p:spPr>
          <a:xfrm>
            <a:off x="6065270" y="3536515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1DF798-8D5D-4CDC-B47F-857ED961B5A2}"/>
              </a:ext>
            </a:extLst>
          </p:cNvPr>
          <p:cNvSpPr/>
          <p:nvPr/>
        </p:nvSpPr>
        <p:spPr>
          <a:xfrm>
            <a:off x="1044875" y="4421498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31EA79E-F07F-424A-8ADC-F5E91B27AB6C}"/>
              </a:ext>
            </a:extLst>
          </p:cNvPr>
          <p:cNvSpPr/>
          <p:nvPr/>
        </p:nvSpPr>
        <p:spPr>
          <a:xfrm>
            <a:off x="6065270" y="4425687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cau 1 chuyen doi">
            <a:hlinkClick r:id="" action="ppaction://media"/>
            <a:extLst>
              <a:ext uri="{FF2B5EF4-FFF2-40B4-BE49-F238E27FC236}">
                <a16:creationId xmlns:a16="http://schemas.microsoft.com/office/drawing/2014/main" xmlns="" id="{220E2465-28DE-4713-AEB1-860706DE92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04" end="2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3474" y="-605294"/>
            <a:ext cx="609600" cy="487363"/>
          </a:xfrm>
          <a:prstGeom prst="rect">
            <a:avLst/>
          </a:prstGeom>
        </p:spPr>
      </p:pic>
      <p:pic>
        <p:nvPicPr>
          <p:cNvPr id="2" name="duong bo chuyen doi">
            <a:hlinkClick r:id="" action="ppaction://media"/>
            <a:extLst>
              <a:ext uri="{FF2B5EF4-FFF2-40B4-BE49-F238E27FC236}">
                <a16:creationId xmlns:a16="http://schemas.microsoft.com/office/drawing/2014/main" xmlns="" id="{383D1CAD-586C-41FE-8A5A-7A0FAA099C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24" end="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5200" y="-637424"/>
            <a:ext cx="487363" cy="396165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xmlns="" id="{4F3AB4FC-226F-47F9-AAA2-3F6B58971F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" t="-1777" r="57876" b="47557"/>
          <a:stretch/>
        </p:blipFill>
        <p:spPr>
          <a:xfrm>
            <a:off x="6781801" y="84749"/>
            <a:ext cx="5257799" cy="2719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E4C668-65FE-45D8-8A17-74AA54B381BD}"/>
              </a:ext>
            </a:extLst>
          </p:cNvPr>
          <p:cNvSpPr/>
          <p:nvPr/>
        </p:nvSpPr>
        <p:spPr>
          <a:xfrm>
            <a:off x="6096000" y="3612715"/>
            <a:ext cx="609600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1EA79E-F07F-424A-8ADC-F5E91B27AB6C}"/>
              </a:ext>
            </a:extLst>
          </p:cNvPr>
          <p:cNvSpPr/>
          <p:nvPr/>
        </p:nvSpPr>
        <p:spPr>
          <a:xfrm>
            <a:off x="0" y="5791200"/>
            <a:ext cx="12039600" cy="1066800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Đường bộ: Là đường giao thông dành cho các loại xe và người đi bộ di chuyển.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xmlns="" id="{45F6523E-FA0A-46C3-A267-7FE0CE6C1579}"/>
              </a:ext>
            </a:extLst>
          </p:cNvPr>
          <p:cNvSpPr/>
          <p:nvPr/>
        </p:nvSpPr>
        <p:spPr>
          <a:xfrm>
            <a:off x="0" y="84749"/>
            <a:ext cx="11590609" cy="2963251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0" y="643364"/>
            <a:ext cx="7285896" cy="94796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12517" y="-806388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DE087EA-43B8-4ADC-A2F8-FE6FEE7A3E1B}"/>
              </a:ext>
            </a:extLst>
          </p:cNvPr>
          <p:cNvSpPr/>
          <p:nvPr/>
        </p:nvSpPr>
        <p:spPr>
          <a:xfrm>
            <a:off x="1075605" y="3390479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C5CC5B3-E4B0-45A1-B60B-4219B606047B}"/>
              </a:ext>
            </a:extLst>
          </p:cNvPr>
          <p:cNvSpPr/>
          <p:nvPr/>
        </p:nvSpPr>
        <p:spPr>
          <a:xfrm>
            <a:off x="6096000" y="3394668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47B3C40-CEC9-48BD-9232-E0E683DBF81F}"/>
              </a:ext>
            </a:extLst>
          </p:cNvPr>
          <p:cNvSpPr/>
          <p:nvPr/>
        </p:nvSpPr>
        <p:spPr>
          <a:xfrm>
            <a:off x="1075605" y="4279651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2EC15A8-7A19-4693-B05A-7029FD91C3D1}"/>
              </a:ext>
            </a:extLst>
          </p:cNvPr>
          <p:cNvSpPr/>
          <p:nvPr/>
        </p:nvSpPr>
        <p:spPr>
          <a:xfrm>
            <a:off x="6096000" y="4283840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cau 2 chuyen doi">
            <a:hlinkClick r:id="" action="ppaction://media"/>
            <a:extLst>
              <a:ext uri="{FF2B5EF4-FFF2-40B4-BE49-F238E27FC236}">
                <a16:creationId xmlns:a16="http://schemas.microsoft.com/office/drawing/2014/main" xmlns="" id="{6D6E67BB-7C77-4E2B-8AE7-EBBE6FD240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25" end="116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1641" y="-848918"/>
            <a:ext cx="487363" cy="487363"/>
          </a:xfrm>
          <a:prstGeom prst="rect">
            <a:avLst/>
          </a:prstGeom>
        </p:spPr>
      </p:pic>
      <p:pic>
        <p:nvPicPr>
          <p:cNvPr id="5" name="duong thuy chuyen doi">
            <a:hlinkClick r:id="" action="ppaction://media"/>
            <a:extLst>
              <a:ext uri="{FF2B5EF4-FFF2-40B4-BE49-F238E27FC236}">
                <a16:creationId xmlns:a16="http://schemas.microsoft.com/office/drawing/2014/main" xmlns="" id="{5C7A0B1B-3AE9-40C4-829F-9AEC4EC497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888" end="4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5896" y="-696764"/>
            <a:ext cx="487363" cy="48736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xmlns="" id="{ACD85DA4-6F5E-44A0-8011-781EE412B6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341" t="-1277" r="5594" b="47057"/>
          <a:stretch/>
        </p:blipFill>
        <p:spPr>
          <a:xfrm>
            <a:off x="7010400" y="219282"/>
            <a:ext cx="5029200" cy="2723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E4C668-65FE-45D8-8A17-74AA54B381BD}"/>
              </a:ext>
            </a:extLst>
          </p:cNvPr>
          <p:cNvSpPr/>
          <p:nvPr/>
        </p:nvSpPr>
        <p:spPr>
          <a:xfrm>
            <a:off x="1075605" y="3429000"/>
            <a:ext cx="609600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EC15A8-7A19-4693-B05A-7029FD91C3D1}"/>
              </a:ext>
            </a:extLst>
          </p:cNvPr>
          <p:cNvSpPr/>
          <p:nvPr/>
        </p:nvSpPr>
        <p:spPr>
          <a:xfrm>
            <a:off x="152400" y="5638800"/>
            <a:ext cx="11887200" cy="1066800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thủy: Là đường giao thông trên mặt nước gồm có đường sông và đường biển.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9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DBF3555-AEF8-4045-AE2B-F0832D8A4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xmlns="" id="{45F6523E-FA0A-46C3-A267-7FE0CE6C1579}"/>
              </a:ext>
            </a:extLst>
          </p:cNvPr>
          <p:cNvSpPr/>
          <p:nvPr/>
        </p:nvSpPr>
        <p:spPr>
          <a:xfrm>
            <a:off x="0" y="84749"/>
            <a:ext cx="11590608" cy="2887051"/>
          </a:xfrm>
          <a:prstGeom prst="snip2DiagRect">
            <a:avLst/>
          </a:prstGeom>
          <a:solidFill>
            <a:srgbClr val="FFFFFF">
              <a:alpha val="7098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" y="692611"/>
            <a:ext cx="6477000" cy="1371600"/>
          </a:xfrm>
          <a:prstGeom prst="round2DiagRect">
            <a:avLst>
              <a:gd name="adj1" fmla="val 50000"/>
              <a:gd name="adj2" fmla="val 426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6199" y="-772148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DADEE5C-DD27-40A3-A783-6A54F314FC83}"/>
              </a:ext>
            </a:extLst>
          </p:cNvPr>
          <p:cNvSpPr/>
          <p:nvPr/>
        </p:nvSpPr>
        <p:spPr>
          <a:xfrm>
            <a:off x="1151805" y="3451411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71D5814-F1EE-49B5-9FB2-B9974870EB03}"/>
              </a:ext>
            </a:extLst>
          </p:cNvPr>
          <p:cNvSpPr/>
          <p:nvPr/>
        </p:nvSpPr>
        <p:spPr>
          <a:xfrm>
            <a:off x="6172200" y="3455600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thủy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B39BB26-994C-4E48-A3DB-14DE9EBAB68E}"/>
              </a:ext>
            </a:extLst>
          </p:cNvPr>
          <p:cNvSpPr/>
          <p:nvPr/>
        </p:nvSpPr>
        <p:spPr>
          <a:xfrm>
            <a:off x="1151805" y="4340583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613990A-5429-49A5-A115-7D6C0E902F9A}"/>
              </a:ext>
            </a:extLst>
          </p:cNvPr>
          <p:cNvSpPr/>
          <p:nvPr/>
        </p:nvSpPr>
        <p:spPr>
          <a:xfrm>
            <a:off x="6172200" y="4344772"/>
            <a:ext cx="4906798" cy="7708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duong hang khong chuyen doi">
            <a:hlinkClick r:id="" action="ppaction://media"/>
            <a:extLst>
              <a:ext uri="{FF2B5EF4-FFF2-40B4-BE49-F238E27FC236}">
                <a16:creationId xmlns:a16="http://schemas.microsoft.com/office/drawing/2014/main" xmlns="" id="{E9F0BE41-93B7-44C2-BE10-7958EC5CB4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2" end="100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5314" y="-837257"/>
            <a:ext cx="440285" cy="487363"/>
          </a:xfrm>
          <a:prstGeom prst="rect">
            <a:avLst/>
          </a:prstGeom>
        </p:spPr>
      </p:pic>
      <p:pic>
        <p:nvPicPr>
          <p:cNvPr id="21" name="cau 3 chuyen doi">
            <a:hlinkClick r:id="" action="ppaction://media"/>
            <a:extLst>
              <a:ext uri="{FF2B5EF4-FFF2-40B4-BE49-F238E27FC236}">
                <a16:creationId xmlns:a16="http://schemas.microsoft.com/office/drawing/2014/main" xmlns="" id="{178CFF46-42F1-47DB-92EF-B95F4BDCB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710" end="87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2347" y="-790222"/>
            <a:ext cx="487363" cy="487363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xmlns="" id="{EB12EA8E-C607-4154-A890-D8D0DF425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80" t="49648" r="55534" b="42"/>
          <a:stretch/>
        </p:blipFill>
        <p:spPr>
          <a:xfrm>
            <a:off x="6172200" y="200887"/>
            <a:ext cx="5867400" cy="2770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E4C668-65FE-45D8-8A17-74AA54B381BD}"/>
              </a:ext>
            </a:extLst>
          </p:cNvPr>
          <p:cNvSpPr/>
          <p:nvPr/>
        </p:nvSpPr>
        <p:spPr>
          <a:xfrm>
            <a:off x="6172200" y="4416783"/>
            <a:ext cx="609600" cy="618416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39BB26-994C-4E48-A3DB-14DE9EBAB68E}"/>
              </a:ext>
            </a:extLst>
          </p:cNvPr>
          <p:cNvSpPr/>
          <p:nvPr/>
        </p:nvSpPr>
        <p:spPr>
          <a:xfrm>
            <a:off x="1" y="5334000"/>
            <a:ext cx="12039599" cy="1524000"/>
          </a:xfrm>
          <a:prstGeom prst="rect">
            <a:avLst/>
          </a:prstGeom>
          <a:solidFill>
            <a:srgbClr val="FFFFFF">
              <a:alpha val="7607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Đường hàng không: Là đường giao thông đặc biệt ở trên độ cao xác định, loại đường này dành cho các phương tiện di chuyển trên không trung.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8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3285</TotalTime>
  <Words>936</Words>
  <Application>Microsoft Office PowerPoint</Application>
  <PresentationFormat>Widescreen</PresentationFormat>
  <Paragraphs>101</Paragraphs>
  <Slides>31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微软雅黑</vt:lpstr>
      <vt:lpstr>黑体</vt:lpstr>
      <vt:lpstr>宋体</vt:lpstr>
      <vt:lpstr>-apple-system</vt:lpstr>
      <vt:lpstr>Arial</vt:lpstr>
      <vt:lpstr>Calibri</vt:lpstr>
      <vt:lpstr>Calibri Light</vt:lpstr>
      <vt:lpstr>ITC Avant Garde Std Bk</vt:lpstr>
      <vt:lpstr>Times New Roman</vt:lpstr>
      <vt:lpstr>UTM Azuki</vt:lpstr>
      <vt:lpstr>思源黑体 CN Bold</vt:lpstr>
      <vt:lpstr>Office Theme</vt:lpstr>
      <vt:lpstr>3_Office Theme</vt:lpstr>
      <vt:lpstr>Default Design</vt:lpstr>
      <vt:lpstr>13_Office Theme</vt:lpstr>
      <vt:lpstr>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 LỚP 1</dc:title>
  <dc:creator>Pc;Ánh Hồng</dc:creator>
  <cp:keywords>TNXH lớp 2</cp:keywords>
  <cp:lastModifiedBy>Admin</cp:lastModifiedBy>
  <cp:revision>495</cp:revision>
  <dcterms:created xsi:type="dcterms:W3CDTF">2006-08-16T00:00:00Z</dcterms:created>
  <dcterms:modified xsi:type="dcterms:W3CDTF">2025-02-24T08:59:42Z</dcterms:modified>
</cp:coreProperties>
</file>