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7" r:id="rId2"/>
    <p:sldId id="267" r:id="rId3"/>
    <p:sldId id="277" r:id="rId4"/>
    <p:sldId id="306" r:id="rId5"/>
    <p:sldId id="284" r:id="rId6"/>
    <p:sldId id="287" r:id="rId7"/>
    <p:sldId id="289" r:id="rId8"/>
    <p:sldId id="304" r:id="rId9"/>
    <p:sldId id="290" r:id="rId10"/>
    <p:sldId id="291" r:id="rId11"/>
    <p:sldId id="292" r:id="rId12"/>
    <p:sldId id="293" r:id="rId13"/>
    <p:sldId id="295" r:id="rId14"/>
    <p:sldId id="294" r:id="rId15"/>
    <p:sldId id="296" r:id="rId16"/>
    <p:sldId id="297" r:id="rId17"/>
    <p:sldId id="298" r:id="rId18"/>
    <p:sldId id="299" r:id="rId19"/>
    <p:sldId id="308" r:id="rId20"/>
    <p:sldId id="285" r:id="rId21"/>
    <p:sldId id="300" r:id="rId22"/>
    <p:sldId id="301" r:id="rId23"/>
    <p:sldId id="302" r:id="rId24"/>
    <p:sldId id="303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D08E9-25EC-455B-B195-81480FAA7A7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4FCD9-E10E-49FF-B81B-7256AACB9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0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338-A3D8-42D0-A303-49AAA09A3EFB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2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1748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375"/>
            <a:ext cx="3164114" cy="6842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1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15375"/>
            <a:ext cx="3688080" cy="1716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9940" descr="1-48"/>
          <p:cNvPicPr>
            <a:picLocks noChangeAspect="1"/>
          </p:cNvPicPr>
          <p:nvPr/>
        </p:nvPicPr>
        <p:blipFill rotWithShape="1">
          <a:blip r:embed="rId5"/>
          <a:srcRect l="5837" t="8838" r="4408" b="12443"/>
          <a:stretch/>
        </p:blipFill>
        <p:spPr>
          <a:xfrm>
            <a:off x="6783512" y="4336065"/>
            <a:ext cx="4829369" cy="2468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568282" y="1970940"/>
            <a:ext cx="11187953" cy="25853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Chào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mừng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quý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thầy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cô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giáo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và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endParaRPr lang="en-US" altLang="zh-CN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33CC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</a:endParaRP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các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em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đến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với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tiết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học</a:t>
            </a:r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Tập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đọc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– </a:t>
            </a:r>
            <a:r>
              <a:rPr lang="en-US" altLang="zh-CN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Lớp</a:t>
            </a: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2B</a:t>
            </a:r>
            <a:endParaRPr lang="en-US" altLang="zh-CN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</a:endParaRPr>
          </a:p>
        </p:txBody>
      </p:sp>
      <p:pic>
        <p:nvPicPr>
          <p:cNvPr id="11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622" y="5326743"/>
            <a:ext cx="1013321" cy="13214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938" y="5312229"/>
            <a:ext cx="1013321" cy="13214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345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5412" y="4234376"/>
            <a:ext cx="5082515" cy="21664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51056"/>
              </a:avLst>
            </a:prstTxWarp>
            <a:spAutoFit/>
          </a:bodyPr>
          <a:lstStyle/>
          <a:p>
            <a:pPr algn="ctr"/>
            <a:r>
              <a:rPr lang="en-US" sz="20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7" y="1749183"/>
            <a:ext cx="3199044" cy="3732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497554" y="2042147"/>
            <a:ext cx="3146292" cy="3146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6072" y="702863"/>
            <a:ext cx="8928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29116" y="508913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1086" y="1353838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ắng sớm, trăng chiều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hồn nhiên đến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xưa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0" y="1358145"/>
            <a:ext cx="4398028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cặm cụi viết truyện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cả đêm cả ngày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trăm nghìn người đọc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là nhiều truyện hay.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muốn nghe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bố cười cho qua?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những lúc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không hay bằng bà?</a:t>
            </a:r>
          </a:p>
        </p:txBody>
      </p:sp>
      <p:sp>
        <p:nvSpPr>
          <p:cNvPr id="2" name="Flowchart: Terminator 1"/>
          <p:cNvSpPr/>
          <p:nvPr/>
        </p:nvSpPr>
        <p:spPr>
          <a:xfrm>
            <a:off x="14514" y="508913"/>
            <a:ext cx="2032000" cy="963375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59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chinashi Kimi] 3-pun Instant no Chinmoku – Nkur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6400" y="4920336"/>
            <a:ext cx="101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28921" y="375489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1469033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ắng sớm, trăng chiều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hồn nhiên đến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xưa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0801" y="1419985"/>
            <a:ext cx="4489321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cặm cụi </a:t>
            </a:r>
            <a:r>
              <a:rPr lang="vi-VN" sz="266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truyện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cả đêm cả ngày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trăm nghìn người đọc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là nhiều truyện hay.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muốn nghe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bố cười cho qua?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những lúc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không hay bằng bà?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448800" y="586440"/>
            <a:ext cx="2369632" cy="8194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6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9772" y="1419984"/>
            <a:ext cx="134363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cặm cụi 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1200" y="1469033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en-US" sz="266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6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sớm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6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 chiều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 nhiên đến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</a:t>
            </a:r>
            <a:r>
              <a:rPr lang="vi-VN" sz="266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98" y="5579271"/>
            <a:ext cx="1343201" cy="12221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590074" y="4782589"/>
            <a:ext cx="1435620" cy="1407747"/>
            <a:chOff x="1628775" y="700088"/>
            <a:chExt cx="5886450" cy="374332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775" y="700088"/>
              <a:ext cx="5886450" cy="37433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628775" y="1504950"/>
              <a:ext cx="172402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6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228" y="380995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4000" y="1273690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sắng sớm, trăng chiều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hồn nhiên đến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xưa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5600" y="1273690"/>
            <a:ext cx="4470400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cặm cụi viết truyện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cả đêm cả ngày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trăm nghìn người đọc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là nhiều truyện hay.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muốn nghe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bố cười cho qua?</a:t>
            </a:r>
            <a:r>
              <a:rPr lang="vi-VN" sz="26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những lúc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không hay bằng bà?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625600" y="1375289"/>
            <a:ext cx="0" cy="15452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25600" y="3340467"/>
            <a:ext cx="0" cy="15452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78948" y="1427097"/>
            <a:ext cx="0" cy="15452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78948" y="3392275"/>
            <a:ext cx="0" cy="15452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04000" y="5512393"/>
            <a:ext cx="0" cy="7112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Terminator 1"/>
          <p:cNvSpPr/>
          <p:nvPr/>
        </p:nvSpPr>
        <p:spPr>
          <a:xfrm>
            <a:off x="516835" y="5413648"/>
            <a:ext cx="5274365" cy="12192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1355296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67" b="1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914400" y="3419011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67" b="1" dirty="0">
                <a:latin typeface="Times New Roman" panose="020206030504050203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874795" y="1273689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889525" y="3419011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874795" y="5384148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vi-VN" sz="42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664817" y="5413648"/>
            <a:ext cx="4978400" cy="12192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1571" y="4731449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Cặm cụi:</a:t>
            </a:r>
            <a:r>
              <a:rPr lang="vi-VN" sz="3200" b="1" dirty="0">
                <a:latin typeface="+mj-lt"/>
                <a:cs typeface="Times New Roman" pitchFamily="18" charset="0"/>
              </a:rPr>
              <a:t> </a:t>
            </a:r>
            <a:endParaRPr lang="en-US" sz="3200" b="1" dirty="0">
              <a:latin typeface="+mj-lt"/>
              <a:cs typeface="Times New Roman" pitchFamily="18" charset="0"/>
            </a:endParaRPr>
          </a:p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chăm chú và mải miết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3173" y="5330010"/>
            <a:ext cx="3946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67" b="1" i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Hồn nhiên:</a:t>
            </a:r>
            <a:r>
              <a:rPr lang="vi-VN" sz="2667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 </a:t>
            </a:r>
            <a:endParaRPr lang="en-US" sz="2667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2667" dirty="0">
                <a:latin typeface="+mj-lt"/>
                <a:cs typeface="Times New Roman" pitchFamily="18" charset="0"/>
              </a:rPr>
              <a:t>biểu hiện đơn giản, chân thật, trong sáng</a:t>
            </a:r>
          </a:p>
        </p:txBody>
      </p:sp>
      <p:pic>
        <p:nvPicPr>
          <p:cNvPr id="4100" name="Picture 4" descr="Ngây thơ trong đạo và hồn nhiên trong cuộc sống - Cây nhà lá vườn - KHÍ  CÔNG DƯỠNG SINH - KHÍ CÔNG DƯỠNG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382" y="1790740"/>
            <a:ext cx="3149600" cy="3087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6122" y="1870052"/>
            <a:ext cx="3305392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</a:p>
          <a:p>
            <a:pPr algn="ctr"/>
            <a:r>
              <a:rPr lang="en-US" sz="7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72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8" y="3340913"/>
            <a:ext cx="4038919" cy="4038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691" y="2407025"/>
            <a:ext cx="3524742" cy="2324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2213" y="653623"/>
            <a:ext cx="85657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59745" y="366481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1772" y="1410977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sắng sớm, trăng chiều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hồn nhiên đến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xưa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3636" y="1410977"/>
            <a:ext cx="4212921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cặm cụi viết truyện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cả đêm cả ngày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trăm nghìn người đọc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là nhiều truyện hay.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muốn nghe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bố cười cho qua?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những lúc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không hay bằng bà?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804941" y="5465712"/>
            <a:ext cx="3860800" cy="12192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3" y="150071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10169" y="4929719"/>
            <a:ext cx="446372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5046" y="623556"/>
            <a:ext cx="9641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3699" y="4445942"/>
            <a:ext cx="1057967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thắc mắc vì sao bố kể chuyện không hay bằng bà.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023" y="424540"/>
            <a:ext cx="85058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của bạn nhỏ làm công việc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795" y="3424395"/>
            <a:ext cx="6923690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thắc mắc điều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973699" y="1289980"/>
            <a:ext cx="10579672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của bạn nhỏ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7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bạn nhỏ làm nhà văn.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35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61167"/>
            <a:ext cx="102616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lời bố, vì sao chuyện bà kể rất hay? Chọn ý đúng nhất: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527067" y="1803400"/>
            <a:ext cx="2313887" cy="4267200"/>
            <a:chOff x="6395300" y="1352550"/>
            <a:chExt cx="1735415" cy="32004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8" r="10548" b="6241"/>
            <a:stretch/>
          </p:blipFill>
          <p:spPr>
            <a:xfrm>
              <a:off x="6629400" y="1352550"/>
              <a:ext cx="1267216" cy="158918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7065348" y="2906038"/>
              <a:ext cx="265441" cy="375781"/>
            </a:xfrm>
            <a:custGeom>
              <a:avLst/>
              <a:gdLst>
                <a:gd name="connsiteX0" fmla="*/ 100584 w 265441"/>
                <a:gd name="connsiteY0" fmla="*/ 0 h 375781"/>
                <a:gd name="connsiteX1" fmla="*/ 263422 w 265441"/>
                <a:gd name="connsiteY1" fmla="*/ 100209 h 375781"/>
                <a:gd name="connsiteX2" fmla="*/ 375 w 265441"/>
                <a:gd name="connsiteY2" fmla="*/ 275573 h 375781"/>
                <a:gd name="connsiteX3" fmla="*/ 200792 w 265441"/>
                <a:gd name="connsiteY3" fmla="*/ 375781 h 375781"/>
                <a:gd name="connsiteX4" fmla="*/ 200792 w 265441"/>
                <a:gd name="connsiteY4" fmla="*/ 375781 h 37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441" h="375781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95300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Vì cả hai lí do trên.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88257" y="1803400"/>
            <a:ext cx="2313887" cy="4267200"/>
            <a:chOff x="3666192" y="1352550"/>
            <a:chExt cx="1735415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8" r="10548" b="6241"/>
            <a:stretch/>
          </p:blipFill>
          <p:spPr>
            <a:xfrm>
              <a:off x="3900292" y="1352550"/>
              <a:ext cx="1267216" cy="158918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4336240" y="2906038"/>
              <a:ext cx="265441" cy="375781"/>
            </a:xfrm>
            <a:custGeom>
              <a:avLst/>
              <a:gdLst>
                <a:gd name="connsiteX0" fmla="*/ 100584 w 265441"/>
                <a:gd name="connsiteY0" fmla="*/ 0 h 375781"/>
                <a:gd name="connsiteX1" fmla="*/ 263422 w 265441"/>
                <a:gd name="connsiteY1" fmla="*/ 100209 h 375781"/>
                <a:gd name="connsiteX2" fmla="*/ 375 w 265441"/>
                <a:gd name="connsiteY2" fmla="*/ 275573 h 375781"/>
                <a:gd name="connsiteX3" fmla="*/ 200792 w 265441"/>
                <a:gd name="connsiteY3" fmla="*/ 375781 h 375781"/>
                <a:gd name="connsiteX4" fmla="*/ 200792 w 265441"/>
                <a:gd name="connsiteY4" fmla="*/ 375781 h 37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441" h="375781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66192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Vì bà kể chuyện rất tự nhiên.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19201" y="1741117"/>
            <a:ext cx="2313887" cy="4267200"/>
            <a:chOff x="3666192" y="1352550"/>
            <a:chExt cx="1735415" cy="32004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8" r="10548" b="6241"/>
            <a:stretch/>
          </p:blipFill>
          <p:spPr>
            <a:xfrm>
              <a:off x="3900292" y="1352550"/>
              <a:ext cx="1267216" cy="1589180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4336240" y="2906038"/>
              <a:ext cx="265441" cy="375781"/>
            </a:xfrm>
            <a:custGeom>
              <a:avLst/>
              <a:gdLst>
                <a:gd name="connsiteX0" fmla="*/ 100584 w 265441"/>
                <a:gd name="connsiteY0" fmla="*/ 0 h 375781"/>
                <a:gd name="connsiteX1" fmla="*/ 263422 w 265441"/>
                <a:gd name="connsiteY1" fmla="*/ 100209 h 375781"/>
                <a:gd name="connsiteX2" fmla="*/ 375 w 265441"/>
                <a:gd name="connsiteY2" fmla="*/ 275573 h 375781"/>
                <a:gd name="connsiteX3" fmla="*/ 200792 w 265441"/>
                <a:gd name="connsiteY3" fmla="*/ 375781 h 375781"/>
                <a:gd name="connsiteX4" fmla="*/ 200792 w 265441"/>
                <a:gd name="connsiteY4" fmla="*/ 375781 h 37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441" h="375781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66192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7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Vì bà biết nhiều chuyện hơn bố.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8552048" y="4658610"/>
            <a:ext cx="635495" cy="6245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Background đẹp làm PowerPoint dành cho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1" y="-17585"/>
            <a:ext cx="11887200" cy="687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6251" y="1524000"/>
            <a:ext cx="5222596" cy="17235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8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644C23-6EAC-490C-A720-65A1C3E914A9}"/>
              </a:ext>
            </a:extLst>
          </p:cNvPr>
          <p:cNvSpPr/>
          <p:nvPr/>
        </p:nvSpPr>
        <p:spPr>
          <a:xfrm>
            <a:off x="2346590" y="2561410"/>
            <a:ext cx="7348251" cy="2104222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380" y="1107886"/>
            <a:ext cx="9144000" cy="2126163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3: EM Ở NHÀ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716" y="3193007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12: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309534" y="628964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5354" y="728414"/>
            <a:ext cx="823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̀I 25">
            <a:hlinkClick r:id="" action="ppaction://media"/>
            <a:extLst>
              <a:ext uri="{FF2B5EF4-FFF2-40B4-BE49-F238E27FC236}">
                <a16:creationId xmlns:a16="http://schemas.microsoft.com/office/drawing/2014/main" xmlns="" id="{5EBE5735-1F83-462E-9B83-860046ECE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0914"/>
            <a:ext cx="12192000" cy="65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8943" y="3373362"/>
            <a:ext cx="4970270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0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479" y="396162"/>
            <a:ext cx="8180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những từ ngữ phù hợp để nói về: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4192" y="1091973"/>
            <a:ext cx="3145462" cy="2800300"/>
            <a:chOff x="18143" y="938247"/>
            <a:chExt cx="2359097" cy="2100225"/>
          </a:xfrm>
        </p:grpSpPr>
        <p:sp>
          <p:nvSpPr>
            <p:cNvPr id="6" name="Flowchart: Alternate Process 5"/>
            <p:cNvSpPr/>
            <p:nvPr/>
          </p:nvSpPr>
          <p:spPr>
            <a:xfrm>
              <a:off x="997320" y="938247"/>
              <a:ext cx="1379920" cy="1862969"/>
            </a:xfrm>
            <a:prstGeom prst="flowChartAlternateProces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3" y="968844"/>
              <a:ext cx="1095291" cy="2069628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1524000" y="2114550"/>
              <a:ext cx="381000" cy="36175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99161" y="816427"/>
            <a:ext cx="3455121" cy="3023467"/>
            <a:chOff x="3299370" y="821443"/>
            <a:chExt cx="2591341" cy="2267600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3299370" y="1019415"/>
              <a:ext cx="1386642" cy="2069628"/>
            </a:xfrm>
            <a:prstGeom prst="flowChartAlternateProcess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tận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9" t="13903" r="25162" b="13322"/>
            <a:stretch/>
          </p:blipFill>
          <p:spPr>
            <a:xfrm>
              <a:off x="4294141" y="821443"/>
              <a:ext cx="1596570" cy="2069628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3802191" y="2116718"/>
              <a:ext cx="381000" cy="36175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30233" y="908122"/>
            <a:ext cx="3447803" cy="2667810"/>
            <a:chOff x="6247675" y="952758"/>
            <a:chExt cx="2585852" cy="2234273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6247675" y="1071315"/>
              <a:ext cx="1386642" cy="2069628"/>
            </a:xfrm>
            <a:prstGeom prst="flowChartAlternateProcess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nhiên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6" r="18817"/>
            <a:stretch/>
          </p:blipFill>
          <p:spPr>
            <a:xfrm>
              <a:off x="7251469" y="952758"/>
              <a:ext cx="1582058" cy="223427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750496" y="2133799"/>
              <a:ext cx="381000" cy="36175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343641" y="3755706"/>
            <a:ext cx="1848856" cy="6020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29760" y="4575833"/>
            <a:ext cx="1848856" cy="6020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>
            <a:endCxn id="33" idx="0"/>
          </p:cNvCxnSpPr>
          <p:nvPr/>
        </p:nvCxnSpPr>
        <p:spPr>
          <a:xfrm>
            <a:off x="2268069" y="3516830"/>
            <a:ext cx="0" cy="23887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2"/>
            <a:endCxn id="34" idx="0"/>
          </p:cNvCxnSpPr>
          <p:nvPr/>
        </p:nvCxnSpPr>
        <p:spPr>
          <a:xfrm flipH="1">
            <a:off x="2254188" y="4357731"/>
            <a:ext cx="13881" cy="21810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315246" y="5366240"/>
            <a:ext cx="1848856" cy="6020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322503" y="6156647"/>
            <a:ext cx="1848856" cy="6020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>
            <a:stCxn id="34" idx="2"/>
            <a:endCxn id="39" idx="0"/>
          </p:cNvCxnSpPr>
          <p:nvPr/>
        </p:nvCxnSpPr>
        <p:spPr>
          <a:xfrm flipH="1">
            <a:off x="2239674" y="5177858"/>
            <a:ext cx="14514" cy="18838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0" idx="0"/>
            <a:endCxn id="39" idx="2"/>
          </p:cNvCxnSpPr>
          <p:nvPr/>
        </p:nvCxnSpPr>
        <p:spPr>
          <a:xfrm flipH="1" flipV="1">
            <a:off x="2239674" y="5968265"/>
            <a:ext cx="7257" cy="18838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4453083" y="4054308"/>
            <a:ext cx="1848856" cy="602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phong phú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53083" y="4859533"/>
            <a:ext cx="1848856" cy="602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vi-VN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>
            <a:endCxn id="49" idx="0"/>
          </p:cNvCxnSpPr>
          <p:nvPr/>
        </p:nvCxnSpPr>
        <p:spPr>
          <a:xfrm>
            <a:off x="5377511" y="3815432"/>
            <a:ext cx="0" cy="238875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9" idx="2"/>
            <a:endCxn id="50" idx="0"/>
          </p:cNvCxnSpPr>
          <p:nvPr/>
        </p:nvCxnSpPr>
        <p:spPr>
          <a:xfrm>
            <a:off x="5377511" y="4656332"/>
            <a:ext cx="0" cy="20320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4444123" y="5667253"/>
            <a:ext cx="1848856" cy="602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/>
          <p:cNvCxnSpPr>
            <a:stCxn id="50" idx="2"/>
            <a:endCxn id="53" idx="0"/>
          </p:cNvCxnSpPr>
          <p:nvPr/>
        </p:nvCxnSpPr>
        <p:spPr>
          <a:xfrm flipH="1">
            <a:off x="5368551" y="5461558"/>
            <a:ext cx="8960" cy="205695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8389149" y="3753294"/>
            <a:ext cx="1848856" cy="6020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389149" y="4575833"/>
            <a:ext cx="1848856" cy="6020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9313577" y="3514418"/>
            <a:ext cx="0" cy="238875"/>
          </a:xfrm>
          <a:prstGeom prst="line">
            <a:avLst/>
          </a:prstGeom>
          <a:ln w="381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7" idx="2"/>
            <a:endCxn id="58" idx="0"/>
          </p:cNvCxnSpPr>
          <p:nvPr/>
        </p:nvCxnSpPr>
        <p:spPr>
          <a:xfrm>
            <a:off x="9313577" y="4355319"/>
            <a:ext cx="0" cy="220514"/>
          </a:xfrm>
          <a:prstGeom prst="line">
            <a:avLst/>
          </a:prstGeom>
          <a:ln w="381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8389149" y="5370339"/>
            <a:ext cx="1848856" cy="6020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hỉnh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391260" y="6164845"/>
            <a:ext cx="1848856" cy="6020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Connector 62"/>
          <p:cNvCxnSpPr>
            <a:stCxn id="58" idx="2"/>
            <a:endCxn id="61" idx="0"/>
          </p:cNvCxnSpPr>
          <p:nvPr/>
        </p:nvCxnSpPr>
        <p:spPr>
          <a:xfrm>
            <a:off x="9313577" y="5177858"/>
            <a:ext cx="0" cy="192481"/>
          </a:xfrm>
          <a:prstGeom prst="line">
            <a:avLst/>
          </a:prstGeom>
          <a:ln w="381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62" idx="0"/>
            <a:endCxn id="61" idx="2"/>
          </p:cNvCxnSpPr>
          <p:nvPr/>
        </p:nvCxnSpPr>
        <p:spPr>
          <a:xfrm flipH="1" flipV="1">
            <a:off x="9313577" y="5972364"/>
            <a:ext cx="2111" cy="192481"/>
          </a:xfrm>
          <a:prstGeom prst="line">
            <a:avLst/>
          </a:prstGeom>
          <a:ln w="381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236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4" grpId="0" animBg="1"/>
      <p:bldP spid="39" grpId="0" animBg="1"/>
      <p:bldP spid="40" grpId="0" animBg="1"/>
      <p:bldP spid="49" grpId="0" animBg="1"/>
      <p:bldP spid="50" grpId="0" animBg="1"/>
      <p:bldP spid="53" grpId="0" animBg="1"/>
      <p:bldP spid="57" grpId="0" animBg="1"/>
      <p:bldP spid="58" grpId="0" animBg="1"/>
      <p:bldP spid="61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00" y="419520"/>
            <a:ext cx="8229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câu hỏi cho bộ phận câu in đậm:</a:t>
            </a:r>
          </a:p>
          <a:p>
            <a:pPr>
              <a:spcBef>
                <a:spcPts val="8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Chuyện của bà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hay.</a:t>
            </a:r>
          </a:p>
          <a:p>
            <a:pPr>
              <a:spcBef>
                <a:spcPts val="8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 chuyện của bà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phú.</a:t>
            </a:r>
          </a:p>
          <a:p>
            <a:pPr>
              <a:spcBef>
                <a:spcPts val="8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kể chuyện của bà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tự nhiên.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743200" y="2941733"/>
          <a:ext cx="6604000" cy="132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  <a:cs typeface="Times New Roman" pitchFamily="18" charset="0"/>
                        </a:rPr>
                        <a:t>Bà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  <a:cs typeface="Times New Roman" pitchFamily="18" charset="0"/>
                        </a:rPr>
                        <a:t>rất hiền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  <a:cs typeface="Times New Roman" pitchFamily="18" charset="0"/>
                        </a:rPr>
                        <a:t>Ai</a:t>
                      </a:r>
                      <a:r>
                        <a:rPr lang="vi-VN" sz="3200" baseline="0" dirty="0">
                          <a:latin typeface="+mj-lt"/>
                          <a:cs typeface="Times New Roman" pitchFamily="18" charset="0"/>
                        </a:rPr>
                        <a:t> (con gì, cái gì)</a:t>
                      </a:r>
                      <a:endParaRPr lang="vi-VN" sz="32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  <a:cs typeface="Times New Roman" pitchFamily="18" charset="0"/>
                        </a:rPr>
                        <a:t>Thế</a:t>
                      </a:r>
                      <a:r>
                        <a:rPr lang="vi-VN" sz="3200" baseline="0" dirty="0">
                          <a:latin typeface="+mj-lt"/>
                          <a:cs typeface="Times New Roman" pitchFamily="18" charset="0"/>
                        </a:rPr>
                        <a:t> nào?</a:t>
                      </a:r>
                      <a:endParaRPr lang="vi-VN" sz="3200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4572773"/>
            <a:ext cx="74625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Câu chuyện của bà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5333" y="5300923"/>
            <a:ext cx="74625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Kho chuyện của bà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5955481"/>
            <a:ext cx="812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Cách kể chuyện của bà thế nào?</a:t>
            </a:r>
          </a:p>
        </p:txBody>
      </p:sp>
    </p:spTree>
    <p:extLst>
      <p:ext uri="{BB962C8B-B14F-4D97-AF65-F5344CB8AC3E}">
        <p14:creationId xmlns:p14="http://schemas.microsoft.com/office/powerpoint/2010/main" val="37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09573" y="381001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2" y="1338413"/>
            <a:ext cx="4470400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ơi, dễ hiểu thôi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bà sinh ra bố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với kho chuyện bà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Nghìn trang còn bé nhỏ.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Tx/>
              <a:buChar char="-"/>
            </a:pP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sắng sớm, trăng chiều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bà hồn nhiên đến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từ nguồn xa xưa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đi gặp biển.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mong viết thế nào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như bà kể chuyện.</a:t>
            </a:r>
          </a:p>
          <a:p>
            <a:pPr algn="r"/>
            <a:r>
              <a:rPr lang="vi-VN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Lê Văn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1866" y="1338413"/>
            <a:ext cx="4212921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cặm cụi viết truyện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cả đêm cả ngày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trăm nghìn người đọc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là nhiều truyện hay.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muốn nghe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bố cười cho qua?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những lúc bố kể</a:t>
            </a:r>
            <a:b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không hay bằng bà?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" y="524168"/>
            <a:ext cx="3352800" cy="305059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3782962"/>
            <a:ext cx="3348624" cy="2901951"/>
            <a:chOff x="1628775" y="662358"/>
            <a:chExt cx="5886450" cy="374332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775" y="662358"/>
              <a:ext cx="5886450" cy="374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628775" y="1504950"/>
              <a:ext cx="172402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lowchart: Terminator 10">
            <a:extLst>
              <a:ext uri="{FF2B5EF4-FFF2-40B4-BE49-F238E27FC236}">
                <a16:creationId xmlns:a16="http://schemas.microsoft.com/office/drawing/2014/main" xmlns="" id="{E391F19C-75D0-4850-9B13-25863C2F1883}"/>
              </a:ext>
            </a:extLst>
          </p:cNvPr>
          <p:cNvSpPr/>
          <p:nvPr/>
        </p:nvSpPr>
        <p:spPr>
          <a:xfrm>
            <a:off x="3427926" y="5465713"/>
            <a:ext cx="3860800" cy="12192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 smtClean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7059" y="2461507"/>
            <a:ext cx="9547412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3" y="525094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8729" y="916763"/>
            <a:ext cx="7678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 Nhạc Thiếu Nhi Hay Nhất 🧚_♂️ Bà Ơi Bà Cháu Yêu Bà Lắm ⛄️ Cả Nhà Thương Nha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661.39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943"/>
            <a:ext cx="5704114" cy="6408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37070" y="1905000"/>
            <a:ext cx="5908028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ở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366359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66C422A-8CE8-4A0E-A5E4-E87068AE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42"/>
            <a:ext cx="12192000" cy="6270897"/>
          </a:xfrm>
          <a:prstGeom prst="rect">
            <a:avLst/>
          </a:prstGeom>
        </p:spPr>
      </p:pic>
      <p:pic>
        <p:nvPicPr>
          <p:cNvPr id="8194" name="Picture 2" descr="Ghim của 오영희 trên I love | Bàn tay, Trái tim, Nghệ thuật ảo giá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584200"/>
            <a:ext cx="3180431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496" y="656035"/>
            <a:ext cx="8404105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96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tay </a:t>
            </a:r>
          </a:p>
          <a:p>
            <a:pPr algn="ctr"/>
            <a:r>
              <a:rPr lang="vi-VN" sz="96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96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4286" y="560264"/>
            <a:ext cx="1037771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667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" y="1745338"/>
            <a:ext cx="3649249" cy="266368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73" y="1724450"/>
            <a:ext cx="3966028" cy="267587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t="3604" r="3256"/>
          <a:stretch/>
        </p:blipFill>
        <p:spPr bwMode="auto">
          <a:xfrm>
            <a:off x="8128000" y="1674747"/>
            <a:ext cx="3860800" cy="273567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14286" y="4492269"/>
            <a:ext cx="9150343" cy="1836440"/>
            <a:chOff x="1345071" y="1123319"/>
            <a:chExt cx="6351129" cy="1377330"/>
          </a:xfrm>
        </p:grpSpPr>
        <p:sp>
          <p:nvSpPr>
            <p:cNvPr id="3" name="TextBox 2"/>
            <p:cNvSpPr txBox="1"/>
            <p:nvPr/>
          </p:nvSpPr>
          <p:spPr>
            <a:xfrm>
              <a:off x="1828800" y="1200148"/>
              <a:ext cx="5867400" cy="1300501"/>
            </a:xfrm>
            <a:prstGeom prst="rect">
              <a:avLst/>
            </a:prstGeom>
            <a:noFill/>
            <a:ln w="28575">
              <a:solidFill>
                <a:srgbClr val="0099F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>
                  <a:latin typeface="Arial" panose="020B0604020202020204" pitchFamily="34" charset="0"/>
                  <a:cs typeface="Arial" panose="020B0604020202020204" pitchFamily="34" charset="0"/>
                </a:rPr>
                <a:t> Đó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>
                  <a:latin typeface="Arial" panose="020B0604020202020204" pitchFamily="34" charset="0"/>
                  <a:cs typeface="Arial" panose="020B0604020202020204" pitchFamily="34" charset="0"/>
                </a:rPr>
                <a:t> Ông </a:t>
              </a:r>
              <a:r>
                <a:rPr lang="en-US" sz="2667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667">
                  <a:latin typeface="Arial" panose="020B0604020202020204" pitchFamily="34" charset="0"/>
                  <a:cs typeface="Arial" panose="020B0604020202020204" pitchFamily="34" charset="0"/>
                </a:rPr>
                <a:t> sống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ctr">
                <a:spcBef>
                  <a:spcPts val="800"/>
                </a:spcBef>
                <a:spcAft>
                  <a:spcPts val="800"/>
                </a:spcAft>
                <a:buFont typeface="Arial" pitchFamily="34" charset="0"/>
                <a:buChar char="•"/>
              </a:pPr>
              <a:r>
                <a:rPr lang="en-US" sz="2667">
                  <a:latin typeface="Arial" panose="020B0604020202020204" pitchFamily="34" charset="0"/>
                  <a:cs typeface="Arial" panose="020B0604020202020204" pitchFamily="34" charset="0"/>
                </a:rPr>
                <a:t> Điều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667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" name="Hexagon 3"/>
            <p:cNvSpPr/>
            <p:nvPr/>
          </p:nvSpPr>
          <p:spPr>
            <a:xfrm rot="20489689">
              <a:off x="1345071" y="1123319"/>
              <a:ext cx="1219200" cy="228600"/>
            </a:xfrm>
            <a:prstGeom prst="hexagon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ý: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Chỗ dành sẵn cho Nội dung 4">
            <a:extLst>
              <a:ext uri="{FF2B5EF4-FFF2-40B4-BE49-F238E27FC236}">
                <a16:creationId xmlns:a16="http://schemas.microsoft.com/office/drawing/2014/main" xmlns="" id="{FD2F5279-3951-47AE-A8BD-DEEE09AEC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" y="672317"/>
            <a:ext cx="1737707" cy="6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3639159" y="386130"/>
            <a:ext cx="4853902" cy="6471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160" y="386129"/>
            <a:ext cx="8130432" cy="64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0FB873C-F9C6-4F39-A246-E90650AA0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14"/>
            <a:ext cx="12192000" cy="6437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0938" y="584201"/>
            <a:ext cx="6118020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77" y="2108201"/>
            <a:ext cx="4766187" cy="337141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52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587</Words>
  <Application>Microsoft Office PowerPoint</Application>
  <PresentationFormat>Widescreen</PresentationFormat>
  <Paragraphs>163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UTM Avo</vt:lpstr>
      <vt:lpstr>Calibri</vt:lpstr>
      <vt:lpstr>字魂17号-萌趣果冻体</vt:lpstr>
      <vt:lpstr>Times New Roman</vt:lpstr>
      <vt:lpstr>Office Theme</vt:lpstr>
      <vt:lpstr>PowerPoint Presentation</vt:lpstr>
      <vt:lpstr>CHỦ ĐỀ 3: EM Ở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88</cp:revision>
  <dcterms:created xsi:type="dcterms:W3CDTF">2021-11-01T08:16:43Z</dcterms:created>
  <dcterms:modified xsi:type="dcterms:W3CDTF">2023-11-16T08:28:47Z</dcterms:modified>
</cp:coreProperties>
</file>