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79" r:id="rId5"/>
    <p:sldId id="280" r:id="rId6"/>
    <p:sldId id="260" r:id="rId7"/>
    <p:sldId id="277" r:id="rId8"/>
    <p:sldId id="261" r:id="rId9"/>
    <p:sldId id="281" r:id="rId10"/>
    <p:sldId id="262" r:id="rId11"/>
    <p:sldId id="282" r:id="rId12"/>
    <p:sldId id="263" r:id="rId13"/>
    <p:sldId id="264" r:id="rId14"/>
    <p:sldId id="265" r:id="rId15"/>
    <p:sldId id="283" r:id="rId16"/>
    <p:sldId id="290" r:id="rId17"/>
    <p:sldId id="289" r:id="rId18"/>
    <p:sldId id="29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BE56B-7DBD-4F6A-B13D-2548A0E2F81A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DBEEE-2E3D-4ED8-B052-0928E5D0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6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A77A5-0FB8-40B9-BD7D-A29BA70C28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3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FEA5-CC10-72ED-7C66-DE20CA79D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83455-49AD-224F-4A78-1FB4B240C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CC753-ADC0-6770-9A04-ACE22C17B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96F31-0132-EC2B-BA0D-8546CFC9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6EBF1-8F93-539C-120B-1DCF3290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3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9F384-6C6D-B934-C25E-85F4D149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F5A47-4792-0931-F101-64397BE43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E425B-3A05-4ED5-95F1-F616F39F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D5AB5-914A-897A-1AE4-EF85F477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2CBDC-F761-E2FC-ABC9-092D4928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7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F838B-19CC-1E04-6C72-1AD84751C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B30A82-357D-525A-274F-A48085D3D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D73D6-4AB8-3D7A-7D79-9EB6F19B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790D4-A7AE-1662-EF9C-22D811B3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3775C-E7A2-329C-78F2-4863A661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76AC7-1B16-7A45-BBE3-2650625F0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6A4E-57EE-E80E-8733-456F2807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9C55-EA43-3BF0-D8D2-5B7A42FF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962CD-5B14-7CDF-379B-2739F5B96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B7B53-B7EB-C94B-3B9A-072373D7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7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B2D3-83ED-DE26-B437-56F34B20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358FF-DED0-EC24-EED0-7B1B89CBC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EF8D0-B664-0461-01F4-59FDA248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2F780-D87B-84DC-AB6F-353FC2CDF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CF0D0-0856-B0B3-F562-E3B7DD6A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847DD-A222-82A2-58B0-F2B85540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A852-8A54-C9D9-00B5-F06657A09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CFF15-5188-0413-1EA7-BBA2DD8D7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BF5A9-F5C7-EAEC-FB4F-4A7CA2E05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8E51F-369F-45EC-5CFF-8C7F50EA9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D7809-4F9C-EBFD-D78B-CDBC73051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8B244-9BBD-21CA-6397-13A44809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E3F2B-2E79-C1B6-20BF-74B5191B8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7298C-6529-33D6-B393-11E882A31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7FF8D-F53A-2105-4138-E87D75929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2402B-5D9D-2827-EB3A-8EE59863E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30B3A8-DD89-8749-8886-12EEC5A7B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2517E5-9301-6532-3A0C-BABC5B3A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243C4F-DCBE-AF22-0F4D-038D4368A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7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F699-6D45-B298-9305-BF2988EE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040D94-0A03-6E46-9BD5-FC3E6568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B642D-B7C3-8CC3-3CF9-B43C188B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90B10-467D-8906-A8DF-EDAA4DF1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5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75E94B-104A-7274-8AD0-42F98EAF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B166D-B2B2-6C3A-8000-5510738F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35808-0DB2-83D5-B3BE-CCE906A2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69ECE-FC16-866D-C0D2-BB6B1626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A3090-3C41-1488-38BF-B9C052023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FF4F2-242F-DE17-9D89-1D52D3538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A530B-624F-ED24-6B99-CBA4DAD12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CA4DD-2D3D-F238-FC44-2DCAC029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6A994-B90E-BACE-ABCC-5B42F1ED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B1A4-62CC-B315-E2A6-A0D6423D4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21357-663D-2A35-C4BD-E763FC881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0CBBB-AA82-344B-6772-39B75BF1E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1231-3430-6ECF-A2D8-127E010D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26716-F99B-C6AD-9AE2-F6AF8741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7248C-7B46-0D45-1369-5435B83B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9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D62FF-D8D7-654C-6793-2B93C262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61F8B-18DA-C94F-8DC5-65F65BF58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B6A59-38AA-0F5A-E784-34209595A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05630-FF9C-4EEB-ABE9-3D335783518C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7DC1F-5E90-51C9-F247-BC785D175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4A132-FF83-8D93-90D4-25DB903BC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B67F5-7150-4AEF-873D-AA568CDF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&#803;c%20thi&#234;&#769;u%20nhi\Khan%20quang%20thap%20sang%20binh%20minh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slide" Target="slide5.xml"/><Relationship Id="rId4" Type="http://schemas.openxmlformats.org/officeDocument/2006/relationships/image" Target="../media/image7.jpeg"/><Relationship Id="rId9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10PRA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Khan quang thap sang binh 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70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51584" y="1227076"/>
            <a:ext cx="7416824" cy="4716524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</a:rPr>
              <a:t>Chào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mừng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quý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thầy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cô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về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thăm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lớp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dự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giờ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863133" y="2967335"/>
            <a:ext cx="6465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Môn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Tập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đọc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-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Lớp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5A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39616" y="38906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GIÁO VIÊN: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</a:rPr>
              <a:t>Trần</a:t>
            </a:r>
            <a:r>
              <a:rPr lang="en-US" sz="3600" b="1" i="1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</a:rPr>
              <a:t>Thị</a:t>
            </a:r>
            <a:r>
              <a:rPr lang="en-US" sz="3600" b="1" i="1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</a:rPr>
              <a:t>Thúy</a:t>
            </a:r>
            <a:r>
              <a:rPr lang="en-US" sz="3600" b="1" i="1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</a:rPr>
              <a:t>Phượng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30480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ỦY</a:t>
            </a:r>
            <a:r>
              <a:rPr lang="en-US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 BAN NHÂN DÂN  THÀNH PHỐ QUY NHƠN</a:t>
            </a:r>
          </a:p>
          <a:p>
            <a:pPr algn="ctr">
              <a:defRPr/>
            </a:pPr>
            <a:r>
              <a:rPr lang="en-US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TRƯỜNG TIỂU HỌC H</a:t>
            </a:r>
            <a:r>
              <a:rPr lang="vi-VN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ẢI</a:t>
            </a:r>
            <a:r>
              <a:rPr lang="en-US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 C</a:t>
            </a:r>
            <a:r>
              <a:rPr lang="vi-VN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1C1C"/>
                    </a:gs>
                  </a:gsLst>
                  <a:lin ang="5400000" scaled="1"/>
                </a:gradFill>
                <a:latin typeface="Arial"/>
                <a:cs typeface="Arial"/>
              </a:rPr>
              <a:t>ẢNG</a:t>
            </a:r>
            <a:endParaRPr lang="en-US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FF1C1C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62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54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04112" y="2730058"/>
            <a:ext cx="30243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451100" algn="l"/>
              </a:tabLst>
            </a:pPr>
            <a:r>
              <a:rPr lang="pt-BR" sz="2400" dirty="0">
                <a:latin typeface="Times New Roman" pitchFamily="18" charset="0"/>
              </a:rPr>
              <a:t> </a:t>
            </a:r>
            <a:r>
              <a:rPr lang="pt-BR" sz="2600" dirty="0">
                <a:latin typeface="Times New Roman" pitchFamily="18" charset="0"/>
              </a:rPr>
              <a:t>3. Chị Út đã nghĩ ra cách gì để rải hết truyền  đơn?</a:t>
            </a:r>
            <a:r>
              <a:rPr lang="pt-BR" sz="2600" dirty="0"/>
              <a:t> </a:t>
            </a:r>
          </a:p>
        </p:txBody>
      </p:sp>
      <p:pic>
        <p:nvPicPr>
          <p:cNvPr id="14" name="Picture 13" descr="TÐ Công viêc dâu tiên"/>
          <p:cNvPicPr>
            <a:picLocks noChangeAspect="1" noChangeArrowheads="1"/>
          </p:cNvPicPr>
          <p:nvPr/>
        </p:nvPicPr>
        <p:blipFill>
          <a:blip r:embed="rId3">
            <a:lum bright="24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1390650"/>
            <a:ext cx="4341118" cy="523433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00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7568" y="2780929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84277" y="3163669"/>
            <a:ext cx="22322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164708" y="28363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63702" y="4509121"/>
            <a:ext cx="43930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* </a:t>
            </a:r>
            <a:r>
              <a:rPr lang="en-US" sz="2600" dirty="0" err="1">
                <a:latin typeface="Times New Roman" pitchFamily="18" charset="0"/>
              </a:rPr>
              <a:t>Rủi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địch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bắt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tận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tay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thì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mực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rằng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anh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bảo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đây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giấy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quảng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cáo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thuốc</a:t>
            </a:r>
            <a:r>
              <a:rPr lang="en-US" sz="2600" dirty="0">
                <a:latin typeface="Times New Roman" pitchFamily="18" charset="0"/>
              </a:rPr>
              <a:t>. </a:t>
            </a:r>
            <a:endParaRPr lang="en-US" sz="2600" dirty="0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 flipH="1">
            <a:off x="5421854" y="5020626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 flipV="1">
            <a:off x="3041104" y="4336008"/>
            <a:ext cx="15929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 flipV="1">
            <a:off x="2459597" y="3571559"/>
            <a:ext cx="17830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3352800" y="3962400"/>
            <a:ext cx="395058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215692" y="3211815"/>
            <a:ext cx="36903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li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1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40050" y="2348880"/>
            <a:ext cx="66123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3333CC"/>
                </a:solidFill>
              </a:rPr>
              <a:t> </a:t>
            </a:r>
            <a:r>
              <a:rPr lang="en-US" sz="2600" dirty="0">
                <a:latin typeface="Times New Roman" pitchFamily="18" charset="0"/>
              </a:rPr>
              <a:t>4.Vì </a:t>
            </a:r>
            <a:r>
              <a:rPr lang="en-US" sz="2600" dirty="0" err="1">
                <a:latin typeface="Times New Roman" pitchFamily="18" charset="0"/>
              </a:rPr>
              <a:t>sao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chị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Út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muốn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thoát</a:t>
            </a:r>
            <a:r>
              <a:rPr lang="en-US" sz="2600" dirty="0">
                <a:latin typeface="Times New Roman" pitchFamily="18" charset="0"/>
              </a:rPr>
              <a:t> li?</a:t>
            </a:r>
          </a:p>
          <a:p>
            <a:pPr algn="just"/>
            <a:endParaRPr lang="en-US" sz="2600" dirty="0">
              <a:latin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53157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</a:t>
            </a:r>
            <a:r>
              <a:rPr lang="en-US" sz="1600" b="1" i="1" dirty="0"/>
              <a:t>Theo</a:t>
            </a:r>
            <a:r>
              <a:rPr lang="en-US" sz="1600" b="1" dirty="0"/>
              <a:t> HỒI KÍ CỦA BÀ NGUYỄN THỊ ĐỊNH</a:t>
            </a:r>
          </a:p>
          <a:p>
            <a:pPr algn="ctr"/>
            <a:r>
              <a:rPr lang="en-US" sz="1600" b="1" dirty="0"/>
              <a:t>                                                                        ( </a:t>
            </a:r>
            <a:r>
              <a:rPr lang="en-US" sz="1600" b="1" dirty="0" err="1"/>
              <a:t>Văn</a:t>
            </a:r>
            <a:r>
              <a:rPr lang="en-US" sz="1600" b="1" dirty="0"/>
              <a:t> </a:t>
            </a:r>
            <a:r>
              <a:rPr lang="en-US" sz="1600" b="1" dirty="0" err="1"/>
              <a:t>Phác</a:t>
            </a:r>
            <a:r>
              <a:rPr lang="en-US" sz="1600" b="1" dirty="0"/>
              <a:t> </a:t>
            </a:r>
            <a:r>
              <a:rPr lang="en-US" sz="1600" b="1" i="1" dirty="0" err="1"/>
              <a:t>ghi</a:t>
            </a:r>
            <a:r>
              <a:rPr lang="en-US" sz="1600" b="1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8616" y="3211815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6977" y="364270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6164708" y="30122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21896" y="4758205"/>
            <a:ext cx="4393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* </a:t>
            </a:r>
            <a:r>
              <a:rPr lang="en-US" sz="2400" dirty="0" err="1">
                <a:latin typeface="Times New Roman" pitchFamily="18" charset="0"/>
              </a:rPr>
              <a:t>Rủi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địch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bắt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mực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rằng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anh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quảng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thuốc</a:t>
            </a:r>
            <a:r>
              <a:rPr lang="en-US" sz="2400" dirty="0">
                <a:latin typeface="Times New Roman" pitchFamily="18" charset="0"/>
              </a:rPr>
              <a:t>. </a:t>
            </a:r>
            <a:endParaRPr lang="en-US" sz="2400" dirty="0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3009900" y="4724400"/>
            <a:ext cx="1143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30"/>
          <p:cNvSpPr>
            <a:spLocks noChangeShapeType="1"/>
          </p:cNvSpPr>
          <p:nvPr/>
        </p:nvSpPr>
        <p:spPr bwMode="auto">
          <a:xfrm flipH="1">
            <a:off x="4488307" y="5167868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 flipV="1">
            <a:off x="3331249" y="4419600"/>
            <a:ext cx="303017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 flipV="1">
            <a:off x="2443909" y="4005064"/>
            <a:ext cx="151939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341577" y="3559942"/>
            <a:ext cx="36903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17106" y="1939166"/>
            <a:ext cx="88380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      *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Nguyện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vọng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lòng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nhiệt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phụ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nữ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dũng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cảm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đóng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góp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sức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mạng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27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5561" y="2106121"/>
            <a:ext cx="792087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31763" algn="l"/>
              </a:tabLst>
            </a:pPr>
            <a:r>
              <a:rPr lang="nl-NL" dirty="0"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Anh lấy từ mái nhà xuống bó giấy lớn,</a:t>
            </a:r>
            <a:r>
              <a:rPr lang="nl-NL" sz="2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rồi hỏi tôi: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tabLst>
                <a:tab pos="131763" algn="l"/>
              </a:tabLst>
            </a:pPr>
            <a:r>
              <a:rPr lang="nl-NL" sz="2600" dirty="0">
                <a:latin typeface="Times New Roman" pitchFamily="18" charset="0"/>
              </a:rPr>
              <a:t>    - Út có dám rải truyền đơn không?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tabLst>
                <a:tab pos="131763" algn="l"/>
              </a:tabLst>
            </a:pPr>
            <a:r>
              <a:rPr lang="nl-NL" sz="2600" dirty="0">
                <a:latin typeface="Times New Roman" pitchFamily="18" charset="0"/>
              </a:rPr>
              <a:t> Tôi vừa mừng vừa lo, nói: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tabLst>
                <a:tab pos="131763" algn="l"/>
              </a:tabLst>
            </a:pPr>
            <a:r>
              <a:rPr lang="nl-NL" sz="2600" dirty="0">
                <a:latin typeface="Times New Roman" pitchFamily="18" charset="0"/>
              </a:rPr>
              <a:t>    - Được, nhưng rải thế nào anh phải chỉ vẽ, em mới làm được chớ! </a:t>
            </a:r>
            <a:endParaRPr lang="en-US" sz="2600" dirty="0">
              <a:latin typeface="Times New Roman" pitchFamily="18" charset="0"/>
            </a:endParaRPr>
          </a:p>
          <a:p>
            <a:pPr algn="just">
              <a:tabLst>
                <a:tab pos="131763" algn="l"/>
              </a:tabLst>
            </a:pPr>
            <a:r>
              <a:rPr lang="nl-NL" sz="2600" dirty="0">
                <a:latin typeface="Times New Roman" pitchFamily="18" charset="0"/>
              </a:rPr>
              <a:t> Anh Ba cười, rồi dặn dò tôi tỉ mỉ.</a:t>
            </a:r>
            <a:r>
              <a:rPr lang="nl-NL" sz="2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Cuối cùng, anh nhắc: 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tabLst>
                <a:tab pos="131763" algn="l"/>
              </a:tabLst>
            </a:pPr>
            <a:r>
              <a:rPr lang="nl-NL" sz="2600" dirty="0">
                <a:latin typeface="Times New Roman" pitchFamily="18" charset="0"/>
              </a:rPr>
              <a:t>    - Rủi địch nó bắt em tận tay thì em một mực nói rằng</a:t>
            </a:r>
            <a:r>
              <a:rPr lang="nl-NL" sz="2600" dirty="0">
                <a:solidFill>
                  <a:srgbClr val="FF0000"/>
                </a:solidFill>
                <a:latin typeface="Times New Roman" pitchFamily="18" charset="0"/>
              </a:rPr>
              <a:t>/ </a:t>
            </a:r>
            <a:r>
              <a:rPr lang="nl-NL" sz="2600" dirty="0">
                <a:latin typeface="Times New Roman" pitchFamily="18" charset="0"/>
              </a:rPr>
              <a:t>có một anh bảo đây là giấy quảng cáo thuốc.</a:t>
            </a:r>
            <a:r>
              <a:rPr lang="nl-NL" sz="2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Em</a:t>
            </a:r>
            <a:r>
              <a:rPr lang="nl-NL" sz="2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không</a:t>
            </a:r>
            <a:r>
              <a:rPr lang="nl-NL" sz="2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600" dirty="0">
                <a:latin typeface="Times New Roman" pitchFamily="18" charset="0"/>
              </a:rPr>
              <a:t>biết chữ nên không biết giấy gì.</a:t>
            </a:r>
            <a:endParaRPr lang="nl-NL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Line 34"/>
          <p:cNvSpPr>
            <a:spLocks noChangeShapeType="1"/>
          </p:cNvSpPr>
          <p:nvPr/>
        </p:nvSpPr>
        <p:spPr bwMode="auto">
          <a:xfrm>
            <a:off x="3200400" y="2895600"/>
            <a:ext cx="83061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34"/>
          <p:cNvSpPr>
            <a:spLocks noChangeShapeType="1"/>
          </p:cNvSpPr>
          <p:nvPr/>
        </p:nvSpPr>
        <p:spPr bwMode="auto">
          <a:xfrm>
            <a:off x="7536160" y="4869160"/>
            <a:ext cx="107444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3917090" y="5715000"/>
            <a:ext cx="1416911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2937492" y="3284984"/>
            <a:ext cx="2160324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2369784" y="5692695"/>
            <a:ext cx="83061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4"/>
          <p:cNvSpPr>
            <a:spLocks noChangeShapeType="1"/>
          </p:cNvSpPr>
          <p:nvPr/>
        </p:nvSpPr>
        <p:spPr bwMode="auto">
          <a:xfrm>
            <a:off x="4567933" y="3702220"/>
            <a:ext cx="149772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4"/>
          <p:cNvSpPr>
            <a:spLocks noChangeShapeType="1"/>
          </p:cNvSpPr>
          <p:nvPr/>
        </p:nvSpPr>
        <p:spPr bwMode="auto">
          <a:xfrm>
            <a:off x="2674584" y="3686944"/>
            <a:ext cx="83061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8852518" y="4509120"/>
            <a:ext cx="6381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9151584" y="5301208"/>
            <a:ext cx="83061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12717" y="879005"/>
            <a:ext cx="89058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</a:t>
            </a:r>
            <a:r>
              <a:rPr lang="en-US" sz="1600" b="1" i="1" dirty="0"/>
              <a:t>Theo</a:t>
            </a:r>
            <a:r>
              <a:rPr lang="en-US" sz="1600" b="1" dirty="0"/>
              <a:t> HỒI KÍ CỦA BÀ NGUYỄN THỊ ĐỊNH</a:t>
            </a:r>
          </a:p>
          <a:p>
            <a:pPr algn="ctr"/>
            <a:r>
              <a:rPr lang="en-US" sz="1600" b="1" dirty="0"/>
              <a:t>                                                                        ( </a:t>
            </a:r>
            <a:r>
              <a:rPr lang="en-US" sz="1600" b="1" dirty="0" err="1"/>
              <a:t>Văn</a:t>
            </a:r>
            <a:r>
              <a:rPr lang="en-US" sz="1600" b="1" dirty="0"/>
              <a:t> </a:t>
            </a:r>
            <a:r>
              <a:rPr lang="en-US" sz="1600" b="1" dirty="0" err="1"/>
              <a:t>Phác</a:t>
            </a:r>
            <a:r>
              <a:rPr lang="en-US" sz="1600" b="1" dirty="0"/>
              <a:t> </a:t>
            </a:r>
            <a:r>
              <a:rPr lang="en-US" sz="1600" b="1" i="1" dirty="0" err="1"/>
              <a:t>ghi</a:t>
            </a:r>
            <a:r>
              <a:rPr lang="en-US" sz="1600" b="1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8616" y="3211815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364270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164708" y="30122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21896" y="4758205"/>
            <a:ext cx="4393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* </a:t>
            </a:r>
            <a:r>
              <a:rPr lang="en-US" sz="2400" dirty="0" err="1">
                <a:latin typeface="Times New Roman" pitchFamily="18" charset="0"/>
              </a:rPr>
              <a:t>Rủi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địch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bắt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mực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rằng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anh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quảng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thuốc</a:t>
            </a:r>
            <a:r>
              <a:rPr lang="en-US" sz="2400" dirty="0">
                <a:latin typeface="Times New Roman" pitchFamily="18" charset="0"/>
              </a:rPr>
              <a:t>. </a:t>
            </a:r>
            <a:endParaRPr lang="en-US" sz="2400" dirty="0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2895601" y="4716938"/>
            <a:ext cx="13161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0"/>
          <p:cNvSpPr>
            <a:spLocks noChangeShapeType="1"/>
          </p:cNvSpPr>
          <p:nvPr/>
        </p:nvSpPr>
        <p:spPr bwMode="auto">
          <a:xfrm flipH="1">
            <a:off x="4488307" y="5167868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3200401" y="4419600"/>
            <a:ext cx="43386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 flipV="1">
            <a:off x="2362201" y="4038600"/>
            <a:ext cx="151939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41577" y="3559942"/>
            <a:ext cx="36903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17106" y="1939166"/>
            <a:ext cx="88380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      *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Nguyện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vọng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lòng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nhiệt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phụ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nữ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dũng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cảm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đóng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góp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sức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mạng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9449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0" y="19051"/>
            <a:ext cx="9144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rgbClr val="66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200" b="1" u="sng" dirty="0">
              <a:solidFill>
                <a:srgbClr val="66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2751" y="440751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52937" y="126280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71988" y="744789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</a:t>
            </a:r>
          </a:p>
        </p:txBody>
      </p:sp>
      <p:pic>
        <p:nvPicPr>
          <p:cNvPr id="15" name="Picture 15" descr="images542214_CO_BA_DINH_2_443"/>
          <p:cNvPicPr>
            <a:picLocks noChangeAspect="1" noChangeArrowheads="1"/>
          </p:cNvPicPr>
          <p:nvPr/>
        </p:nvPicPr>
        <p:blipFill>
          <a:blip r:embed="rId3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76400"/>
            <a:ext cx="7315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200401" y="5996726"/>
            <a:ext cx="6172200" cy="52322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Thiếu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tướng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Nguyễn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Định</a:t>
            </a:r>
            <a:endParaRPr lang="en-US" sz="2800" b="1" dirty="0">
              <a:latin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20104"/>
            <a:ext cx="7543800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975908" y="5867401"/>
            <a:ext cx="792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4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4" descr="Tượng anh hùng Nguyễn Thị Địn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7391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2438400" y="6108701"/>
            <a:ext cx="7391400" cy="527767"/>
          </a:xfrm>
          <a:prstGeom prst="rect">
            <a:avLst/>
          </a:prstGeom>
          <a:solidFill>
            <a:srgbClr val="FFFF66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Tượng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đài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nữ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tướng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Nguyễn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Định</a:t>
            </a:r>
            <a:endParaRPr lang="en-US" sz="2800" b="1" dirty="0">
              <a:latin typeface="Times New Roman" pitchFamily="18" charset="0"/>
            </a:endParaRPr>
          </a:p>
        </p:txBody>
      </p:sp>
      <p:pic>
        <p:nvPicPr>
          <p:cNvPr id="21" name="Picture 31" descr="khu-luu-niem-nguyen-thi-dinh-diem-den-ly-tuong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524001"/>
            <a:ext cx="7931224" cy="410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295566" y="6067539"/>
            <a:ext cx="7760660" cy="523220"/>
          </a:xfrm>
          <a:prstGeom prst="rect">
            <a:avLst/>
          </a:prstGeom>
          <a:solidFill>
            <a:srgbClr val="FFFF66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tưởng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nhớ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Nguyễn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Định</a:t>
            </a:r>
            <a:endParaRPr lang="en-US" sz="2800" b="1" dirty="0">
              <a:latin typeface="Times New Roman" pitchFamily="18" charset="0"/>
            </a:endParaRPr>
          </a:p>
        </p:txBody>
      </p:sp>
      <p:pic>
        <p:nvPicPr>
          <p:cNvPr id="23" name="Picture 2" descr="Nguyễn Thị Định - Vị nữ tướng đầu tiên của nước Việt Nam - 3"/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1"/>
            <a:ext cx="77724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7" descr="nu tuong nguyen thi dinh36047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7696200" cy="4516020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590800" y="60960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Đền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thờ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Nữ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tướng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Nguyễn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Thị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24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/>
      <p:bldP spid="18" grpId="1"/>
      <p:bldP spid="20" grpId="0" animBg="1"/>
      <p:bldP spid="20" grpId="1" animBg="1"/>
      <p:bldP spid="22" grpId="0" animBg="1"/>
      <p:bldP spid="22" grpId="1" animBg="1"/>
      <p:bldP spid="25" grpId="0"/>
      <p:bldP spid="2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12717" y="879005"/>
            <a:ext cx="89058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</a:t>
            </a:r>
            <a:r>
              <a:rPr lang="en-US" sz="1600" b="1" i="1" dirty="0"/>
              <a:t>Theo</a:t>
            </a:r>
            <a:r>
              <a:rPr lang="en-US" sz="1600" b="1" dirty="0"/>
              <a:t> HỒI KÍ CỦA BÀ NGUYỄN THỊ ĐỊNH</a:t>
            </a:r>
          </a:p>
          <a:p>
            <a:pPr algn="ctr"/>
            <a:r>
              <a:rPr lang="en-US" sz="1600" b="1" dirty="0"/>
              <a:t>                                                                        ( </a:t>
            </a:r>
            <a:r>
              <a:rPr lang="en-US" sz="1600" b="1" dirty="0" err="1"/>
              <a:t>Văn</a:t>
            </a:r>
            <a:r>
              <a:rPr lang="en-US" sz="1600" b="1" dirty="0"/>
              <a:t> </a:t>
            </a:r>
            <a:r>
              <a:rPr lang="en-US" sz="1600" b="1" dirty="0" err="1"/>
              <a:t>Phác</a:t>
            </a:r>
            <a:r>
              <a:rPr lang="en-US" sz="1600" b="1" dirty="0"/>
              <a:t> </a:t>
            </a:r>
            <a:r>
              <a:rPr lang="en-US" sz="1600" b="1" i="1" dirty="0" err="1"/>
              <a:t>ghi</a:t>
            </a:r>
            <a:r>
              <a:rPr lang="en-US" sz="1600" b="1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8616" y="3211815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364270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164708" y="3211814"/>
            <a:ext cx="50985" cy="3546174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21896" y="4758205"/>
            <a:ext cx="4393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* </a:t>
            </a:r>
            <a:r>
              <a:rPr lang="en-US" sz="2400" dirty="0" err="1">
                <a:latin typeface="Times New Roman" pitchFamily="18" charset="0"/>
              </a:rPr>
              <a:t>Rủi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địch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bắt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mực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rằng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anh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quảng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thuốc</a:t>
            </a:r>
            <a:r>
              <a:rPr lang="en-US" sz="2400" dirty="0">
                <a:latin typeface="Times New Roman" pitchFamily="18" charset="0"/>
              </a:rPr>
              <a:t>. </a:t>
            </a:r>
            <a:endParaRPr lang="en-US" sz="2400" dirty="0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2895601" y="4724400"/>
            <a:ext cx="13161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0"/>
          <p:cNvSpPr>
            <a:spLocks noChangeShapeType="1"/>
          </p:cNvSpPr>
          <p:nvPr/>
        </p:nvSpPr>
        <p:spPr bwMode="auto">
          <a:xfrm flipH="1">
            <a:off x="4488307" y="5167868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3200401" y="4419600"/>
            <a:ext cx="43386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 flipV="1">
            <a:off x="2362201" y="4038600"/>
            <a:ext cx="151939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41577" y="3559942"/>
            <a:ext cx="36903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17106" y="1939166"/>
            <a:ext cx="88380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       *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Nguyện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vọng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lòng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nhiệt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phụ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nữ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dũng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cảm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đóng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góp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công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sức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</a:rPr>
              <a:t>mạng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0953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267200"/>
            <a:ext cx="1828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391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243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391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391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314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4673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Misc-02-jun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91363" y="3271838"/>
            <a:ext cx="68580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 descr="Misc-02-jun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714500" y="3238500"/>
            <a:ext cx="6858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Misc-02-jun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4" descr="Misc-02-jun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553200"/>
            <a:ext cx="91440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8" y="152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169863"/>
            <a:ext cx="152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18"/>
          <p:cNvSpPr>
            <a:spLocks noChangeArrowheads="1" noChangeShapeType="1" noTextEdit="1"/>
          </p:cNvSpPr>
          <p:nvPr/>
        </p:nvSpPr>
        <p:spPr bwMode="auto">
          <a:xfrm>
            <a:off x="3200400" y="2396837"/>
            <a:ext cx="5791200" cy="361343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CHÚC QUÝ THẦY CÔ</a:t>
            </a:r>
          </a:p>
          <a:p>
            <a:pPr algn="ctr"/>
            <a:r>
              <a:rPr lang="en-US" sz="28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CÙNG CÁC EM SỨC KHOẺ</a:t>
            </a:r>
          </a:p>
        </p:txBody>
      </p:sp>
      <p:pic>
        <p:nvPicPr>
          <p:cNvPr id="19" name="Picture 19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386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114800"/>
            <a:ext cx="152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1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5908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2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4673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3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7244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4864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576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010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0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9527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1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767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43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673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6197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0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19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910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0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267200"/>
            <a:ext cx="152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1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38" y="27432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2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6197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3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8768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6388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162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30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05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31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6959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10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855641" y="1628801"/>
            <a:ext cx="6412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sp>
        <p:nvSpPr>
          <p:cNvPr id="2" name="Rectangle 1"/>
          <p:cNvSpPr/>
          <p:nvPr/>
        </p:nvSpPr>
        <p:spPr>
          <a:xfrm>
            <a:off x="2968897" y="2582907"/>
            <a:ext cx="67373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CC0000"/>
              </a:solidFill>
              <a:latin typeface="Times New Roman" pitchFamily="18" charset="0"/>
            </a:endParaRPr>
          </a:p>
          <a:p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-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Chiếc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áo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dài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vai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trò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thế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nào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trong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trang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phục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phụ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nữ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Việt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Nam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xưa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707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431704" y="1628800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sp>
        <p:nvSpPr>
          <p:cNvPr id="2" name="Rectangle 1"/>
          <p:cNvSpPr/>
          <p:nvPr/>
        </p:nvSpPr>
        <p:spPr>
          <a:xfrm>
            <a:off x="2622476" y="2420888"/>
            <a:ext cx="76328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600" dirty="0">
                <a:solidFill>
                  <a:srgbClr val="CC0000"/>
                </a:solidFill>
                <a:latin typeface="Times New Roman" pitchFamily="18" charset="0"/>
              </a:rPr>
              <a:t>-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Vì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sao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áo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dài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được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coi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biểu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tượng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y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phục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truyền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thống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itchFamily="18" charset="0"/>
              </a:rPr>
              <a:t>Việt</a:t>
            </a:r>
            <a:r>
              <a:rPr lang="en-US" sz="2600" dirty="0">
                <a:solidFill>
                  <a:srgbClr val="0000CC"/>
                </a:solidFill>
                <a:latin typeface="Times New Roman" pitchFamily="18" charset="0"/>
              </a:rPr>
              <a:t> Nam?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4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1043356"/>
            <a:ext cx="54006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783632" y="6010505"/>
            <a:ext cx="6893768" cy="638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</a:rPr>
              <a:t>Nguyễn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Thị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Định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sz="2000" dirty="0">
                <a:solidFill>
                  <a:srgbClr val="0000FF"/>
                </a:solidFill>
              </a:rPr>
              <a:t>1920 – 1992) </a:t>
            </a:r>
            <a:r>
              <a:rPr lang="en-US" sz="2000" dirty="0" err="1">
                <a:solidFill>
                  <a:srgbClr val="0000FF"/>
                </a:solidFill>
              </a:rPr>
              <a:t>tại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xã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Lương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Hòa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dirty="0" err="1">
                <a:solidFill>
                  <a:srgbClr val="0000FF"/>
                </a:solidFill>
              </a:rPr>
              <a:t>huyện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Giồng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Trôm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dirty="0" err="1">
                <a:solidFill>
                  <a:srgbClr val="0000FF"/>
                </a:solidFill>
              </a:rPr>
              <a:t>tỉnh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Bến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Tre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768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07568" y="2780929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4276" y="3163669"/>
            <a:ext cx="22322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6164708" y="28363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663702" y="4509121"/>
            <a:ext cx="43930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* </a:t>
            </a:r>
            <a:r>
              <a:rPr lang="en-US" sz="2600" dirty="0" err="1">
                <a:latin typeface="Times New Roman" pitchFamily="18" charset="0"/>
              </a:rPr>
              <a:t>Rủi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địch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bắt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tận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tay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thì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mực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rằng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anh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bảo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đây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giấy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quảng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cáo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thuốc</a:t>
            </a:r>
            <a:r>
              <a:rPr lang="en-US" sz="2600" dirty="0">
                <a:latin typeface="Times New Roman" pitchFamily="18" charset="0"/>
              </a:rPr>
              <a:t>. </a:t>
            </a:r>
            <a:endParaRPr lang="en-US" sz="2600" dirty="0"/>
          </a:p>
        </p:txBody>
      </p:sp>
      <p:sp>
        <p:nvSpPr>
          <p:cNvPr id="25" name="Line 30"/>
          <p:cNvSpPr>
            <a:spLocks noChangeShapeType="1"/>
          </p:cNvSpPr>
          <p:nvPr/>
        </p:nvSpPr>
        <p:spPr bwMode="auto">
          <a:xfrm flipH="1">
            <a:off x="5421854" y="5020626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V="1">
            <a:off x="2990078" y="4369223"/>
            <a:ext cx="21032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3359697" y="3962400"/>
            <a:ext cx="395058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15692" y="3211815"/>
            <a:ext cx="369030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600" dirty="0"/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chớ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rủi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tà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li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2408363" y="3573016"/>
            <a:ext cx="242657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05679" y="2276872"/>
            <a:ext cx="775076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CC"/>
                </a:solidFill>
              </a:rPr>
              <a:t> </a:t>
            </a:r>
            <a:r>
              <a:rPr lang="en-US" sz="2600" b="1" dirty="0">
                <a:latin typeface="Times New Roman" pitchFamily="18" charset="0"/>
              </a:rPr>
              <a:t>1. </a:t>
            </a:r>
            <a:r>
              <a:rPr lang="en-US" sz="2600" b="1" dirty="0" err="1">
                <a:latin typeface="Times New Roman" pitchFamily="18" charset="0"/>
              </a:rPr>
              <a:t>Công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việc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đầu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tiên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anh</a:t>
            </a:r>
            <a:r>
              <a:rPr lang="en-US" sz="2600" b="1" dirty="0">
                <a:latin typeface="Times New Roman" pitchFamily="18" charset="0"/>
              </a:rPr>
              <a:t> Ba </a:t>
            </a:r>
            <a:r>
              <a:rPr lang="en-US" sz="2600" b="1" dirty="0" err="1">
                <a:latin typeface="Times New Roman" pitchFamily="18" charset="0"/>
              </a:rPr>
              <a:t>giao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cho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chị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Út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là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gì</a:t>
            </a:r>
            <a:r>
              <a:rPr lang="en-US" sz="2600" b="1" dirty="0">
                <a:latin typeface="Times New Roman" pitchFamily="18" charset="0"/>
              </a:rPr>
              <a:t>? </a:t>
            </a:r>
          </a:p>
          <a:p>
            <a:endParaRPr lang="en-US" sz="2600" b="1" dirty="0">
              <a:latin typeface="Times New Roman" pitchFamily="18" charset="0"/>
            </a:endParaRPr>
          </a:p>
          <a:p>
            <a:r>
              <a:rPr lang="en-US" sz="26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063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7568" y="2780929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84276" y="3163669"/>
            <a:ext cx="22322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164708" y="28363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63702" y="4509121"/>
            <a:ext cx="43930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* </a:t>
            </a:r>
            <a:r>
              <a:rPr lang="en-US" sz="2600" dirty="0" err="1">
                <a:latin typeface="Times New Roman" pitchFamily="18" charset="0"/>
              </a:rPr>
              <a:t>Rủi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địch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bắt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tận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tay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thì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mực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rằng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anh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bảo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đây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giấy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quảng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cáo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thuốc</a:t>
            </a:r>
            <a:r>
              <a:rPr lang="en-US" sz="2600" dirty="0">
                <a:latin typeface="Times New Roman" pitchFamily="18" charset="0"/>
              </a:rPr>
              <a:t>. </a:t>
            </a:r>
            <a:endParaRPr lang="en-US" sz="2600" dirty="0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 flipH="1">
            <a:off x="5421854" y="5020626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 flipV="1">
            <a:off x="2999656" y="4365104"/>
            <a:ext cx="15929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2459597" y="3571559"/>
            <a:ext cx="17830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V="1">
            <a:off x="3359696" y="3962400"/>
            <a:ext cx="395058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215692" y="3211815"/>
            <a:ext cx="36903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8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i="1" dirty="0"/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95600" y="2276873"/>
            <a:ext cx="7181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CC"/>
                </a:solidFill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806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1" y="569913"/>
            <a:ext cx="89058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0400" y="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>
              <a:solidFill>
                <a:srgbClr val="3E35F7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3701" y="188914"/>
            <a:ext cx="8880474" cy="4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sáu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22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3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2024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624013" y="88900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638300" y="88900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0588625" y="117475"/>
            <a:ext cx="0" cy="66690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1624013" y="6786563"/>
            <a:ext cx="89646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14300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7825" y="5470525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12717" y="879005"/>
            <a:ext cx="8905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việc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tiên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/>
              <a:t>                                                            Theo</a:t>
            </a:r>
            <a:r>
              <a:rPr lang="en-US" sz="2000" b="1" dirty="0"/>
              <a:t> HỒI KÍ CỦA BÀ NGUYỄN THỊ ĐỊNH</a:t>
            </a:r>
          </a:p>
          <a:p>
            <a:pPr algn="ctr"/>
            <a:r>
              <a:rPr lang="en-US" sz="2000" b="1" dirty="0"/>
              <a:t>                                         (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Phác</a:t>
            </a:r>
            <a:r>
              <a:rPr lang="en-US" sz="2000" b="1" dirty="0"/>
              <a:t> </a:t>
            </a:r>
            <a:r>
              <a:rPr lang="en-US" sz="2000" b="1" i="1" dirty="0" err="1"/>
              <a:t>ghi</a:t>
            </a:r>
            <a:r>
              <a:rPr lang="en-US" sz="2000" b="1" i="1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7568" y="2780929"/>
            <a:ext cx="769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LUYỆN ĐỌC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84276" y="3163669"/>
            <a:ext cx="22322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thỏm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164708" y="2836346"/>
            <a:ext cx="50985" cy="374574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63702" y="4509121"/>
            <a:ext cx="43930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* </a:t>
            </a:r>
            <a:r>
              <a:rPr lang="en-US" sz="2600" dirty="0" err="1">
                <a:latin typeface="Times New Roman" pitchFamily="18" charset="0"/>
              </a:rPr>
              <a:t>Rủi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địch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bắt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tận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tay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thì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mực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nói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rằng</a:t>
            </a:r>
            <a:r>
              <a:rPr lang="en-US" sz="2600" dirty="0">
                <a:latin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anh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bảo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đây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giấy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quảng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cáo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thuốc</a:t>
            </a:r>
            <a:r>
              <a:rPr lang="en-US" sz="2600" dirty="0">
                <a:latin typeface="Times New Roman" pitchFamily="18" charset="0"/>
              </a:rPr>
              <a:t>. </a:t>
            </a:r>
            <a:endParaRPr lang="en-US" sz="2600" dirty="0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 flipH="1">
            <a:off x="5421854" y="5020626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 flipV="1">
            <a:off x="3041104" y="4365104"/>
            <a:ext cx="159296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 flipV="1">
            <a:off x="2459597" y="3571559"/>
            <a:ext cx="17830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3352800" y="3962400"/>
            <a:ext cx="395058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215692" y="3211816"/>
            <a:ext cx="36903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chồn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3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1191</Words>
  <Application>Microsoft Office PowerPoint</Application>
  <PresentationFormat>Widescreen</PresentationFormat>
  <Paragraphs>177</Paragraphs>
  <Slides>18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2024-03-15T23:00:45Z</dcterms:created>
  <dcterms:modified xsi:type="dcterms:W3CDTF">2024-03-15T23:12:20Z</dcterms:modified>
</cp:coreProperties>
</file>