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19"/>
  </p:notesMasterIdLst>
  <p:sldIdLst>
    <p:sldId id="320" r:id="rId2"/>
    <p:sldId id="282" r:id="rId3"/>
    <p:sldId id="316" r:id="rId4"/>
    <p:sldId id="317" r:id="rId5"/>
    <p:sldId id="311" r:id="rId6"/>
    <p:sldId id="312" r:id="rId7"/>
    <p:sldId id="306" r:id="rId8"/>
    <p:sldId id="295" r:id="rId9"/>
    <p:sldId id="259" r:id="rId10"/>
    <p:sldId id="310" r:id="rId11"/>
    <p:sldId id="297" r:id="rId12"/>
    <p:sldId id="298" r:id="rId13"/>
    <p:sldId id="299" r:id="rId14"/>
    <p:sldId id="318" r:id="rId15"/>
    <p:sldId id="302" r:id="rId16"/>
    <p:sldId id="314" r:id="rId17"/>
    <p:sldId id="286" r:id="rId18"/>
  </p:sldIdLst>
  <p:sldSz cx="9144000" cy="5143500" type="screen16x9"/>
  <p:notesSz cx="6858000" cy="9144000"/>
  <p:embeddedFontLst>
    <p:embeddedFont>
      <p:font typeface="Trebuchet MS" pitchFamily="34" charset="0"/>
      <p:regular r:id="rId20"/>
      <p:bold r:id="rId21"/>
      <p:italic r:id="rId22"/>
      <p:boldItalic r:id="rId23"/>
    </p:embeddedFont>
    <p:embeddedFont>
      <p:font typeface="Wingdings 2" pitchFamily="18" charset="2"/>
      <p:regular r:id="rId24"/>
    </p:embeddedFont>
    <p:embeddedFont>
      <p:font typeface="Wingdings 3" pitchFamily="18" charset="2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409E9"/>
    <a:srgbClr val="CC0066"/>
    <a:srgbClr val="FF3399"/>
    <a:srgbClr val="FF6600"/>
    <a:srgbClr val="FF9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A0010F9-A540-4365-A674-49318B6ACA38}">
  <a:tblStyle styleId="{0A0010F9-A540-4365-A674-49318B6ACA38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17132" autoAdjust="0"/>
    <p:restoredTop sz="94660"/>
  </p:normalViewPr>
  <p:slideViewPr>
    <p:cSldViewPr snapToGrid="0">
      <p:cViewPr>
        <p:scale>
          <a:sx n="100" d="100"/>
          <a:sy n="100" d="100"/>
        </p:scale>
        <p:origin x="-28" y="2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2631176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12C5D178-91AD-4EA7-8E5B-CBF65F58E6A3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909361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03886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03886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03886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82283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03886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7182727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4791904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0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359611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4081517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55984750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365274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11/22/2024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0052407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8654511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Just plants small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54434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ctrTitle"/>
          </p:nvPr>
        </p:nvSpPr>
        <p:spPr>
          <a:xfrm>
            <a:off x="1924050" y="1659550"/>
            <a:ext cx="5295900" cy="1159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SzPct val="100000"/>
              <a:defRPr sz="3600"/>
            </a:lvl1pPr>
            <a:lvl2pPr lvl="1" algn="ctr" rtl="0">
              <a:spcBef>
                <a:spcPts val="0"/>
              </a:spcBef>
              <a:buSzPct val="100000"/>
              <a:defRPr sz="3600"/>
            </a:lvl2pPr>
            <a:lvl3pPr lvl="2" algn="ctr" rtl="0">
              <a:spcBef>
                <a:spcPts val="0"/>
              </a:spcBef>
              <a:buSzPct val="100000"/>
              <a:defRPr sz="3600"/>
            </a:lvl3pPr>
            <a:lvl4pPr lvl="3" algn="ctr" rtl="0">
              <a:spcBef>
                <a:spcPts val="0"/>
              </a:spcBef>
              <a:buSzPct val="100000"/>
              <a:defRPr sz="3600"/>
            </a:lvl4pPr>
            <a:lvl5pPr lvl="4" algn="ctr" rtl="0">
              <a:spcBef>
                <a:spcPts val="0"/>
              </a:spcBef>
              <a:buSzPct val="100000"/>
              <a:defRPr sz="3600"/>
            </a:lvl5pPr>
            <a:lvl6pPr lvl="5" algn="ctr" rtl="0">
              <a:spcBef>
                <a:spcPts val="0"/>
              </a:spcBef>
              <a:buSzPct val="100000"/>
              <a:defRPr sz="3600"/>
            </a:lvl6pPr>
            <a:lvl7pPr lvl="6" algn="ctr" rtl="0">
              <a:spcBef>
                <a:spcPts val="0"/>
              </a:spcBef>
              <a:buSzPct val="100000"/>
              <a:defRPr sz="3600"/>
            </a:lvl7pPr>
            <a:lvl8pPr lvl="7" algn="ctr" rtl="0">
              <a:spcBef>
                <a:spcPts val="0"/>
              </a:spcBef>
              <a:buSzPct val="100000"/>
              <a:defRPr sz="3600"/>
            </a:lvl8pPr>
            <a:lvl9pPr lvl="8" algn="ctr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ubTitle" idx="1"/>
          </p:nvPr>
        </p:nvSpPr>
        <p:spPr>
          <a:xfrm>
            <a:off x="685800" y="29162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chemeClr val="dk2"/>
              </a:buClr>
              <a:buNone/>
              <a:defRPr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 i="1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 i="1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 i="1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 i="1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 i="1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 i="1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 i="1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42879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4814517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1810642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11/22/2024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682966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8047033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301969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50556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9517196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735724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24900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80" r:id="rId17"/>
    <p:sldLayoutId id="2147483681" r:id="rId18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" Type="http://schemas.openxmlformats.org/officeDocument/2006/relationships/image" Target="../media/image1.jpeg"/><Relationship Id="rId21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openxmlformats.org/officeDocument/2006/relationships/image" Target="../media/image9.gif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slide" Target="slide6.xml"/><Relationship Id="rId24" Type="http://schemas.openxmlformats.org/officeDocument/2006/relationships/image" Target="../media/image21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2.gif"/><Relationship Id="rId9" Type="http://schemas.openxmlformats.org/officeDocument/2006/relationships/image" Target="../media/image7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he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tulips_burgundy_hc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44475" y="3857625"/>
            <a:ext cx="14636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tulips_burgundy_hc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4029075"/>
            <a:ext cx="111283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tulips_burgundy_hc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4029075"/>
            <a:ext cx="9144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tulips_burgundy_hc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4090988"/>
            <a:ext cx="609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tulips_burgundy_hc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19400" y="4084638"/>
            <a:ext cx="685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tulips_burgundy_hc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2800" y="4086225"/>
            <a:ext cx="457200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 descr="tulips_burgundy_hc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33800" y="4200525"/>
            <a:ext cx="328613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 descr="tulips_burgundy_hc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38600" y="4194175"/>
            <a:ext cx="1524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1" descr="tulips_burgundy_hc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129088" y="4200525"/>
            <a:ext cx="13176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2" descr="272_lg_clr">
            <a:hlinkClick r:id="rId11" action="ppaction://hlinksldjump"/>
          </p:cNvPr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2000" y="3514725"/>
            <a:ext cx="9906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5" descr="tulips_burgundy_hc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8007350" y="3914775"/>
            <a:ext cx="1365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16" descr="tulips_burgundy_hc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215188" y="4143375"/>
            <a:ext cx="10382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17" descr="tulips_burgundy_hc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702550" y="4143375"/>
            <a:ext cx="852488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18" descr="tulips_burgundy_hc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086600" y="4200525"/>
            <a:ext cx="56832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Picture 19" descr="tulips_burgundy_hc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32638" y="4141788"/>
            <a:ext cx="639762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8" name="Picture 20" descr="tulips_burgundy_hc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705600" y="4029075"/>
            <a:ext cx="5476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9" name="Picture 21" descr="tulips_burgundy_hc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324600" y="4200525"/>
            <a:ext cx="306388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0" name="Picture 22" descr="tulips_burgundy_hc"/>
          <p:cNvPicPr>
            <a:picLocks noChangeAspect="1" noChangeArrowheads="1" noCrop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553200" y="4251325"/>
            <a:ext cx="1428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1" name="Picture 23" descr="tulips_burgundy_hc"/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705600" y="4314825"/>
            <a:ext cx="12223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2" name="Picture 24" descr="272_lg_clr">
            <a:hlinkClick r:id="rId11" action="ppaction://hlinksldjump"/>
          </p:cNvPr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flipH="1">
            <a:off x="7016750" y="3629025"/>
            <a:ext cx="9239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3" name="Picture 25" descr="tulips_burgundy_hc"/>
          <p:cNvPicPr>
            <a:picLocks noChangeAspect="1" noChangeArrowheads="1" noCrop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638925" y="4257675"/>
            <a:ext cx="142875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4" name="Picture 26" descr="tulips_burgundy_hc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8925" y="3629025"/>
            <a:ext cx="13112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5" name="Picture 27" descr="tulips_burgundy_hc"/>
          <p:cNvPicPr>
            <a:picLocks noChangeAspect="1" noChangeArrowheads="1" noCrop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141413" y="4016375"/>
            <a:ext cx="839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6" name="Picture 28" descr="tulips_burgundy_hc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4086225"/>
            <a:ext cx="609600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7" name="Picture 29" descr="tulips_burgundy_hc"/>
          <p:cNvPicPr>
            <a:picLocks noChangeAspect="1" noChangeArrowheads="1" noCrop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8564563" y="4200525"/>
            <a:ext cx="6000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8" name="Picture 30" descr="tulips_burgundy_hc"/>
          <p:cNvPicPr>
            <a:picLocks noChangeAspect="1" noChangeArrowheads="1" noCrop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715000" y="4143375"/>
            <a:ext cx="142875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9" name="Picture 31" descr="tulips_burgundy_hc"/>
          <p:cNvPicPr>
            <a:picLocks noChangeAspect="1" noChangeArrowheads="1" noCrop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5486400" y="4143375"/>
            <a:ext cx="2873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0" name="Picture 32" descr="tulips_burgundy_hc"/>
          <p:cNvPicPr>
            <a:picLocks noChangeAspect="1" noChangeArrowheads="1" noCrop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029325" y="4086225"/>
            <a:ext cx="142875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1" name="Picture 33" descr="tulips_burgundy_hc"/>
          <p:cNvPicPr>
            <a:picLocks noChangeAspect="1" noChangeArrowheads="1" noCrop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6029325" y="4143375"/>
            <a:ext cx="295275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2" name="Picture 34" descr="tulips_burgundy_hc"/>
          <p:cNvPicPr>
            <a:picLocks noChangeAspect="1" noChangeArrowheads="1" noCrop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334125" y="4143375"/>
            <a:ext cx="142875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3" name="Picture 35" descr="tulips_burgundy_hc"/>
          <p:cNvPicPr>
            <a:picLocks noChangeAspect="1" noChangeArrowheads="1" noCrop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6478588" y="4079875"/>
            <a:ext cx="2270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4" name="Picture 36" descr="tulips_burgundy_hc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715125" y="4071938"/>
            <a:ext cx="54768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5" name="Picture 37" descr="tulips_burgundy_hc"/>
          <p:cNvPicPr>
            <a:picLocks noChangeAspect="1" noChangeArrowheads="1" noCrop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5867400" y="4143375"/>
            <a:ext cx="30480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6" name="Picture 38" descr="tulips_burgundy_hc"/>
          <p:cNvPicPr>
            <a:picLocks noChangeAspect="1" noChangeArrowheads="1" noCrop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5953125" y="4143375"/>
            <a:ext cx="371475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7" name="Picture 39" descr="tulips_burgundy_hc"/>
          <p:cNvPicPr>
            <a:picLocks noChangeAspect="1" noChangeArrowheads="1" noCrop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6172200" y="4143375"/>
            <a:ext cx="295275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WordArt 48"/>
          <p:cNvSpPr>
            <a:spLocks noChangeArrowheads="1" noChangeShapeType="1" noTextEdit="1"/>
          </p:cNvSpPr>
          <p:nvPr/>
        </p:nvSpPr>
        <p:spPr bwMode="auto">
          <a:xfrm>
            <a:off x="3000375" y="1608138"/>
            <a:ext cx="3200400" cy="681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2700">
                <a:solidFill>
                  <a:srgbClr val="FF6600"/>
                </a:solidFill>
                <a:round/>
                <a:headEnd/>
                <a:tailEnd/>
              </a:ln>
              <a:solidFill>
                <a:srgbClr val="80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159" name="Text Box 51"/>
          <p:cNvSpPr txBox="1">
            <a:spLocks noChangeArrowheads="1"/>
          </p:cNvSpPr>
          <p:nvPr/>
        </p:nvSpPr>
        <p:spPr bwMode="auto">
          <a:xfrm>
            <a:off x="2214563" y="2625725"/>
            <a:ext cx="5105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 sz="4000" b="1" i="1"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46" name="Content Placeholder 2"/>
          <p:cNvSpPr>
            <a:spLocks noGrp="1"/>
          </p:cNvSpPr>
          <p:nvPr>
            <p:ph idx="1"/>
          </p:nvPr>
        </p:nvSpPr>
        <p:spPr>
          <a:xfrm>
            <a:off x="1143000" y="2678113"/>
            <a:ext cx="7572375" cy="1573212"/>
          </a:xfrm>
        </p:spPr>
        <p:txBody>
          <a:bodyPr>
            <a:normAutofit fontScale="62500" lnSpcReduction="20000"/>
          </a:bodyPr>
          <a:lstStyle/>
          <a:p>
            <a:pPr marL="857250" indent="-85725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22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</a:p>
          <a:p>
            <a:pPr marL="857250" indent="-85725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n-US" sz="2000" b="1" i="1" dirty="0" smtClean="0">
              <a:cs typeface="Times New Roman" pitchFamily="18" charset="0"/>
            </a:endParaRPr>
          </a:p>
          <a:p>
            <a:pPr marL="857250" indent="-85725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Người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báo cáo:  </a:t>
            </a:r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857250" indent="-85725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Mai</a:t>
            </a:r>
            <a:endParaRPr lang="vi-VN" sz="2800" b="1" dirty="0" smtClean="0">
              <a:cs typeface="Times New Roman" pitchFamily="18" charset="0"/>
            </a:endParaRPr>
          </a:p>
          <a:p>
            <a:pPr marL="571500" indent="-57150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3000" b="1" dirty="0" smtClean="0"/>
              <a:t> </a:t>
            </a:r>
            <a:endParaRPr lang="vi-VN" sz="3000" dirty="0"/>
          </a:p>
        </p:txBody>
      </p:sp>
      <p:sp>
        <p:nvSpPr>
          <p:cNvPr id="47" name="Content Placeholder 2"/>
          <p:cNvSpPr txBox="1">
            <a:spLocks/>
          </p:cNvSpPr>
          <p:nvPr/>
        </p:nvSpPr>
        <p:spPr bwMode="auto">
          <a:xfrm>
            <a:off x="428625" y="71438"/>
            <a:ext cx="8215313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55000" lnSpcReduction="20000"/>
          </a:bodyPr>
          <a:lstStyle/>
          <a:p>
            <a:pPr marL="857250" indent="-857250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 pitchFamily="18" charset="2"/>
              <a:buNone/>
              <a:defRPr/>
            </a:pPr>
            <a:r>
              <a:rPr lang="vi-VN" sz="3900" b="1" i="1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ỦY BAN NHÂN DÂN THÀNH PHỐ </a:t>
            </a:r>
            <a:r>
              <a:rPr lang="vi-VN" sz="3900" dirty="0">
                <a:latin typeface="Times New Roman" pitchFamily="18" charset="0"/>
                <a:cs typeface="Times New Roman" pitchFamily="18" charset="0"/>
              </a:rPr>
              <a:t>QUY NHƠN</a:t>
            </a:r>
          </a:p>
          <a:p>
            <a:pPr marL="857250" indent="-857250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 pitchFamily="18" charset="2"/>
              <a:buNone/>
              <a:defRPr/>
            </a:pPr>
            <a:r>
              <a:rPr lang="vi-VN" sz="39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9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900" b="1" dirty="0">
                <a:latin typeface="Times New Roman" pitchFamily="18" charset="0"/>
                <a:cs typeface="Times New Roman" pitchFamily="18" charset="0"/>
              </a:rPr>
              <a:t>TRƯỜNG TIỂU HỌC HẢI CẢNG</a:t>
            </a:r>
            <a:endParaRPr lang="vi-VN" sz="3900" b="1" dirty="0">
              <a:latin typeface="+mn-lt"/>
              <a:cs typeface="Times New Roman" pitchFamily="18" charset="0"/>
            </a:endParaRPr>
          </a:p>
          <a:p>
            <a:pPr marL="571500" indent="-57150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2800" b="1" dirty="0">
                <a:latin typeface="+mn-lt"/>
                <a:cs typeface="+mn-cs"/>
              </a:rPr>
              <a:t> </a:t>
            </a:r>
            <a:endParaRPr lang="vi-VN" sz="2600" dirty="0">
              <a:latin typeface="+mn-lt"/>
              <a:cs typeface="+mn-cs"/>
            </a:endParaRPr>
          </a:p>
        </p:txBody>
      </p:sp>
      <p:sp>
        <p:nvSpPr>
          <p:cNvPr id="5162" name="WordArt 61"/>
          <p:cNvSpPr>
            <a:spLocks noChangeArrowheads="1" noChangeShapeType="1" noTextEdit="1"/>
          </p:cNvSpPr>
          <p:nvPr/>
        </p:nvSpPr>
        <p:spPr bwMode="auto">
          <a:xfrm>
            <a:off x="714375" y="987425"/>
            <a:ext cx="7529513" cy="41560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530860"/>
              </a:avLst>
            </a:prstTxWarp>
          </a:bodyPr>
          <a:lstStyle/>
          <a:p>
            <a:pPr algn="ctr"/>
            <a:r>
              <a:rPr lang="vi-VN" sz="60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Nhiệt liệt chào đón quý thầy cô giáo về dự chuyên đề </a:t>
            </a:r>
            <a:r>
              <a:rPr lang="vi-VN" sz="60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6000" b="1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Giáo</a:t>
            </a:r>
            <a:r>
              <a:rPr lang="en-US" sz="60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6000" b="1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dục</a:t>
            </a:r>
            <a:r>
              <a:rPr lang="en-US" sz="60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6000" b="1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thể</a:t>
            </a:r>
            <a:r>
              <a:rPr lang="en-US" sz="60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6000" b="1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chất</a:t>
            </a:r>
            <a:r>
              <a:rPr lang="vi-VN" sz="60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lang="vi-VN" sz="60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khối 3</a:t>
            </a:r>
            <a:endParaRPr lang="en-US" sz="60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5163" name="Picture 42" descr="vo"/>
          <p:cNvPicPr>
            <a:picLocks noChangeAspect="1" noChangeArrowheads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75" y="1392238"/>
            <a:ext cx="3124200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4"/>
          <p:cNvSpPr/>
          <p:nvPr/>
        </p:nvSpPr>
        <p:spPr>
          <a:xfrm>
            <a:off x="441931" y="2695575"/>
            <a:ext cx="1668839" cy="1466890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just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14300" y="95250"/>
            <a:ext cx="8896350" cy="108584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" sz="2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“Biện pháp giúp học sinh khối 4 học tốt bài thể dục với vòng”</a:t>
            </a:r>
          </a:p>
        </p:txBody>
      </p:sp>
      <p:sp>
        <p:nvSpPr>
          <p:cNvPr id="2" name="Rectangle 1"/>
          <p:cNvSpPr/>
          <p:nvPr/>
        </p:nvSpPr>
        <p:spPr>
          <a:xfrm>
            <a:off x="180975" y="1218960"/>
            <a:ext cx="8658225" cy="886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smtClean="0">
                <a:latin typeface="Times New Roman" pitchFamily="18" charset="0"/>
                <a:cs typeface="Times New Roman" pitchFamily="18" charset="0"/>
              </a:rPr>
              <a:t>2.3.2.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Sử dụng có hiệu quả bộ tranh dạy môn Giáo dục thể chất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" y="1657351"/>
            <a:ext cx="72390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726761" y="274056"/>
            <a:ext cx="1867819" cy="3631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indent="-857250" algn="ctr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2200" b="1" u="sng" dirty="0" smtClean="0">
                <a:solidFill>
                  <a:srgbClr val="3409E9"/>
                </a:solidFill>
                <a:latin typeface="Times New Roman" pitchFamily="18" charset="0"/>
                <a:cs typeface="Times New Roman" pitchFamily="18" charset="0"/>
              </a:rPr>
              <a:t>CHUYÊN ĐỀ</a:t>
            </a:r>
            <a:endParaRPr lang="en-US" sz="2200" b="1" u="sng" dirty="0">
              <a:solidFill>
                <a:srgbClr val="3409E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995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14300" y="95250"/>
            <a:ext cx="8896350" cy="7874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" sz="2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“Biện pháp giúp học sinh khối 4 học tốt bài thể dục với vòng”</a:t>
            </a:r>
          </a:p>
        </p:txBody>
      </p:sp>
      <p:sp>
        <p:nvSpPr>
          <p:cNvPr id="9" name="Rounded Rectangle 4"/>
          <p:cNvSpPr/>
          <p:nvPr/>
        </p:nvSpPr>
        <p:spPr>
          <a:xfrm>
            <a:off x="606917" y="947728"/>
            <a:ext cx="7986981" cy="623897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95564" tIns="0" rIns="195564" bIns="0" numCol="1" spcCol="1270" anchor="ctr" anchorCtr="0">
            <a:noAutofit/>
          </a:bodyPr>
          <a:lstStyle/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smtClean="0">
                <a:latin typeface="Times New Roman" pitchFamily="18" charset="0"/>
                <a:cs typeface="Times New Roman" pitchFamily="18" charset="0"/>
              </a:rPr>
              <a:t>2.3.3.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Lồng ghép một số bài hát thiếu nhi vào giảng dạy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44211" y="140706"/>
            <a:ext cx="1867819" cy="3631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indent="-857250" algn="ctr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2200" b="1" u="sng" dirty="0" smtClean="0">
                <a:solidFill>
                  <a:srgbClr val="3409E9"/>
                </a:solidFill>
                <a:latin typeface="Times New Roman" pitchFamily="18" charset="0"/>
                <a:cs typeface="Times New Roman" pitchFamily="18" charset="0"/>
              </a:rPr>
              <a:t>CHUYÊN ĐỀ</a:t>
            </a:r>
            <a:endParaRPr lang="en-US" sz="2200" b="1" u="sng" dirty="0">
              <a:solidFill>
                <a:srgbClr val="3409E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377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43715" y="113514"/>
            <a:ext cx="8896350" cy="10167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" sz="2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“Biện pháp giúp học sinh khối 4 học tốt bài thể dục với vòng”</a:t>
            </a:r>
          </a:p>
        </p:txBody>
      </p:sp>
      <p:sp>
        <p:nvSpPr>
          <p:cNvPr id="6" name="Rounded Rectangle 4"/>
          <p:cNvSpPr/>
          <p:nvPr/>
        </p:nvSpPr>
        <p:spPr>
          <a:xfrm>
            <a:off x="606917" y="1090603"/>
            <a:ext cx="7986981" cy="623897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95564" tIns="0" rIns="195564" bIns="0" numCol="1" spcCol="1270" anchor="ctr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smtClean="0">
                <a:latin typeface="Times New Roman" pitchFamily="18" charset="0"/>
                <a:cs typeface="Times New Roman" pitchFamily="18" charset="0"/>
              </a:rPr>
              <a:t>2.3.4.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Tổ chức tập luyện theo nhóm đôi, nhóm lớn</a:t>
            </a:r>
            <a:endParaRPr lang="pt-BR" sz="2400" b="1" kern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100" y="1657350"/>
            <a:ext cx="6604000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872811" y="178806"/>
            <a:ext cx="1867819" cy="3631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indent="-857250" algn="ctr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2200" b="1" u="sng" dirty="0" smtClean="0">
                <a:solidFill>
                  <a:srgbClr val="3409E9"/>
                </a:solidFill>
                <a:latin typeface="Times New Roman" pitchFamily="18" charset="0"/>
                <a:cs typeface="Times New Roman" pitchFamily="18" charset="0"/>
              </a:rPr>
              <a:t>CHUYÊN ĐỀ</a:t>
            </a:r>
            <a:endParaRPr lang="en-US" sz="2200" b="1" u="sng" dirty="0">
              <a:solidFill>
                <a:srgbClr val="3409E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639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14300" y="95251"/>
            <a:ext cx="8896350" cy="82867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" sz="2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“Biện pháp giúp học sinh khối 4 học tốt bài thể dục với vòng”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06917" y="1004878"/>
            <a:ext cx="7986981" cy="623897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95564" tIns="0" rIns="195564" bIns="0" numCol="1" spcCol="1270" anchor="ctr" anchorCtr="0">
            <a:noAutofit/>
          </a:bodyPr>
          <a:lstStyle/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b="1" kern="1200" dirty="0" smtClean="0">
              <a:latin typeface="Times New Roman" pitchFamily="18" charset="0"/>
              <a:cs typeface="Times New Roman" pitchFamily="18" charset="0"/>
            </a:endParaRPr>
          </a:p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smtClean="0">
                <a:latin typeface="Times New Roman" pitchFamily="18" charset="0"/>
                <a:cs typeface="Times New Roman" pitchFamily="18" charset="0"/>
              </a:rPr>
              <a:t>2.3.5.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Sử dụng phương pháp "thi đua" vào tiết dạy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2400" b="1" kern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" y="1536700"/>
            <a:ext cx="6781800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910911" y="121656"/>
            <a:ext cx="1842172" cy="3631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indent="-857250" algn="ctr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2200" b="1" u="sng" dirty="0" smtClean="0">
                <a:solidFill>
                  <a:srgbClr val="3409E9"/>
                </a:solidFill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b="1" u="sng" dirty="0" smtClean="0">
                <a:solidFill>
                  <a:srgbClr val="3409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u="sng" dirty="0" smtClean="0">
                <a:solidFill>
                  <a:srgbClr val="3409E9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endParaRPr lang="en-US" sz="2200" b="1" u="sng" dirty="0">
              <a:solidFill>
                <a:srgbClr val="3409E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228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14300" y="95251"/>
            <a:ext cx="8896350" cy="82867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" sz="2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“Biện pháp giúp học sinh khối 4 học tốt bài thể dục với vòng”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06917" y="1004878"/>
            <a:ext cx="7986981" cy="623897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95564" tIns="0" rIns="195564" bIns="0" numCol="1" spcCol="1270" anchor="ctr" anchorCtr="0">
            <a:noAutofit/>
          </a:bodyPr>
          <a:lstStyle/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b="1" kern="1200" dirty="0" smtClean="0">
              <a:latin typeface="Times New Roman" pitchFamily="18" charset="0"/>
              <a:cs typeface="Times New Roman" pitchFamily="18" charset="0"/>
            </a:endParaRPr>
          </a:p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b="1" kern="1200" dirty="0" smtClean="0">
              <a:latin typeface="Times New Roman" pitchFamily="18" charset="0"/>
              <a:cs typeface="Times New Roman" pitchFamily="18" charset="0"/>
            </a:endParaRPr>
          </a:p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smtClean="0">
                <a:latin typeface="Times New Roman" pitchFamily="18" charset="0"/>
                <a:cs typeface="Times New Roman" pitchFamily="18" charset="0"/>
              </a:rPr>
              <a:t>2.3.6.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 Sử dụng linh hoạt các phương pháp dạy học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dirty="0" smtClean="0"/>
          </a:p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2400" b="1" kern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10911" y="159756"/>
            <a:ext cx="1867819" cy="3631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indent="-857250" algn="ctr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2200" b="1" u="sng" dirty="0" smtClean="0">
                <a:solidFill>
                  <a:srgbClr val="3409E9"/>
                </a:solidFill>
                <a:latin typeface="Times New Roman" pitchFamily="18" charset="0"/>
                <a:cs typeface="Times New Roman" pitchFamily="18" charset="0"/>
              </a:rPr>
              <a:t>CHUYÊN ĐỀ</a:t>
            </a:r>
            <a:endParaRPr lang="en-US" sz="2200" b="1" u="sng" dirty="0">
              <a:solidFill>
                <a:srgbClr val="3409E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228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57354" y="27264"/>
            <a:ext cx="568617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3600" b="1" dirty="0" smtClean="0">
                <a:ln/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2.4. Hiệu quả của</a:t>
            </a:r>
            <a:r>
              <a:rPr lang="en" sz="3600" b="1" cap="none" spc="0" dirty="0" smtClean="0">
                <a:ln/>
                <a:solidFill>
                  <a:srgbClr val="CC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biện pháp</a:t>
            </a:r>
            <a:endParaRPr lang="en-US" sz="3600" b="1" cap="none" spc="0" dirty="0">
              <a:ln/>
              <a:solidFill>
                <a:srgbClr val="CC0066"/>
              </a:soli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886747"/>
            <a:ext cx="1099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i="1" dirty="0" smtClean="0">
                <a:latin typeface="Times New Roman" pitchFamily="18" charset="0"/>
                <a:cs typeface="Times New Roman" pitchFamily="18" charset="0"/>
              </a:rPr>
              <a:t> 	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514349" y="1544002"/>
          <a:ext cx="8220075" cy="2743200"/>
        </p:xfrm>
        <a:graphic>
          <a:graphicData uri="http://schemas.openxmlformats.org/drawingml/2006/table">
            <a:tbl>
              <a:tblPr/>
              <a:tblGrid>
                <a:gridCol w="859938"/>
                <a:gridCol w="1743259"/>
                <a:gridCol w="893712"/>
                <a:gridCol w="893712"/>
                <a:gridCol w="975117"/>
                <a:gridCol w="975117"/>
                <a:gridCol w="939610"/>
                <a:gridCol w="939610"/>
              </a:tblGrid>
              <a:tr h="448945"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TSHS</a:t>
                      </a:r>
                      <a:endParaRPr lang="en-US" sz="20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74370" algn="ctr"/>
                        </a:tabLst>
                      </a:pPr>
                      <a:r>
                        <a:rPr lang="en-US" sz="2000" b="1" kern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Thời</a:t>
                      </a:r>
                      <a:r>
                        <a:rPr lang="en-US" sz="2000" b="1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kern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điểm</a:t>
                      </a:r>
                      <a:endParaRPr lang="en-US" sz="20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74370" algn="ctr"/>
                        </a:tabLst>
                      </a:pPr>
                      <a:r>
                        <a:rPr lang="en-US" sz="2000" b="1" kern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Hoàn</a:t>
                      </a:r>
                      <a:r>
                        <a:rPr lang="en-US" sz="2000" b="1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kern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thành</a:t>
                      </a:r>
                      <a:r>
                        <a:rPr lang="en-US" sz="2000" b="1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kern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tốt</a:t>
                      </a:r>
                      <a:endParaRPr lang="en-US" sz="20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Hoàn thành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Chưa HT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5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03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b="1" ker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2023 - 2024</a:t>
                      </a:r>
                      <a:endParaRPr lang="en-US" sz="20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</a:t>
                      </a:r>
                      <a:endParaRPr lang="en-US" sz="20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64,8%</a:t>
                      </a:r>
                      <a:endParaRPr lang="en-US" sz="20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</a:t>
                      </a:r>
                      <a:endParaRPr lang="en-US" sz="20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35,2%</a:t>
                      </a:r>
                      <a:endParaRPr lang="en-US" sz="20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en-US" sz="20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0%</a:t>
                      </a:r>
                      <a:endParaRPr lang="en-US" sz="20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03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b="1" ker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2024 - 2025</a:t>
                      </a:r>
                      <a:endParaRPr lang="en-US" sz="20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b="1" ker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b="1" ker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68,3%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b="1" ker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31,7</a:t>
                      </a:r>
                      <a:r>
                        <a:rPr lang="en-US" sz="2000" b="1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en-US" sz="20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485774" y="714375"/>
            <a:ext cx="83724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Kết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quả</a:t>
            </a:r>
            <a:r>
              <a:rPr lang="vi-VN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thực hiện các động tác bài thể dục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vòng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áp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biện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2023-2024, 2024-2025: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236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92544" y="1154851"/>
            <a:ext cx="62119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/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L</a:t>
            </a:r>
            <a:r>
              <a:rPr lang="en" sz="3600" b="1" dirty="0" smtClean="0">
                <a:ln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DO CHỌN BIỆN PHÁP</a:t>
            </a:r>
            <a:endParaRPr lang="en-US" sz="3600" b="1" cap="none" spc="0" dirty="0">
              <a:ln/>
              <a:solidFill>
                <a:schemeClr val="tx1"/>
              </a:solidFill>
              <a:effectLst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70732" y="1154281"/>
            <a:ext cx="6447501" cy="990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" sz="2400" dirty="0" smtClean="0">
                <a:solidFill>
                  <a:srgbClr val="CC4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4300" y="95250"/>
            <a:ext cx="8896350" cy="9461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" sz="2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" sz="24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“Biện </a:t>
            </a:r>
            <a:r>
              <a:rPr lang="e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 giúp học sinh khối 4 học tốt bài thể dục </a:t>
            </a:r>
            <a:r>
              <a:rPr lang="en" sz="24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vòng”</a:t>
            </a:r>
            <a:endParaRPr lang="en" sz="2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270049" y="2144881"/>
            <a:ext cx="6447501" cy="990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" sz="2400" dirty="0" smtClean="0">
                <a:solidFill>
                  <a:srgbClr val="CC4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19374" y="1811341"/>
            <a:ext cx="560922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vi-VN" sz="3600" b="1" dirty="0" smtClean="0">
                <a:ln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n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BIỆN PHÁP</a:t>
            </a:r>
            <a:endParaRPr lang="en-US" sz="3600" b="1" cap="none" spc="0" dirty="0">
              <a:ln/>
              <a:solidFill>
                <a:schemeClr val="tx1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95449" y="2438668"/>
            <a:ext cx="70477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 smtClean="0">
                <a:ln/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2.1. CƠ SỞ LÝ LUẬN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76399" y="3017936"/>
            <a:ext cx="70477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 smtClean="0">
                <a:ln/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2.2. CƠ SỞ THỰC TIỄN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58032" y="4419800"/>
            <a:ext cx="30444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vi-VN" sz="3600" b="1" dirty="0">
                <a:ln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dirty="0" smtClean="0">
                <a:ln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600" b="1" dirty="0" smtClean="0">
                <a:ln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KẾT LUẬN</a:t>
            </a:r>
            <a:endParaRPr lang="en-US" sz="3600" b="1" cap="none" spc="0" dirty="0">
              <a:ln/>
              <a:solidFill>
                <a:schemeClr val="tx1"/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14499" y="3511818"/>
            <a:ext cx="70477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 smtClean="0">
                <a:ln/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2.3. CÁCH THỰC HIỆN BIỆN PHÁP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76399" y="3994418"/>
            <a:ext cx="70477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 smtClean="0">
                <a:ln/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2.4. HIỆU QUẢ CỦA BIỆN PHÁP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29961" y="229606"/>
            <a:ext cx="1867819" cy="3631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indent="-857250" algn="ctr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2200" b="1" u="sng" dirty="0" smtClean="0">
                <a:solidFill>
                  <a:srgbClr val="3409E9"/>
                </a:solidFill>
                <a:latin typeface="Times New Roman" pitchFamily="18" charset="0"/>
                <a:cs typeface="Times New Roman" pitchFamily="18" charset="0"/>
              </a:rPr>
              <a:t>CHUYÊN ĐỀ</a:t>
            </a:r>
            <a:endParaRPr lang="en-US" sz="2200" b="1" u="sng" dirty="0">
              <a:solidFill>
                <a:srgbClr val="3409E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8166763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thu_03_05110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86100"/>
            <a:ext cx="2328863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 descr="cay 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3518" y="2415153"/>
            <a:ext cx="2149079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cay tru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1616" y="2638425"/>
            <a:ext cx="865584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 descr="chim ba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5087" y="228600"/>
            <a:ext cx="957263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 descr="chim ba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7837" y="685800"/>
            <a:ext cx="957263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7" descr="chim ba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3687" y="800100"/>
            <a:ext cx="957263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8" descr="chim ba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3989" y="1278732"/>
            <a:ext cx="957263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9" descr="chim bay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3965" y="357188"/>
            <a:ext cx="957263" cy="70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0" descr="chim bay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50" y="64293"/>
            <a:ext cx="957263" cy="70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1" descr="chim bay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4995" y="1067264"/>
            <a:ext cx="957263" cy="70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12" descr="chim bay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5751"/>
            <a:ext cx="957263" cy="70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13" descr="chim bay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028701"/>
            <a:ext cx="957263" cy="70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4" name="WordArt 14"/>
          <p:cNvSpPr>
            <a:spLocks noChangeArrowheads="1" noChangeShapeType="1" noTextEdit="1"/>
          </p:cNvSpPr>
          <p:nvPr/>
        </p:nvSpPr>
        <p:spPr bwMode="auto">
          <a:xfrm>
            <a:off x="1426815" y="1828800"/>
            <a:ext cx="60579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7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7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7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7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7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7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7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7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7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7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7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7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7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7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en-US" sz="2700" b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312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5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131"/>
          <p:cNvSpPr txBox="1">
            <a:spLocks/>
          </p:cNvSpPr>
          <p:nvPr/>
        </p:nvSpPr>
        <p:spPr>
          <a:xfrm>
            <a:off x="617792" y="1473749"/>
            <a:ext cx="8240457" cy="17171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ct val="100000"/>
              <a:buFont typeface="Playfair Display"/>
              <a:buNone/>
              <a:defRPr sz="48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ctr"/>
            <a:r>
              <a:rPr lang="en" sz="3600" i="1" dirty="0" smtClean="0">
                <a:solidFill>
                  <a:srgbClr val="3409E9"/>
                </a:solidFill>
                <a:latin typeface="Times New Roman" pitchFamily="18" charset="0"/>
                <a:cs typeface="Times New Roman" pitchFamily="18" charset="0"/>
              </a:rPr>
              <a:t>“Biện pháp giúp học sinh khối 4 học tốt bài thể dục với vòng”</a:t>
            </a:r>
          </a:p>
        </p:txBody>
      </p:sp>
      <p:sp>
        <p:nvSpPr>
          <p:cNvPr id="3" name="Rectangle 2"/>
          <p:cNvSpPr/>
          <p:nvPr/>
        </p:nvSpPr>
        <p:spPr>
          <a:xfrm>
            <a:off x="3352111" y="1029706"/>
            <a:ext cx="32464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indent="-857250" algn="ctr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CHUYÊN ĐỀ</a:t>
            </a:r>
            <a:endParaRPr lang="en-US" sz="4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739320" y="3449484"/>
            <a:ext cx="7013013" cy="990600"/>
          </a:xfrm>
        </p:spPr>
        <p:txBody>
          <a:bodyPr>
            <a:noAutofit/>
          </a:bodyPr>
          <a:lstStyle/>
          <a:p>
            <a:pPr algn="ctr"/>
            <a:r>
              <a:rPr lang="en" sz="2600" dirty="0" smtClean="0">
                <a:solidFill>
                  <a:srgbClr val="3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600" b="1" dirty="0">
              <a:solidFill>
                <a:srgbClr val="3409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9176" name="Group 88"/>
          <p:cNvGrpSpPr>
            <a:grpSpLocks/>
          </p:cNvGrpSpPr>
          <p:nvPr/>
        </p:nvGrpSpPr>
        <p:grpSpPr bwMode="auto">
          <a:xfrm>
            <a:off x="2072080" y="1761651"/>
            <a:ext cx="4843069" cy="908291"/>
            <a:chOff x="1728" y="1707"/>
            <a:chExt cx="4591" cy="1069"/>
          </a:xfrm>
        </p:grpSpPr>
        <p:sp>
          <p:nvSpPr>
            <p:cNvPr id="89150" name="AutoShape 62"/>
            <p:cNvSpPr>
              <a:spLocks noChangeArrowheads="1"/>
            </p:cNvSpPr>
            <p:nvPr/>
          </p:nvSpPr>
          <p:spPr bwMode="gray">
            <a:xfrm>
              <a:off x="2096" y="1721"/>
              <a:ext cx="4192" cy="621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151" name="AutoShape 63"/>
            <p:cNvSpPr>
              <a:spLocks noChangeArrowheads="1"/>
            </p:cNvSpPr>
            <p:nvPr/>
          </p:nvSpPr>
          <p:spPr bwMode="gray">
            <a:xfrm>
              <a:off x="1728" y="1707"/>
              <a:ext cx="662" cy="653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152" name="Text Box 64"/>
            <p:cNvSpPr txBox="1">
              <a:spLocks noChangeArrowheads="1"/>
            </p:cNvSpPr>
            <p:nvPr/>
          </p:nvSpPr>
          <p:spPr bwMode="gray">
            <a:xfrm>
              <a:off x="2316" y="1846"/>
              <a:ext cx="4003" cy="9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51311" tIns="25656" rIns="51311" bIns="25656"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41313" defTabSz="6842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84213" defTabSz="6842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025525" defTabSz="6842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368425" defTabSz="6842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8256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2828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7400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1972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LÝ DO CHỌN BIỆN PHÁP</a:t>
              </a:r>
              <a:endPara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153" name="Text Box 65"/>
            <p:cNvSpPr txBox="1">
              <a:spLocks noChangeArrowheads="1"/>
            </p:cNvSpPr>
            <p:nvPr/>
          </p:nvSpPr>
          <p:spPr bwMode="gray">
            <a:xfrm>
              <a:off x="1947" y="1761"/>
              <a:ext cx="266" cy="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1311" tIns="25656" rIns="51311" bIns="25656"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41313" defTabSz="6842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84213" defTabSz="6842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025525" defTabSz="6842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368425" defTabSz="6842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8256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2828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7400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1972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89175" name="Group 87"/>
          <p:cNvGrpSpPr>
            <a:grpSpLocks/>
          </p:cNvGrpSpPr>
          <p:nvPr/>
        </p:nvGrpSpPr>
        <p:grpSpPr bwMode="auto">
          <a:xfrm>
            <a:off x="2079662" y="2486190"/>
            <a:ext cx="4670562" cy="554831"/>
            <a:chOff x="1700" y="2559"/>
            <a:chExt cx="4815" cy="653"/>
          </a:xfrm>
        </p:grpSpPr>
        <p:sp>
          <p:nvSpPr>
            <p:cNvPr id="89155" name="AutoShape 67"/>
            <p:cNvSpPr>
              <a:spLocks noChangeArrowheads="1"/>
            </p:cNvSpPr>
            <p:nvPr/>
          </p:nvSpPr>
          <p:spPr bwMode="gray">
            <a:xfrm>
              <a:off x="2096" y="2591"/>
              <a:ext cx="4152" cy="60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156" name="AutoShape 68"/>
            <p:cNvSpPr>
              <a:spLocks noChangeArrowheads="1"/>
            </p:cNvSpPr>
            <p:nvPr/>
          </p:nvSpPr>
          <p:spPr bwMode="gray">
            <a:xfrm>
              <a:off x="1700" y="2559"/>
              <a:ext cx="662" cy="653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157" name="Text Box 69"/>
            <p:cNvSpPr txBox="1">
              <a:spLocks noChangeArrowheads="1"/>
            </p:cNvSpPr>
            <p:nvPr/>
          </p:nvSpPr>
          <p:spPr bwMode="gray">
            <a:xfrm>
              <a:off x="2316" y="2644"/>
              <a:ext cx="4199" cy="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51311" tIns="25656" rIns="51311" bIns="25656"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41313" defTabSz="6842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84213" defTabSz="6842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025525" defTabSz="6842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368425" defTabSz="6842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8256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2828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7400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1972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NỘI DUNG BIỆN PHÁP</a:t>
              </a:r>
              <a:endPara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170" name="Text Box 82"/>
            <p:cNvSpPr txBox="1">
              <a:spLocks noChangeArrowheads="1"/>
            </p:cNvSpPr>
            <p:nvPr/>
          </p:nvSpPr>
          <p:spPr bwMode="gray">
            <a:xfrm>
              <a:off x="1924" y="2629"/>
              <a:ext cx="231" cy="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1311" tIns="25656" rIns="51311" bIns="25656"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41313" defTabSz="6842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84213" defTabSz="6842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025525" defTabSz="6842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368425" defTabSz="6842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8256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2828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7400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1972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89174" name="Group 86"/>
          <p:cNvGrpSpPr>
            <a:grpSpLocks/>
          </p:cNvGrpSpPr>
          <p:nvPr/>
        </p:nvGrpSpPr>
        <p:grpSpPr bwMode="auto">
          <a:xfrm>
            <a:off x="2103093" y="3164846"/>
            <a:ext cx="4388195" cy="554831"/>
            <a:chOff x="1760" y="3357"/>
            <a:chExt cx="4528" cy="653"/>
          </a:xfrm>
        </p:grpSpPr>
        <p:sp>
          <p:nvSpPr>
            <p:cNvPr id="89160" name="AutoShape 72"/>
            <p:cNvSpPr>
              <a:spLocks noChangeArrowheads="1"/>
            </p:cNvSpPr>
            <p:nvPr/>
          </p:nvSpPr>
          <p:spPr bwMode="gray">
            <a:xfrm>
              <a:off x="2096" y="3389"/>
              <a:ext cx="4192" cy="549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161" name="AutoShape 73"/>
            <p:cNvSpPr>
              <a:spLocks noChangeArrowheads="1"/>
            </p:cNvSpPr>
            <p:nvPr/>
          </p:nvSpPr>
          <p:spPr bwMode="gray">
            <a:xfrm>
              <a:off x="1760" y="3357"/>
              <a:ext cx="662" cy="653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162" name="Text Box 74"/>
            <p:cNvSpPr txBox="1">
              <a:spLocks noChangeArrowheads="1"/>
            </p:cNvSpPr>
            <p:nvPr/>
          </p:nvSpPr>
          <p:spPr bwMode="gray">
            <a:xfrm>
              <a:off x="2316" y="3442"/>
              <a:ext cx="3310" cy="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1311" tIns="25656" rIns="51311" bIns="25656"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41313" defTabSz="6842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84213" defTabSz="6842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025525" defTabSz="6842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368425" defTabSz="6842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8256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2828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7400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1972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KẾT LUẬN</a:t>
              </a:r>
              <a:endPara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171" name="Text Box 83"/>
            <p:cNvSpPr txBox="1">
              <a:spLocks noChangeArrowheads="1"/>
            </p:cNvSpPr>
            <p:nvPr/>
          </p:nvSpPr>
          <p:spPr bwMode="gray">
            <a:xfrm>
              <a:off x="1981" y="3444"/>
              <a:ext cx="266" cy="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1311" tIns="25656" rIns="51311" bIns="25656"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41313" defTabSz="6842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84213" defTabSz="6842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025525" defTabSz="6842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368425" defTabSz="6842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8256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2828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7400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1972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22" name="Title 1"/>
          <p:cNvSpPr txBox="1">
            <a:spLocks/>
          </p:cNvSpPr>
          <p:nvPr/>
        </p:nvSpPr>
        <p:spPr>
          <a:xfrm>
            <a:off x="114300" y="95251"/>
            <a:ext cx="8896350" cy="82867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" sz="2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“Biện </a:t>
            </a:r>
            <a:r>
              <a:rPr lang="e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 </a:t>
            </a:r>
            <a:r>
              <a:rPr lang="e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 học sinh khối 4 học tốt bài thể dục với vòng”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498161" y="159756"/>
            <a:ext cx="1867819" cy="3631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indent="-857250" algn="ctr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2200" b="1" u="sng" dirty="0" smtClean="0">
                <a:solidFill>
                  <a:srgbClr val="3409E9"/>
                </a:solidFill>
                <a:latin typeface="Times New Roman" pitchFamily="18" charset="0"/>
                <a:cs typeface="Times New Roman" pitchFamily="18" charset="0"/>
              </a:rPr>
              <a:t>CHUYÊN ĐỀ</a:t>
            </a:r>
            <a:endParaRPr lang="en-US" sz="2200" b="1" u="sng" dirty="0">
              <a:solidFill>
                <a:srgbClr val="3409E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571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92544" y="1154851"/>
            <a:ext cx="62119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/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L</a:t>
            </a:r>
            <a:r>
              <a:rPr lang="en" sz="3600" b="1" dirty="0" smtClean="0">
                <a:ln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DO CHỌN BIỆN PHÁP</a:t>
            </a:r>
            <a:endParaRPr lang="en-US" sz="3600" b="1" cap="none" spc="0" dirty="0">
              <a:ln/>
              <a:solidFill>
                <a:schemeClr val="tx1"/>
              </a:solidFill>
              <a:effectLst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70732" y="1154281"/>
            <a:ext cx="6447501" cy="990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" sz="2400" dirty="0" smtClean="0">
                <a:solidFill>
                  <a:srgbClr val="CC4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4300" y="95251"/>
            <a:ext cx="8896350" cy="82867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" sz="2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“Biện pháp giúp học sinh khối 4 học tốt bài thể dục với vòng”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270049" y="2144881"/>
            <a:ext cx="6447501" cy="990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" sz="2400" dirty="0" smtClean="0">
                <a:solidFill>
                  <a:srgbClr val="CC4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77561" y="128006"/>
            <a:ext cx="1867819" cy="3631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indent="-857250" algn="ctr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2200" b="1" u="sng" dirty="0" smtClean="0">
                <a:solidFill>
                  <a:srgbClr val="3409E9"/>
                </a:solidFill>
                <a:latin typeface="Times New Roman" pitchFamily="18" charset="0"/>
                <a:cs typeface="Times New Roman" pitchFamily="18" charset="0"/>
              </a:rPr>
              <a:t>CHUYÊN ĐỀ</a:t>
            </a:r>
            <a:endParaRPr lang="en-US" sz="2200" b="1" u="sng" dirty="0">
              <a:solidFill>
                <a:srgbClr val="3409E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226134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92544" y="1154851"/>
            <a:ext cx="62119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/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L</a:t>
            </a:r>
            <a:r>
              <a:rPr lang="en" sz="3600" b="1" dirty="0" smtClean="0">
                <a:ln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DO CHỌN BIỆN PHÁP</a:t>
            </a:r>
            <a:endParaRPr lang="en-US" sz="3600" b="1" cap="none" spc="0" dirty="0">
              <a:ln/>
              <a:solidFill>
                <a:schemeClr val="tx1"/>
              </a:solidFill>
              <a:effectLst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70732" y="1154281"/>
            <a:ext cx="6447501" cy="990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" sz="2400" dirty="0" smtClean="0">
                <a:solidFill>
                  <a:srgbClr val="CC4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4300" y="95250"/>
            <a:ext cx="8896350" cy="9017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" sz="2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" sz="2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“Biện pháp giúp học sinh khối 4 học tốt bài thể dục với vòng”</a:t>
            </a:r>
          </a:p>
          <a:p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270049" y="2144881"/>
            <a:ext cx="6447501" cy="990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" sz="2400" dirty="0" smtClean="0">
                <a:solidFill>
                  <a:srgbClr val="CC4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13024" y="1938341"/>
            <a:ext cx="560922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NỘI DUNG BIỆN PHÁP</a:t>
            </a:r>
            <a:endParaRPr lang="en-US" sz="3600" b="1" cap="none" spc="0" dirty="0">
              <a:ln/>
              <a:solidFill>
                <a:schemeClr val="tx1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70049" y="2705368"/>
            <a:ext cx="70477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 smtClean="0">
                <a:ln/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2.1. CƠ SỞ LÝ LUẬN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22011" y="128006"/>
            <a:ext cx="1867819" cy="3631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indent="-857250" algn="ctr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2200" b="1" u="sng" dirty="0" smtClean="0">
                <a:solidFill>
                  <a:srgbClr val="3409E9"/>
                </a:solidFill>
                <a:latin typeface="Times New Roman" pitchFamily="18" charset="0"/>
                <a:cs typeface="Times New Roman" pitchFamily="18" charset="0"/>
              </a:rPr>
              <a:t>CHUYÊN ĐỀ</a:t>
            </a:r>
            <a:endParaRPr lang="en-US" sz="2200" b="1" u="sng" dirty="0">
              <a:solidFill>
                <a:srgbClr val="3409E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7503019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92544" y="1154851"/>
            <a:ext cx="62119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/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L</a:t>
            </a:r>
            <a:r>
              <a:rPr lang="en" sz="3600" b="1" dirty="0" smtClean="0">
                <a:ln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DO CHỌN BIỆN PHÁP</a:t>
            </a:r>
            <a:endParaRPr lang="en-US" sz="3600" b="1" cap="none" spc="0" dirty="0">
              <a:ln/>
              <a:solidFill>
                <a:schemeClr val="tx1"/>
              </a:solidFill>
              <a:effectLst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70732" y="1154281"/>
            <a:ext cx="6447501" cy="990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" sz="2400" dirty="0" smtClean="0">
                <a:solidFill>
                  <a:srgbClr val="CC4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4300" y="95250"/>
            <a:ext cx="8896350" cy="10985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" sz="2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" sz="2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" sz="28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" sz="5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“Biện pháp giúp học sinh khối 4 học tốt bài thể dục với vòng”</a:t>
            </a:r>
          </a:p>
          <a:p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270049" y="2144881"/>
            <a:ext cx="6447501" cy="990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" sz="2400" dirty="0" smtClean="0">
                <a:solidFill>
                  <a:srgbClr val="CC4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13024" y="1938341"/>
            <a:ext cx="560922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NỘI DUNG BIỆN PHÁP</a:t>
            </a:r>
            <a:endParaRPr lang="en-US" sz="3600" b="1" cap="none" spc="0" dirty="0">
              <a:ln/>
              <a:solidFill>
                <a:schemeClr val="tx1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70049" y="2705368"/>
            <a:ext cx="70477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 smtClean="0">
                <a:ln/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2.1. CƠ SỞ LÝ LUẬN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70049" y="3360836"/>
            <a:ext cx="70477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 smtClean="0">
                <a:ln/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2.2. CƠ SỞ THỰC TIỄN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26761" y="216906"/>
            <a:ext cx="1867819" cy="3631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indent="-857250" algn="ctr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2200" b="1" u="sng" dirty="0" smtClean="0">
                <a:solidFill>
                  <a:srgbClr val="3409E9"/>
                </a:solidFill>
                <a:latin typeface="Times New Roman" pitchFamily="18" charset="0"/>
                <a:cs typeface="Times New Roman" pitchFamily="18" charset="0"/>
              </a:rPr>
              <a:t>CHUYÊN ĐỀ</a:t>
            </a:r>
            <a:endParaRPr lang="en-US" sz="2200" b="1" u="sng" dirty="0">
              <a:solidFill>
                <a:srgbClr val="3409E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0094770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19880" y="116056"/>
            <a:ext cx="704778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dirty="0" smtClean="0">
                <a:ln/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2.2. CƠ SỞ THỰC TIỄN</a:t>
            </a:r>
          </a:p>
        </p:txBody>
      </p:sp>
      <p:sp>
        <p:nvSpPr>
          <p:cNvPr id="1105" name="Rectangle 81"/>
          <p:cNvSpPr>
            <a:spLocks noChangeArrowheads="1"/>
          </p:cNvSpPr>
          <p:nvPr/>
        </p:nvSpPr>
        <p:spPr bwMode="auto">
          <a:xfrm>
            <a:off x="352424" y="704850"/>
            <a:ext cx="86328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Khảo sát nội dung thực hiện các động tác bài thể dục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lớp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vòng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trước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khi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thực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hiện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biện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pháp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năm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2023-2024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2024-2025: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73099" y="1752599"/>
          <a:ext cx="7708900" cy="2862537"/>
        </p:xfrm>
        <a:graphic>
          <a:graphicData uri="http://schemas.openxmlformats.org/drawingml/2006/table">
            <a:tbl>
              <a:tblPr/>
              <a:tblGrid>
                <a:gridCol w="806463"/>
                <a:gridCol w="1634855"/>
                <a:gridCol w="838135"/>
                <a:gridCol w="949648"/>
                <a:gridCol w="802965"/>
                <a:gridCol w="914478"/>
                <a:gridCol w="881178"/>
                <a:gridCol w="881178"/>
              </a:tblGrid>
              <a:tr h="576537"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TSHS</a:t>
                      </a:r>
                      <a:endParaRPr lang="en-US" sz="20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74370" algn="ctr"/>
                        </a:tabLst>
                      </a:pPr>
                      <a:r>
                        <a:rPr lang="en-US" sz="2000" b="1" kern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Thời</a:t>
                      </a:r>
                      <a:r>
                        <a:rPr lang="en-US" sz="2000" b="1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kern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điểm</a:t>
                      </a:r>
                      <a:endParaRPr lang="en-US" sz="20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74370" algn="ctr"/>
                        </a:tabLst>
                      </a:pPr>
                      <a:r>
                        <a:rPr lang="en-US" sz="2000" b="1" kern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Hoàn</a:t>
                      </a:r>
                      <a:r>
                        <a:rPr lang="en-US" sz="2000" b="1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kern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thành</a:t>
                      </a:r>
                      <a:r>
                        <a:rPr lang="en-US" sz="2000" b="1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kern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tốt</a:t>
                      </a:r>
                      <a:endParaRPr lang="en-US" sz="20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Hoàn thành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Chưa HT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98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31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b="1" ker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2023 - 2024</a:t>
                      </a:r>
                      <a:endParaRPr lang="en-US" sz="20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</a:t>
                      </a:r>
                      <a:endParaRPr lang="en-US" sz="20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35,2%</a:t>
                      </a:r>
                      <a:endParaRPr lang="en-US" sz="20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47</a:t>
                      </a:r>
                      <a:endParaRPr lang="en-US" sz="20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43,5%</a:t>
                      </a:r>
                      <a:endParaRPr lang="en-US" sz="20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</a:t>
                      </a:r>
                      <a:endParaRPr lang="en-US" sz="20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21,3%</a:t>
                      </a:r>
                      <a:endParaRPr lang="en-US" sz="20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31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b="1" ker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2024 - 2025</a:t>
                      </a:r>
                      <a:endParaRPr lang="en-US" sz="20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</a:t>
                      </a:r>
                      <a:endParaRPr lang="en-US" sz="20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39,6%</a:t>
                      </a:r>
                      <a:endParaRPr lang="en-US" sz="20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</a:t>
                      </a:r>
                      <a:endParaRPr lang="en-US" sz="20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40,6%</a:t>
                      </a:r>
                      <a:endParaRPr lang="en-US" sz="20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  <a:endParaRPr lang="en-US" sz="20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19,8%</a:t>
                      </a:r>
                      <a:endParaRPr lang="en-US" sz="20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8640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546192"/>
            <a:ext cx="7029581" cy="434883"/>
            <a:chOff x="115931" y="-1546333"/>
            <a:chExt cx="7029581" cy="708400"/>
          </a:xfrm>
          <a:scene3d>
            <a:camera prst="orthographicFront"/>
            <a:lightRig rig="flat" dir="t"/>
          </a:scene3d>
        </p:grpSpPr>
        <p:sp>
          <p:nvSpPr>
            <p:cNvPr id="4" name="Rounded Rectangle 3"/>
            <p:cNvSpPr/>
            <p:nvPr/>
          </p:nvSpPr>
          <p:spPr>
            <a:xfrm>
              <a:off x="115931" y="-1546333"/>
              <a:ext cx="7029581" cy="70840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5" name="Rounded Rectangle 4"/>
            <p:cNvSpPr/>
            <p:nvPr/>
          </p:nvSpPr>
          <p:spPr>
            <a:xfrm>
              <a:off x="185093" y="-1477171"/>
              <a:ext cx="6960419" cy="63923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95564" tIns="0" rIns="195564" bIns="0" numCol="1" spcCol="1270" anchor="ctr" anchorCtr="0">
              <a:noAutofit/>
            </a:bodyPr>
            <a:lstStyle/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pt-BR" sz="1800" b="1" dirty="0" smtClean="0"/>
                <a:t> </a:t>
              </a:r>
            </a:p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b="1" dirty="0" smtClean="0">
                  <a:latin typeface="Times New Roman" pitchFamily="18" charset="0"/>
                  <a:cs typeface="Times New Roman" pitchFamily="18" charset="0"/>
                </a:rPr>
                <a:t>Rèn kĩ năng làm cán sự lớp</a:t>
              </a:r>
              <a:endParaRPr lang="en-US" sz="2400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-88900" y="1089026"/>
            <a:ext cx="8058150" cy="457200"/>
            <a:chOff x="238916" y="534810"/>
            <a:chExt cx="7738923" cy="1370192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351884" y="534810"/>
              <a:ext cx="7601561" cy="137019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238916" y="820267"/>
              <a:ext cx="7738923" cy="8402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95564" tIns="0" rIns="195564" bIns="0" numCol="1" spcCol="1270" anchor="ctr" anchorCtr="0">
              <a:noAutofit/>
            </a:bodyPr>
            <a:lstStyle/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vi-VN" sz="2400" b="1" dirty="0" smtClean="0">
                  <a:latin typeface="Times New Roman" pitchFamily="18" charset="0"/>
                  <a:cs typeface="Times New Roman" pitchFamily="18" charset="0"/>
                </a:rPr>
                <a:t>Sử </a:t>
              </a:r>
              <a:r>
                <a:rPr lang="vi-VN" sz="2400" b="1" dirty="0" smtClean="0">
                  <a:latin typeface="Times New Roman" pitchFamily="18" charset="0"/>
                  <a:cs typeface="Times New Roman" pitchFamily="18" charset="0"/>
                </a:rPr>
                <a:t>dụng có hiệu quả bộ tranh dạy môn Giáo dục thể chất</a:t>
              </a:r>
              <a:endParaRPr lang="en-US" sz="2400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0" y="1644650"/>
            <a:ext cx="7037702" cy="485775"/>
            <a:chOff x="351885" y="1019161"/>
            <a:chExt cx="7037702" cy="1759861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351885" y="1019161"/>
              <a:ext cx="7037702" cy="1759861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386066" y="1053668"/>
              <a:ext cx="6969340" cy="169117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95564" tIns="0" rIns="195564" bIns="0" numCol="1" spcCol="1270" anchor="ctr" anchorCtr="0">
              <a:noAutofit/>
            </a:bodyPr>
            <a:lstStyle/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vi-VN" sz="1800" b="1" dirty="0" smtClean="0"/>
                <a:t> </a:t>
              </a:r>
              <a:endParaRPr lang="en-US" sz="1800" b="1" dirty="0" smtClean="0"/>
            </a:p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vi-VN" sz="2400" b="1" dirty="0" smtClean="0">
                  <a:latin typeface="Times New Roman" pitchFamily="18" charset="0"/>
                  <a:cs typeface="Times New Roman" pitchFamily="18" charset="0"/>
                </a:rPr>
                <a:t>Lồng ghép một số bài hát thiếu nhi vào giảng dạy </a:t>
              </a:r>
              <a:endParaRPr lang="en-US" sz="2400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800" b="1" kern="12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0" y="2303535"/>
            <a:ext cx="7037702" cy="446015"/>
            <a:chOff x="144658" y="2651194"/>
            <a:chExt cx="7037702" cy="1579017"/>
          </a:xfrm>
          <a:scene3d>
            <a:camera prst="orthographicFront"/>
            <a:lightRig rig="flat" dir="t"/>
          </a:scene3d>
        </p:grpSpPr>
        <p:sp>
          <p:nvSpPr>
            <p:cNvPr id="13" name="Rounded Rectangle 12"/>
            <p:cNvSpPr/>
            <p:nvPr/>
          </p:nvSpPr>
          <p:spPr>
            <a:xfrm>
              <a:off x="144658" y="2651194"/>
              <a:ext cx="7037702" cy="1506273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180429" y="3630483"/>
              <a:ext cx="6972814" cy="59972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95564" tIns="0" rIns="195564" bIns="0" numCol="1" spcCol="1270" anchor="ctr" anchorCtr="0">
              <a:noAutofit/>
            </a:bodyPr>
            <a:lstStyle/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b="1" dirty="0" smtClean="0">
                  <a:latin typeface="Times New Roman" pitchFamily="18" charset="0"/>
                  <a:cs typeface="Times New Roman" pitchFamily="18" charset="0"/>
                </a:rPr>
                <a:t>Tổ chức tập luyện theo nhóm đôi, nhóm lớn</a:t>
              </a:r>
              <a:endParaRPr lang="en-US" sz="2400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0" y="2924176"/>
            <a:ext cx="7055101" cy="571500"/>
            <a:chOff x="334486" y="3918838"/>
            <a:chExt cx="7055101" cy="772271"/>
          </a:xfrm>
          <a:scene3d>
            <a:camera prst="orthographicFront"/>
            <a:lightRig rig="flat" dir="t"/>
          </a:scene3d>
        </p:grpSpPr>
        <p:sp>
          <p:nvSpPr>
            <p:cNvPr id="16" name="Rounded Rectangle 15"/>
            <p:cNvSpPr/>
            <p:nvPr/>
          </p:nvSpPr>
          <p:spPr>
            <a:xfrm>
              <a:off x="351885" y="3918838"/>
              <a:ext cx="7037702" cy="720785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7" name="Rounded Rectangle 4"/>
            <p:cNvSpPr/>
            <p:nvPr/>
          </p:nvSpPr>
          <p:spPr>
            <a:xfrm>
              <a:off x="334486" y="4082738"/>
              <a:ext cx="6967330" cy="60837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95564" tIns="0" rIns="195564" bIns="0" numCol="1" spcCol="1270" anchor="ctr" anchorCtr="0">
              <a:noAutofit/>
            </a:bodyPr>
            <a:lstStyle/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800" b="1" dirty="0" smtClean="0"/>
            </a:p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b="1" dirty="0" smtClean="0">
                  <a:latin typeface="Times New Roman" pitchFamily="18" charset="0"/>
                  <a:cs typeface="Times New Roman" pitchFamily="18" charset="0"/>
                </a:rPr>
                <a:t>Sử dụng phương pháp "thi đua" vào tiết dạy</a:t>
              </a:r>
              <a:endParaRPr lang="en-US" sz="2400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0" y="3692526"/>
            <a:ext cx="7156440" cy="590550"/>
            <a:chOff x="197961" y="3918838"/>
            <a:chExt cx="7156440" cy="720785"/>
          </a:xfrm>
          <a:scene3d>
            <a:camera prst="orthographicFront"/>
            <a:lightRig rig="flat" dir="t"/>
          </a:scene3d>
        </p:grpSpPr>
        <p:sp>
          <p:nvSpPr>
            <p:cNvPr id="25" name="Rounded Rectangle 24"/>
            <p:cNvSpPr/>
            <p:nvPr/>
          </p:nvSpPr>
          <p:spPr>
            <a:xfrm>
              <a:off x="217012" y="3918838"/>
              <a:ext cx="7048500" cy="720785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6" name="Rounded Rectangle 4"/>
            <p:cNvSpPr/>
            <p:nvPr/>
          </p:nvSpPr>
          <p:spPr>
            <a:xfrm>
              <a:off x="197961" y="4176262"/>
              <a:ext cx="7156440" cy="3192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95564" tIns="0" rIns="195564" bIns="0" numCol="1" spcCol="1270" anchor="ctr" anchorCtr="0">
              <a:noAutofit/>
            </a:bodyPr>
            <a:lstStyle/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800" b="1" dirty="0" smtClean="0"/>
            </a:p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800" b="1" dirty="0" smtClean="0"/>
            </a:p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b="1" dirty="0" smtClean="0">
                  <a:latin typeface="Times New Roman" pitchFamily="18" charset="0"/>
                  <a:cs typeface="Times New Roman" pitchFamily="18" charset="0"/>
                </a:rPr>
                <a:t>Sử dụng linh hoạt các phương pháp dạy học</a:t>
              </a:r>
              <a:endParaRPr lang="en-US" sz="2400" dirty="0" smtClean="0">
                <a:latin typeface="Times New Roman" pitchFamily="18" charset="0"/>
                <a:cs typeface="Times New Roman" pitchFamily="18" charset="0"/>
              </a:endParaRPr>
            </a:p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00" dirty="0" smtClean="0"/>
            </a:p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0" y="0"/>
            <a:ext cx="70477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 smtClean="0">
                <a:ln/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2.3. CÁCH THỰC HIỆN BIỆN PHÁP</a:t>
            </a:r>
          </a:p>
        </p:txBody>
      </p:sp>
    </p:spTree>
    <p:extLst>
      <p:ext uri="{BB962C8B-B14F-4D97-AF65-F5344CB8AC3E}">
        <p14:creationId xmlns:p14="http://schemas.microsoft.com/office/powerpoint/2010/main" xmlns="" val="293344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/>
        </p:nvSpPr>
        <p:spPr>
          <a:xfrm>
            <a:off x="114300" y="95251"/>
            <a:ext cx="8896350" cy="82867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" sz="2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“Biện pháp giúp học sinh khối 4 học tốt bài thể dục với vòng”</a:t>
            </a:r>
          </a:p>
        </p:txBody>
      </p:sp>
      <p:sp>
        <p:nvSpPr>
          <p:cNvPr id="2" name="Rectangle 1"/>
          <p:cNvSpPr/>
          <p:nvPr/>
        </p:nvSpPr>
        <p:spPr>
          <a:xfrm>
            <a:off x="647700" y="1141060"/>
            <a:ext cx="7972425" cy="886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smtClean="0">
                <a:latin typeface="Times New Roman" pitchFamily="18" charset="0"/>
                <a:cs typeface="Times New Roman" pitchFamily="18" charset="0"/>
              </a:rPr>
              <a:t>2.3.1.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Rèn kĩ năng làm cán sự lớp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b="1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98161" y="204206"/>
            <a:ext cx="1867819" cy="3631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indent="-857250" algn="ctr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2200" b="1" u="sng" dirty="0" smtClean="0">
                <a:solidFill>
                  <a:srgbClr val="3409E9"/>
                </a:solidFill>
                <a:latin typeface="Times New Roman" pitchFamily="18" charset="0"/>
                <a:cs typeface="Times New Roman" pitchFamily="18" charset="0"/>
              </a:rPr>
              <a:t>CHUYÊN ĐỀ</a:t>
            </a:r>
            <a:endParaRPr lang="en-US" sz="2200" b="1" u="sng" dirty="0">
              <a:solidFill>
                <a:srgbClr val="3409E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6399329</TotalTime>
  <Words>709</Words>
  <Application>Microsoft Office PowerPoint</Application>
  <PresentationFormat>On-screen Show (16:9)</PresentationFormat>
  <Paragraphs>193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Times New Roman</vt:lpstr>
      <vt:lpstr>Trebuchet MS</vt:lpstr>
      <vt:lpstr>Wingdings 2</vt:lpstr>
      <vt:lpstr>Playfair Display</vt:lpstr>
      <vt:lpstr>Wingdings 3</vt:lpstr>
      <vt:lpstr>Facet</vt:lpstr>
      <vt:lpstr>Slide 1</vt:lpstr>
      <vt:lpstr>Slide 2</vt:lpstr>
      <vt:lpstr>  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PowerPoint</dc:title>
  <dc:creator>MY THICH</dc:creator>
  <cp:lastModifiedBy>DELL</cp:lastModifiedBy>
  <cp:revision>266</cp:revision>
  <dcterms:modified xsi:type="dcterms:W3CDTF">2024-11-22T03:13:43Z</dcterms:modified>
</cp:coreProperties>
</file>