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711" r:id="rId5"/>
  </p:sldMasterIdLst>
  <p:notesMasterIdLst>
    <p:notesMasterId r:id="rId24"/>
  </p:notesMasterIdLst>
  <p:sldIdLst>
    <p:sldId id="256" r:id="rId6"/>
    <p:sldId id="267" r:id="rId7"/>
    <p:sldId id="257" r:id="rId8"/>
    <p:sldId id="258" r:id="rId9"/>
    <p:sldId id="260" r:id="rId10"/>
    <p:sldId id="261" r:id="rId11"/>
    <p:sldId id="262" r:id="rId12"/>
    <p:sldId id="271" r:id="rId13"/>
    <p:sldId id="272" r:id="rId14"/>
    <p:sldId id="274" r:id="rId15"/>
    <p:sldId id="275" r:id="rId16"/>
    <p:sldId id="276" r:id="rId17"/>
    <p:sldId id="259" r:id="rId18"/>
    <p:sldId id="263" r:id="rId19"/>
    <p:sldId id="264" r:id="rId20"/>
    <p:sldId id="265" r:id="rId21"/>
    <p:sldId id="266" r:id="rId22"/>
    <p:sldId id="26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4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AB198-05EF-4421-8D03-BC1DF144555D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B1E9A-E718-418C-867F-5D989214D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6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9A5E7-2A80-45E5-803A-8EC0212A1D44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0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05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51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34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35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685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12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520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397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64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5899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299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328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6890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956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7000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21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38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2289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6716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649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495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95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560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6787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3526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4860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4835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0267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62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CE84D-DC9B-443D-8820-3CA9770EF6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E6AC-B806-408C-817A-F0E3244E8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4865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CE84D-DC9B-443D-8820-3CA9770EF6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E6AC-B806-408C-817A-F0E3244E8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652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CE84D-DC9B-443D-8820-3CA9770EF6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E6AC-B806-408C-817A-F0E3244E8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2580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CE84D-DC9B-443D-8820-3CA9770EF6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E6AC-B806-408C-817A-F0E3244E8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841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699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CE84D-DC9B-443D-8820-3CA9770EF6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E6AC-B806-408C-817A-F0E3244E8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4660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CE84D-DC9B-443D-8820-3CA9770EF6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E6AC-B806-408C-817A-F0E3244E8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6035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CE84D-DC9B-443D-8820-3CA9770EF6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E6AC-B806-408C-817A-F0E3244E8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1502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CE84D-DC9B-443D-8820-3CA9770EF6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E6AC-B806-408C-817A-F0E3244E8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0055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CE84D-DC9B-443D-8820-3CA9770EF6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E6AC-B806-408C-817A-F0E3244E8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4556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CE84D-DC9B-443D-8820-3CA9770EF6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E6AC-B806-408C-817A-F0E3244E8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9785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CE84D-DC9B-443D-8820-3CA9770EF6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E6AC-B806-408C-817A-F0E3244E8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1201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4638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2151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1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632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7360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1497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23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4691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898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3265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5112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651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20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20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466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77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81261-7C1B-491D-908C-73B5A972E899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70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53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75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CE84D-DC9B-443D-8820-3CA9770EF6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3E6AC-B806-408C-817A-F0E3244E8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573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84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image" Target="../media/image10.gif"/><Relationship Id="rId10" Type="http://schemas.openxmlformats.org/officeDocument/2006/relationships/image" Target="../media/image15.gif"/><Relationship Id="rId4" Type="http://schemas.openxmlformats.org/officeDocument/2006/relationships/image" Target="../media/image9.gif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gif"/><Relationship Id="rId7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gif"/><Relationship Id="rId9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slide" Target="slide13.xml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47.xml"/><Relationship Id="rId21" Type="http://schemas.openxmlformats.org/officeDocument/2006/relationships/image" Target="../media/image22.jpeg"/><Relationship Id="rId7" Type="http://schemas.openxmlformats.org/officeDocument/2006/relationships/image" Target="../media/image9.gif"/><Relationship Id="rId12" Type="http://schemas.openxmlformats.org/officeDocument/2006/relationships/image" Target="../media/image18.png"/><Relationship Id="rId17" Type="http://schemas.openxmlformats.org/officeDocument/2006/relationships/image" Target="../media/image21.png"/><Relationship Id="rId2" Type="http://schemas.openxmlformats.org/officeDocument/2006/relationships/audio" Target="../media/media3.wav"/><Relationship Id="rId16" Type="http://schemas.openxmlformats.org/officeDocument/2006/relationships/image" Target="../media/image20.png"/><Relationship Id="rId20" Type="http://schemas.openxmlformats.org/officeDocument/2006/relationships/image" Target="../media/image15.gif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11" Type="http://schemas.openxmlformats.org/officeDocument/2006/relationships/slide" Target="slide15.xml"/><Relationship Id="rId5" Type="http://schemas.openxmlformats.org/officeDocument/2006/relationships/audio" Target="../media/audio2.wav"/><Relationship Id="rId15" Type="http://schemas.openxmlformats.org/officeDocument/2006/relationships/slide" Target="slide14.xml"/><Relationship Id="rId23" Type="http://schemas.openxmlformats.org/officeDocument/2006/relationships/image" Target="../media/image23.jpeg"/><Relationship Id="rId10" Type="http://schemas.openxmlformats.org/officeDocument/2006/relationships/image" Target="../media/image16.png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gif"/><Relationship Id="rId14" Type="http://schemas.openxmlformats.org/officeDocument/2006/relationships/image" Target="../media/image19.png"/><Relationship Id="rId22" Type="http://schemas.openxmlformats.org/officeDocument/2006/relationships/slide" Target="slide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4152" y="2910625"/>
            <a:ext cx="8963695" cy="305229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4800" dirty="0" smtClean="0">
                <a:solidFill>
                  <a:srgbClr val="002060"/>
                </a:solidFill>
              </a:rPr>
              <a:t>CHÀO MỪNG CÁC CON</a:t>
            </a:r>
          </a:p>
          <a:p>
            <a:pPr algn="ctr"/>
            <a:r>
              <a:rPr lang="vi-VN" sz="4800" dirty="0" smtClean="0">
                <a:solidFill>
                  <a:srgbClr val="002060"/>
                </a:solidFill>
              </a:rPr>
              <a:t>ĐẾN VỚI TIẾT HỌC VẦN</a:t>
            </a:r>
            <a:endParaRPr lang="en-US" sz="4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99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73306" y="377922"/>
            <a:ext cx="27338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TRÒ CHƠI</a:t>
            </a:r>
          </a:p>
        </p:txBody>
      </p:sp>
      <p:pic>
        <p:nvPicPr>
          <p:cNvPr id="11" name="nhacankhetra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-645037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444" y="1310094"/>
            <a:ext cx="3981033" cy="406039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1202D62F-C8EE-41DC-914E-578EC30CFB2E}"/>
              </a:ext>
            </a:extLst>
          </p:cNvPr>
          <p:cNvSpPr/>
          <p:nvPr/>
        </p:nvSpPr>
        <p:spPr>
          <a:xfrm flipV="1">
            <a:off x="6365821" y="6082841"/>
            <a:ext cx="1814969" cy="29814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34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2" name="Rectangular Callout 1"/>
          <p:cNvSpPr/>
          <p:nvPr/>
        </p:nvSpPr>
        <p:spPr>
          <a:xfrm>
            <a:off x="4953977" y="3775018"/>
            <a:ext cx="7042280" cy="1861159"/>
          </a:xfrm>
          <a:prstGeom prst="wedgeRectCallout">
            <a:avLst>
              <a:gd name="adj1" fmla="val -71619"/>
              <a:gd name="adj2" fmla="val -48531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Ăn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một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quả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trả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cục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vàng</a:t>
            </a:r>
            <a:endParaRPr lang="en-US" sz="2800" dirty="0">
              <a:solidFill>
                <a:srgbClr val="FF0066"/>
              </a:solidFill>
              <a:latin typeface="UTM Avo" pitchFamily="18" charset="0"/>
            </a:endParaRPr>
          </a:p>
          <a:p>
            <a:pPr algn="ctr">
              <a:lnSpc>
                <a:spcPct val="130000"/>
              </a:lnSpc>
              <a:defRPr/>
            </a:pP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May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túi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ba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gang,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mang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theo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mà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đựng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.</a:t>
            </a:r>
          </a:p>
        </p:txBody>
      </p:sp>
      <p:sp>
        <p:nvSpPr>
          <p:cNvPr id="37" name="Rectangular Callout 36"/>
          <p:cNvSpPr/>
          <p:nvPr/>
        </p:nvSpPr>
        <p:spPr>
          <a:xfrm>
            <a:off x="6409420" y="131328"/>
            <a:ext cx="5782580" cy="1861159"/>
          </a:xfrm>
          <a:prstGeom prst="wedgeRectCallout">
            <a:avLst>
              <a:gd name="adj1" fmla="val -101261"/>
              <a:gd name="adj2" fmla="val 57470"/>
            </a:avLst>
          </a:prstGeom>
          <a:solidFill>
            <a:srgbClr val="FF0066"/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   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Từ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bây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giờ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những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quả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khế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ngon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ngọt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này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bây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giờ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của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ta.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Muốn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ăn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khế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thì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phải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trả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lời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đúng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những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câu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hỏi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mà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ta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đưa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ra.</a:t>
            </a:r>
            <a:endParaRPr lang="en-US" sz="2400" dirty="0">
              <a:solidFill>
                <a:prstClr val="white"/>
              </a:solidFill>
              <a:latin typeface="UTM Avo" pitchFamily="18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098366F-840C-4087-9BAB-C17BE6227C99}"/>
              </a:ext>
            </a:extLst>
          </p:cNvPr>
          <p:cNvSpPr/>
          <p:nvPr/>
        </p:nvSpPr>
        <p:spPr>
          <a:xfrm flipV="1">
            <a:off x="6365821" y="6082841"/>
            <a:ext cx="1814969" cy="29814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5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4" name="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16631" y="6248400"/>
            <a:ext cx="609600" cy="609600"/>
          </a:xfrm>
          <a:prstGeom prst="rect">
            <a:avLst/>
          </a:prstGeom>
        </p:spPr>
      </p:pic>
      <p:pic>
        <p:nvPicPr>
          <p:cNvPr id="95" name="khe3a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pic>
        <p:nvPicPr>
          <p:cNvPr id="97" name="khe3b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pic>
        <p:nvPicPr>
          <p:cNvPr id="9" name="khe1a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75160"/>
            <a:ext cx="549275" cy="850900"/>
          </a:xfrm>
          <a:prstGeom prst="rect">
            <a:avLst/>
          </a:prstGeom>
        </p:spPr>
      </p:pic>
      <p:pic>
        <p:nvPicPr>
          <p:cNvPr id="41" name="khe1b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1722" y="1085842"/>
            <a:ext cx="549275" cy="850900"/>
          </a:xfrm>
          <a:prstGeom prst="rect">
            <a:avLst/>
          </a:prstGeom>
        </p:spPr>
      </p:pic>
      <p:pic>
        <p:nvPicPr>
          <p:cNvPr id="84" name="khe2a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86" name="khe2b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697" y="928710"/>
            <a:ext cx="534012" cy="850900"/>
          </a:xfrm>
          <a:prstGeom prst="rect">
            <a:avLst/>
          </a:prstGeom>
        </p:spPr>
      </p:pic>
      <p:pic>
        <p:nvPicPr>
          <p:cNvPr id="101" name="khe4a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103" name="khe4b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806673"/>
            <a:ext cx="528207" cy="8474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75644" y="2810661"/>
            <a:ext cx="1736337" cy="1268389"/>
            <a:chOff x="1975644" y="2810661"/>
            <a:chExt cx="1736337" cy="12683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7812638" y="719299"/>
            <a:ext cx="1369998" cy="10213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9497624" y="660162"/>
            <a:ext cx="1369998" cy="10213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7944607" y="1982429"/>
            <a:ext cx="1369998" cy="10213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7944607" y="1681478"/>
            <a:ext cx="1369998" cy="10213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9650024" y="1611568"/>
            <a:ext cx="1369998" cy="10213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8812625" y="2894125"/>
            <a:ext cx="1369998" cy="10213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9491767" y="519050"/>
            <a:ext cx="1369998" cy="10213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7812638" y="564502"/>
            <a:ext cx="1369998" cy="10213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9650024" y="1964878"/>
            <a:ext cx="1369998" cy="10213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8815835" y="1588120"/>
            <a:ext cx="1369998" cy="10213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65821" y="3721704"/>
            <a:ext cx="57847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n>
                  <a:solidFill>
                    <a:srgbClr val="FFFF00"/>
                  </a:solidFill>
                </a:ln>
                <a:solidFill>
                  <a:srgbClr val="FF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TM Avo" pitchFamily="18" charset="0"/>
              </a:rPr>
              <a:t>May </a:t>
            </a:r>
            <a:r>
              <a:rPr lang="en-US" sz="8800" b="1" dirty="0" err="1">
                <a:ln>
                  <a:solidFill>
                    <a:srgbClr val="FFFF00"/>
                  </a:solidFill>
                </a:ln>
                <a:solidFill>
                  <a:srgbClr val="FF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TM Avo" pitchFamily="18" charset="0"/>
              </a:rPr>
              <a:t>Mắn</a:t>
            </a:r>
            <a:endParaRPr lang="en-US" sz="8800" b="1" dirty="0">
              <a:ln>
                <a:solidFill>
                  <a:srgbClr val="FFFF00"/>
                </a:solidFill>
              </a:ln>
              <a:solidFill>
                <a:srgbClr val="FF0066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UTM Avo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A7184BDF-5E13-44DF-917B-7B523285C01D}"/>
              </a:ext>
            </a:extLst>
          </p:cNvPr>
          <p:cNvSpPr/>
          <p:nvPr/>
        </p:nvSpPr>
        <p:spPr>
          <a:xfrm flipV="1">
            <a:off x="6365821" y="6082841"/>
            <a:ext cx="1814969" cy="29814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1" name="Picture 30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11583309" y="6404229"/>
            <a:ext cx="608691" cy="45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0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C 0.06016 0.0169 0.07721 0.01389 0.12956 0.0537 C 0.17253 0.08056 0.20208 0.09977 0.22604 0.17153 C 0.22734 0.21111 0.23724 0.2956 0.1918 0.30741 " pathEditMode="relative" rAng="0" ptsTypes="AAAA">
                                      <p:cBhvr>
                                        <p:cTn id="35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80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7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3000" fill="hold"/>
                                        <p:tgtEl>
                                          <p:spTgt spid="4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4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595 0.0169 0.02343 0.00834 0.07565 0.04769 C 0.0983 0.0882 0.09205 0.10695 0.0957 0.17153 C 0.09687 0.21111 0.03854 0.31505 -0.00651 0.32686 " pathEditMode="relative" rAng="0" ptsTypes="AAAA">
                                      <p:cBhvr>
                                        <p:cTn id="86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8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3000" fill="hold"/>
                                        <p:tgtEl>
                                          <p:spTgt spid="8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9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"/>
                            </p:stCondLst>
                            <p:childTnLst>
                              <p:par>
                                <p:cTn id="1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150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2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4" dur="3000" fill="hold"/>
                                        <p:tgtEl>
                                          <p:spTgt spid="9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6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4687 0.03541 -0.00612 0.19351 -0.02709 0.2324 C -0.05352 0.27754 -0.14714 0.33588 -0.19232 0.34768 " pathEditMode="relative" rAng="0" ptsTypes="AAA">
                                      <p:cBhvr>
                                        <p:cTn id="210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16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8" dur="3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3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4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2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19871" r="30070" b="25152"/>
          <a:stretch/>
        </p:blipFill>
        <p:spPr>
          <a:xfrm>
            <a:off x="1842867" y="972821"/>
            <a:ext cx="9172135" cy="57255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6501" y="208671"/>
            <a:ext cx="5867400" cy="707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Tiếng nào có âm </a:t>
            </a:r>
            <a:r>
              <a:rPr lang="vi-VN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463963" y="2827606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786169" y="2210006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0459878" y="3141613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0189340" y="5484252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471254" y="5439702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277776" y="5259169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-Shape 11"/>
          <p:cNvSpPr/>
          <p:nvPr/>
        </p:nvSpPr>
        <p:spPr>
          <a:xfrm rot="18255805">
            <a:off x="2443341" y="2822734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L-Shape 12"/>
          <p:cNvSpPr/>
          <p:nvPr/>
        </p:nvSpPr>
        <p:spPr>
          <a:xfrm rot="18255805">
            <a:off x="5765547" y="2225029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L-Shape 13"/>
          <p:cNvSpPr/>
          <p:nvPr/>
        </p:nvSpPr>
        <p:spPr>
          <a:xfrm rot="18255805">
            <a:off x="10188318" y="5500652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L-Shape 14"/>
          <p:cNvSpPr/>
          <p:nvPr/>
        </p:nvSpPr>
        <p:spPr>
          <a:xfrm rot="18255805">
            <a:off x="5459365" y="5430311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11539838" y="6404229"/>
            <a:ext cx="608691" cy="45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0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0" t="22856" r="30909" b="17938"/>
          <a:stretch/>
        </p:blipFill>
        <p:spPr>
          <a:xfrm>
            <a:off x="1740065" y="1083212"/>
            <a:ext cx="9200271" cy="57747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6501" y="208671"/>
            <a:ext cx="5867400" cy="707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3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vi-V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Tiếng nào có âm </a:t>
            </a:r>
            <a:r>
              <a:rPr lang="vi-VN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?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909628" y="4780867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612573" y="4640192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909628" y="2256791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612573" y="2212440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823735" y="2977858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822544" y="4050714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-Shape 11"/>
          <p:cNvSpPr/>
          <p:nvPr/>
        </p:nvSpPr>
        <p:spPr>
          <a:xfrm rot="18255805">
            <a:off x="3889005" y="2231185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L-Shape 12"/>
          <p:cNvSpPr/>
          <p:nvPr/>
        </p:nvSpPr>
        <p:spPr>
          <a:xfrm rot="18255805">
            <a:off x="6586525" y="2207568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L-Shape 13"/>
          <p:cNvSpPr/>
          <p:nvPr/>
        </p:nvSpPr>
        <p:spPr>
          <a:xfrm rot="18255805">
            <a:off x="8801922" y="2991549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L-Shape 14"/>
          <p:cNvSpPr/>
          <p:nvPr/>
        </p:nvSpPr>
        <p:spPr>
          <a:xfrm rot="18255805">
            <a:off x="3898404" y="4799611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L-Shape 15"/>
          <p:cNvSpPr/>
          <p:nvPr/>
        </p:nvSpPr>
        <p:spPr>
          <a:xfrm rot="18255805">
            <a:off x="6605323" y="4625062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11539838" y="6404229"/>
            <a:ext cx="608691" cy="45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3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0" t="22110" r="14686" b="21669"/>
          <a:stretch/>
        </p:blipFill>
        <p:spPr>
          <a:xfrm>
            <a:off x="478300" y="1188723"/>
            <a:ext cx="11278556" cy="54934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0568" y="272076"/>
            <a:ext cx="5867400" cy="707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4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vi-V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Tìm chữ </a:t>
            </a:r>
            <a:r>
              <a:rPr lang="vi-VN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r>
              <a:rPr lang="vi-V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, chữ </a:t>
            </a:r>
            <a:r>
              <a:rPr lang="vi-VN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?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7793502" y="5105597"/>
            <a:ext cx="1041009" cy="101385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10530" y="4598671"/>
            <a:ext cx="1041009" cy="101385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11539838" y="6404229"/>
            <a:ext cx="608691" cy="45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8" t="20369" r="28811" b="59730"/>
          <a:stretch/>
        </p:blipFill>
        <p:spPr>
          <a:xfrm>
            <a:off x="1294226" y="2447779"/>
            <a:ext cx="10237765" cy="28838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79409" y="651904"/>
            <a:ext cx="5867400" cy="707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5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vi-V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Tập viết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29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8" t="20369" r="28811" b="59730"/>
          <a:stretch/>
        </p:blipFill>
        <p:spPr>
          <a:xfrm>
            <a:off x="1294226" y="2447779"/>
            <a:ext cx="10237765" cy="28838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79409" y="651904"/>
            <a:ext cx="5867400" cy="707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5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vi-V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Tập viết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6" name="o 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rmed Heart - Thank You Card Template (Free | Thank you card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" t="12206" r="7066" b="10168"/>
          <a:stretch/>
        </p:blipFill>
        <p:spPr bwMode="auto">
          <a:xfrm>
            <a:off x="2583542" y="79829"/>
            <a:ext cx="7522816" cy="677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01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544" t="32001" r="27186" b="50485"/>
          <a:stretch/>
        </p:blipFill>
        <p:spPr>
          <a:xfrm>
            <a:off x="1378632" y="2699825"/>
            <a:ext cx="9546364" cy="222386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989384" y="230945"/>
            <a:ext cx="6562578" cy="5345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FF0000"/>
                </a:solidFill>
              </a:rPr>
              <a:t>Nối hình với từ tương ứng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8338" t="17479" r="28373" b="67286"/>
          <a:stretch/>
        </p:blipFill>
        <p:spPr>
          <a:xfrm>
            <a:off x="4128868" y="4804117"/>
            <a:ext cx="3186398" cy="20538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0611" t="19471" r="57113" b="67975"/>
          <a:stretch/>
        </p:blipFill>
        <p:spPr>
          <a:xfrm>
            <a:off x="2770169" y="1030249"/>
            <a:ext cx="2717398" cy="1562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5" t="20120" r="43077" b="67691"/>
          <a:stretch/>
        </p:blipFill>
        <p:spPr>
          <a:xfrm>
            <a:off x="6738425" y="996462"/>
            <a:ext cx="3024338" cy="1703363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5106572" y="1842868"/>
            <a:ext cx="3446585" cy="15052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770169" y="4543865"/>
            <a:ext cx="2336403" cy="1055077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270673" y="2221523"/>
            <a:ext cx="944886" cy="119692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76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828800" y="2641705"/>
            <a:ext cx="4038600" cy="3682896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 defTabSz="914309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71800" y="3505201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vi-VN" sz="13000" dirty="0" smtClean="0">
                <a:solidFill>
                  <a:srgbClr val="008000"/>
                </a:solidFill>
                <a:latin typeface="UTM Avo" panose="02040603050506020204" pitchFamily="18" charset="0"/>
              </a:rPr>
              <a:t>o</a:t>
            </a:r>
            <a:endParaRPr lang="en-US" sz="13000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400800" y="2743200"/>
            <a:ext cx="4038600" cy="3682896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 defTabSz="914309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88644" y="3581403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vi-VN" sz="13000" dirty="0">
                <a:solidFill>
                  <a:srgbClr val="008000"/>
                </a:solidFill>
                <a:latin typeface="UTM Avo" panose="02040603050506020204" pitchFamily="18" charset="0"/>
              </a:rPr>
              <a:t>ô</a:t>
            </a:r>
            <a:endParaRPr lang="en-US" sz="13000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106740"/>
            <a:ext cx="7696200" cy="156966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09">
              <a:lnSpc>
                <a:spcPct val="150000"/>
              </a:lnSpc>
            </a:pPr>
            <a:r>
              <a:rPr lang="en-US" sz="3200" b="1" dirty="0" err="1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 2020</a:t>
            </a:r>
          </a:p>
          <a:p>
            <a:pPr algn="ctr" defTabSz="914309">
              <a:lnSpc>
                <a:spcPct val="150000"/>
              </a:lnSpc>
            </a:pPr>
            <a:r>
              <a:rPr lang="en-US" sz="3200" b="1" dirty="0" err="1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Việt</a:t>
            </a:r>
            <a:endParaRPr lang="en-US" sz="3200" b="1" dirty="0">
              <a:solidFill>
                <a:prstClr val="black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0600" y="1531204"/>
            <a:ext cx="76962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09">
              <a:lnSpc>
                <a:spcPct val="150000"/>
              </a:lnSpc>
            </a:pPr>
            <a:r>
              <a:rPr lang="en-US" sz="4000" b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Bài 11: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86395" y="1334036"/>
            <a:ext cx="2627290" cy="133882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09">
              <a:lnSpc>
                <a:spcPct val="150000"/>
              </a:lnSpc>
            </a:pPr>
            <a:r>
              <a:rPr lang="vi-VN" sz="5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o - ô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28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11" grpId="0" animBg="1"/>
      <p:bldP spid="11" grpId="1" animBg="1"/>
      <p:bldP spid="12" grpId="0"/>
      <p:bldP spid="12" grpId="1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48088" y="4754439"/>
            <a:ext cx="5638801" cy="132343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vi-VN" sz="8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UTM Avo" panose="02040603050506020204" pitchFamily="18" charset="0"/>
              </a:rPr>
              <a:t>(kéo)</a:t>
            </a:r>
            <a:r>
              <a:rPr lang="vi-VN" sz="8000" dirty="0" smtClean="0">
                <a:solidFill>
                  <a:srgbClr val="008000"/>
                </a:solidFill>
                <a:latin typeface="UTM Avo" panose="02040603050506020204" pitchFamily="18" charset="0"/>
              </a:rPr>
              <a:t> </a:t>
            </a:r>
            <a:r>
              <a:rPr lang="vi-VN" sz="8000" dirty="0" smtClean="0">
                <a:latin typeface="UTM Avo" panose="02040603050506020204" pitchFamily="18" charset="0"/>
              </a:rPr>
              <a:t>c</a:t>
            </a:r>
            <a:r>
              <a:rPr lang="vi-VN" sz="8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endParaRPr lang="en-US" sz="8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501718" y="4421523"/>
            <a:ext cx="2514600" cy="1656347"/>
            <a:chOff x="3810000" y="1447800"/>
            <a:chExt cx="2209800" cy="1524000"/>
          </a:xfrm>
        </p:grpSpPr>
        <p:sp>
          <p:nvSpPr>
            <p:cNvPr id="17" name="Rectangle 16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4800" dirty="0" smtClean="0">
                  <a:solidFill>
                    <a:prstClr val="black"/>
                  </a:solidFill>
                  <a:latin typeface="UTM Avo" panose="02040603050506020204" pitchFamily="18" charset="0"/>
                </a:rPr>
                <a:t>co</a:t>
              </a:r>
              <a:endParaRPr lang="en-US" sz="48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3600" b="1" dirty="0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c</a:t>
              </a:r>
              <a:endParaRPr lang="en-US" sz="3600" b="1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3600" b="1" dirty="0" smtClean="0">
                  <a:solidFill>
                    <a:prstClr val="black"/>
                  </a:solidFill>
                  <a:latin typeface="UTM Avo" panose="02040603050506020204" pitchFamily="18" charset="0"/>
                </a:rPr>
                <a:t>o</a:t>
              </a:r>
              <a:endParaRPr lang="en-US" sz="3600" b="1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267200" y="228601"/>
            <a:ext cx="4038600" cy="76943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en-US" sz="44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1. </a:t>
            </a:r>
            <a:r>
              <a:rPr lang="vi-VN" sz="4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Làm quen</a:t>
            </a:r>
            <a:endParaRPr lang="en-US" sz="4400" dirty="0">
              <a:solidFill>
                <a:prstClr val="black">
                  <a:lumMod val="85000"/>
                  <a:lumOff val="15000"/>
                </a:prstClr>
              </a:solidFill>
              <a:latin typeface="UTM Avo" panose="0204060305050602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153133" y="4754439"/>
            <a:ext cx="2175725" cy="132343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vi-VN" sz="8000" dirty="0" smtClean="0">
                <a:latin typeface="UTM Avo" panose="02040603050506020204" pitchFamily="18" charset="0"/>
              </a:rPr>
              <a:t>c</a:t>
            </a:r>
            <a:r>
              <a:rPr lang="vi-VN" sz="8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endParaRPr lang="en-US" sz="8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7983695" y="4421523"/>
            <a:ext cx="2514600" cy="1656347"/>
            <a:chOff x="3810000" y="1447800"/>
            <a:chExt cx="2209800" cy="1524000"/>
          </a:xfrm>
        </p:grpSpPr>
        <p:sp>
          <p:nvSpPr>
            <p:cNvPr id="22" name="Rectangle 21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3600" b="1" dirty="0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c</a:t>
              </a:r>
              <a:endParaRPr lang="en-US" sz="3600" b="1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36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ô</a:t>
              </a:r>
              <a:endParaRPr lang="en-US" sz="3600" b="1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4800" dirty="0" smtClean="0">
                  <a:solidFill>
                    <a:prstClr val="black"/>
                  </a:solidFill>
                  <a:latin typeface="UTM Avo" panose="02040603050506020204" pitchFamily="18" charset="0"/>
                </a:rPr>
                <a:t>cô</a:t>
              </a:r>
              <a:endParaRPr lang="en-US" sz="48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33676" r="45711" b="43550"/>
          <a:stretch/>
        </p:blipFill>
        <p:spPr>
          <a:xfrm>
            <a:off x="493301" y="1711664"/>
            <a:ext cx="6490374" cy="24892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3" t="18190" r="16517" b="40817"/>
          <a:stretch/>
        </p:blipFill>
        <p:spPr>
          <a:xfrm>
            <a:off x="7716747" y="1218666"/>
            <a:ext cx="3048496" cy="298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2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37457" y="5032734"/>
            <a:ext cx="5638801" cy="1323431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vi-VN" sz="8000" dirty="0">
                <a:latin typeface="UTM Avo" panose="02040603050506020204" pitchFamily="18" charset="0"/>
              </a:rPr>
              <a:t>c</a:t>
            </a:r>
            <a:r>
              <a:rPr lang="vi-VN" sz="8000" dirty="0" smtClean="0">
                <a:latin typeface="UTM Avo" panose="02040603050506020204" pitchFamily="18" charset="0"/>
              </a:rPr>
              <a:t>ờ - o - co</a:t>
            </a:r>
            <a:endParaRPr lang="en-US" sz="8000" dirty="0">
              <a:latin typeface="UTM Avo" panose="0204060305050602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20208" y="506896"/>
            <a:ext cx="4038600" cy="76943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en-US" sz="44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1. </a:t>
            </a:r>
            <a:r>
              <a:rPr lang="vi-VN" sz="4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Làm quen</a:t>
            </a:r>
            <a:endParaRPr lang="en-US" sz="4400" dirty="0">
              <a:solidFill>
                <a:prstClr val="black">
                  <a:lumMod val="85000"/>
                  <a:lumOff val="15000"/>
                </a:prstClr>
              </a:solidFill>
              <a:latin typeface="UTM Avo" panose="0204060305050602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51206" y="5047748"/>
            <a:ext cx="5485594" cy="1323431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vi-VN" sz="8000" dirty="0" smtClean="0">
                <a:latin typeface="UTM Avo" panose="02040603050506020204" pitchFamily="18" charset="0"/>
              </a:rPr>
              <a:t>cờ - ô - cô</a:t>
            </a:r>
            <a:endParaRPr lang="en-US" sz="8000" dirty="0"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33676" r="45711" b="43550"/>
          <a:stretch/>
        </p:blipFill>
        <p:spPr>
          <a:xfrm>
            <a:off x="53008" y="1989959"/>
            <a:ext cx="6490374" cy="24892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3" t="18190" r="16517" b="40817"/>
          <a:stretch/>
        </p:blipFill>
        <p:spPr>
          <a:xfrm>
            <a:off x="7769755" y="1743459"/>
            <a:ext cx="3048496" cy="298222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37457" y="5032733"/>
            <a:ext cx="5638801" cy="1323431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vi-VN" sz="8000" dirty="0" smtClean="0">
                <a:latin typeface="UTM Avo" panose="02040603050506020204" pitchFamily="18" charset="0"/>
              </a:rPr>
              <a:t>o - </a:t>
            </a:r>
            <a:r>
              <a:rPr lang="vi-VN" sz="8000" dirty="0" smtClean="0">
                <a:latin typeface="HP001 4 hàng" panose="020B0603050302020204" pitchFamily="34" charset="0"/>
              </a:rPr>
              <a:t>o </a:t>
            </a:r>
            <a:r>
              <a:rPr lang="vi-VN" sz="8000" dirty="0" smtClean="0">
                <a:latin typeface="UTM Avo" panose="02040603050506020204" pitchFamily="18" charset="0"/>
              </a:rPr>
              <a:t>- O</a:t>
            </a:r>
            <a:endParaRPr lang="en-US" sz="8000" dirty="0">
              <a:latin typeface="UTM Avo" panose="0204060305050602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43382" y="5086796"/>
            <a:ext cx="5493418" cy="1323431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vi-VN" sz="8000" dirty="0" smtClean="0">
                <a:latin typeface="UTM Avo" panose="02040603050506020204" pitchFamily="18" charset="0"/>
              </a:rPr>
              <a:t>ô - </a:t>
            </a:r>
            <a:r>
              <a:rPr lang="vi-VN" sz="8000" dirty="0">
                <a:latin typeface="HP001 4 hàng" panose="020B0603050302020204" pitchFamily="34" charset="0"/>
              </a:rPr>
              <a:t>ô</a:t>
            </a:r>
            <a:r>
              <a:rPr lang="vi-VN" sz="8000" dirty="0" smtClean="0">
                <a:latin typeface="HP001 4 hàng" panose="020B0603050302020204" pitchFamily="34" charset="0"/>
              </a:rPr>
              <a:t> </a:t>
            </a:r>
            <a:r>
              <a:rPr lang="vi-VN" sz="8000" dirty="0" smtClean="0">
                <a:latin typeface="UTM Avo" panose="02040603050506020204" pitchFamily="18" charset="0"/>
              </a:rPr>
              <a:t>- Ô</a:t>
            </a:r>
            <a:endParaRPr lang="en-US" sz="80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39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6" grpId="0" animBg="1"/>
      <p:bldP spid="26" grpId="1" animBg="1"/>
      <p:bldP spid="24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48088" y="4754439"/>
            <a:ext cx="5638801" cy="132343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vi-VN" sz="8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UTM Avo" panose="02040603050506020204" pitchFamily="18" charset="0"/>
              </a:rPr>
              <a:t>(kéo)</a:t>
            </a:r>
            <a:r>
              <a:rPr lang="vi-VN" sz="8000" dirty="0" smtClean="0">
                <a:solidFill>
                  <a:srgbClr val="008000"/>
                </a:solidFill>
                <a:latin typeface="UTM Avo" panose="02040603050506020204" pitchFamily="18" charset="0"/>
              </a:rPr>
              <a:t> </a:t>
            </a:r>
            <a:r>
              <a:rPr lang="vi-VN" sz="8000" dirty="0" smtClean="0">
                <a:latin typeface="UTM Avo" panose="02040603050506020204" pitchFamily="18" charset="0"/>
              </a:rPr>
              <a:t>c</a:t>
            </a:r>
            <a:r>
              <a:rPr lang="vi-VN" sz="8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endParaRPr lang="en-US" sz="8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67200" y="228601"/>
            <a:ext cx="4038600" cy="76943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en-US" sz="44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1. </a:t>
            </a:r>
            <a:r>
              <a:rPr lang="vi-VN" sz="4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Làm quen</a:t>
            </a:r>
            <a:endParaRPr lang="en-US" sz="4400" dirty="0">
              <a:solidFill>
                <a:prstClr val="black">
                  <a:lumMod val="85000"/>
                  <a:lumOff val="15000"/>
                </a:prstClr>
              </a:solidFill>
              <a:latin typeface="UTM Avo" panose="0204060305050602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153133" y="4754439"/>
            <a:ext cx="2175725" cy="132343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vi-VN" sz="8000" dirty="0" smtClean="0">
                <a:latin typeface="UTM Avo" panose="02040603050506020204" pitchFamily="18" charset="0"/>
              </a:rPr>
              <a:t>c</a:t>
            </a:r>
            <a:r>
              <a:rPr lang="vi-VN" sz="8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endParaRPr lang="en-US" sz="8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33676" r="45711" b="43550"/>
          <a:stretch/>
        </p:blipFill>
        <p:spPr>
          <a:xfrm>
            <a:off x="493301" y="1711664"/>
            <a:ext cx="6490374" cy="24892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3" t="18190" r="16517" b="40817"/>
          <a:stretch/>
        </p:blipFill>
        <p:spPr>
          <a:xfrm>
            <a:off x="7716747" y="1218666"/>
            <a:ext cx="3048496" cy="298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7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83662"/>
            <a:ext cx="5486400" cy="604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9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26912" y="1509050"/>
            <a:ext cx="468429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Thư giãn</a:t>
            </a:r>
            <a:endParaRPr lang="en-US" sz="8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74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27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166</Words>
  <Application>Microsoft Office PowerPoint</Application>
  <PresentationFormat>Widescreen</PresentationFormat>
  <Paragraphs>38</Paragraphs>
  <Slides>18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.VnAvant</vt:lpstr>
      <vt:lpstr>Arial</vt:lpstr>
      <vt:lpstr>Calibri</vt:lpstr>
      <vt:lpstr>Calibri Light</vt:lpstr>
      <vt:lpstr>HP001 4 hàng</vt:lpstr>
      <vt:lpstr>Times New Roman</vt:lpstr>
      <vt:lpstr>UTM Avo</vt:lpstr>
      <vt:lpstr>Office Theme</vt:lpstr>
      <vt:lpstr>1_Office Theme</vt:lpstr>
      <vt:lpstr>2_Office Theme</vt:lpstr>
      <vt:lpstr>8_Office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55</cp:revision>
  <dcterms:created xsi:type="dcterms:W3CDTF">2020-08-03T08:33:18Z</dcterms:created>
  <dcterms:modified xsi:type="dcterms:W3CDTF">2020-08-23T04:34:10Z</dcterms:modified>
</cp:coreProperties>
</file>