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9" r:id="rId3"/>
    <p:sldId id="276" r:id="rId4"/>
    <p:sldId id="278" r:id="rId5"/>
    <p:sldId id="277" r:id="rId6"/>
    <p:sldId id="299" r:id="rId7"/>
    <p:sldId id="281" r:id="rId8"/>
    <p:sldId id="298" r:id="rId9"/>
    <p:sldId id="282" r:id="rId10"/>
    <p:sldId id="283" r:id="rId11"/>
    <p:sldId id="284" r:id="rId12"/>
    <p:sldId id="300" r:id="rId13"/>
    <p:sldId id="285" r:id="rId14"/>
    <p:sldId id="286" r:id="rId15"/>
    <p:sldId id="297" r:id="rId16"/>
    <p:sldId id="287" r:id="rId17"/>
    <p:sldId id="288" r:id="rId18"/>
    <p:sldId id="289" r:id="rId19"/>
    <p:sldId id="290" r:id="rId20"/>
    <p:sldId id="301" r:id="rId21"/>
    <p:sldId id="293" r:id="rId22"/>
    <p:sldId id="296" r:id="rId23"/>
    <p:sldId id="292" r:id="rId24"/>
    <p:sldId id="295" r:id="rId25"/>
    <p:sldId id="302" r:id="rId26"/>
  </p:sldIdLst>
  <p:sldSz cx="12192000" cy="6858000"/>
  <p:notesSz cx="7104063" cy="10234613"/>
  <p:custDataLst>
    <p:tags r:id="rId28"/>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87D"/>
    <a:srgbClr val="55DFFB"/>
    <a:srgbClr val="FF0066"/>
    <a:srgbClr val="4A54C9"/>
    <a:srgbClr val="F7E260"/>
    <a:srgbClr val="66B3B8"/>
    <a:srgbClr val="C0C2CC"/>
    <a:srgbClr val="19B6B5"/>
    <a:srgbClr val="E7A7AF"/>
    <a:srgbClr val="ECD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89"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89"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2021/12/13</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4"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89"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89"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366240266"/>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45014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584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901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804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92733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8035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804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13521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585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789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D0A73-BD1C-4216-819B-C2A516B940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821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0587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7812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982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5159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5DFFB"/>
            </a:gs>
            <a:gs pos="77000">
              <a:srgbClr val="22A0F5"/>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2021/12/13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file:///D:\&#38899;&#20048;\&#22885;&#23572;&#22827;&#38899;&#20048;%20-%20&#27963;&#27900;&#12289;&#27426;&#24555;&#30340;&#38899;&#20048;.mp3" TargetMode="External"/><Relationship Id="rId1" Type="http://schemas.microsoft.com/office/2007/relationships/media" Target="file:///D:\&#38899;&#20048;\&#22885;&#23572;&#22827;&#38899;&#20048;%20-%20&#27963;&#27900;&#12289;&#27426;&#24555;&#30340;&#38899;&#20048;.mp3" TargetMode="Externa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92ae4d8057413ac541816c85d7c4bf83"/>
          <p:cNvPicPr>
            <a:picLocks noChangeAspect="1"/>
          </p:cNvPicPr>
          <p:nvPr/>
        </p:nvPicPr>
        <p:blipFill>
          <a:blip r:embed="rId5"/>
          <a:stretch>
            <a:fillRect/>
          </a:stretch>
        </p:blipFill>
        <p:spPr>
          <a:xfrm>
            <a:off x="5535296" y="-8890"/>
            <a:ext cx="6659245" cy="6852285"/>
          </a:xfrm>
          <a:prstGeom prst="rect">
            <a:avLst/>
          </a:prstGeom>
        </p:spPr>
      </p:pic>
      <p:pic>
        <p:nvPicPr>
          <p:cNvPr id="15" name="图片 14" descr="133250c5 4291269107f36f07c9df1ea7"/>
          <p:cNvPicPr>
            <a:picLocks noChangeAspect="1"/>
          </p:cNvPicPr>
          <p:nvPr/>
        </p:nvPicPr>
        <p:blipFill>
          <a:blip r:embed="rId6"/>
          <a:stretch>
            <a:fillRect/>
          </a:stretch>
        </p:blipFill>
        <p:spPr>
          <a:xfrm flipH="1">
            <a:off x="-6350" y="2240917"/>
            <a:ext cx="3571875" cy="2958465"/>
          </a:xfrm>
          <a:prstGeom prst="rect">
            <a:avLst/>
          </a:prstGeom>
        </p:spPr>
      </p:pic>
      <p:pic>
        <p:nvPicPr>
          <p:cNvPr id="11" name="图片 10" descr="2659f7d1966f7424a7bb26eb2650b6f3"/>
          <p:cNvPicPr>
            <a:picLocks noChangeAspect="1"/>
          </p:cNvPicPr>
          <p:nvPr/>
        </p:nvPicPr>
        <p:blipFill>
          <a:blip r:embed="rId7"/>
          <a:stretch>
            <a:fillRect/>
          </a:stretch>
        </p:blipFill>
        <p:spPr>
          <a:xfrm>
            <a:off x="-6350" y="2235345"/>
            <a:ext cx="12200891" cy="4575810"/>
          </a:xfrm>
          <a:prstGeom prst="rect">
            <a:avLst/>
          </a:prstGeom>
        </p:spPr>
      </p:pic>
      <p:sp>
        <p:nvSpPr>
          <p:cNvPr id="69" name="矩形 259"/>
          <p:cNvSpPr>
            <a:spLocks noChangeArrowheads="1"/>
          </p:cNvSpPr>
          <p:nvPr/>
        </p:nvSpPr>
        <p:spPr bwMode="auto">
          <a:xfrm>
            <a:off x="649217" y="1820786"/>
            <a:ext cx="99663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4000" cap="all" dirty="0" err="1" smtClean="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rPr>
              <a:t>Thứ</a:t>
            </a:r>
            <a:r>
              <a:rPr lang="en-US" altLang="zh-CN" sz="4000" cap="all" dirty="0" smtClean="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rPr>
              <a:t> </a:t>
            </a:r>
            <a:r>
              <a:rPr lang="en-US" altLang="zh-CN" sz="4000" cap="all" dirty="0" err="1" smtClean="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rPr>
              <a:t>hai</a:t>
            </a:r>
            <a:r>
              <a:rPr lang="en-US" altLang="zh-CN" sz="4000" cap="all" dirty="0" smtClean="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rPr>
              <a:t> </a:t>
            </a:r>
            <a:r>
              <a:rPr lang="en-US" altLang="zh-CN" sz="4000" cap="all" dirty="0" err="1" smtClean="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rPr>
              <a:t>ngày</a:t>
            </a:r>
            <a:r>
              <a:rPr lang="en-US" altLang="zh-CN" sz="4000" cap="all" dirty="0" smtClean="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rPr>
              <a:t> 13 THÁNG 12 NĂM 2021</a:t>
            </a:r>
            <a:endParaRPr lang="zh-CN" altLang="en-US" sz="4000" cap="all" dirty="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endParaRPr>
          </a:p>
        </p:txBody>
      </p:sp>
      <p:pic>
        <p:nvPicPr>
          <p:cNvPr id="12" name="图片 11" descr="3d53dc5502d6926647ec53656448988c"/>
          <p:cNvPicPr>
            <a:picLocks noChangeAspect="1"/>
          </p:cNvPicPr>
          <p:nvPr/>
        </p:nvPicPr>
        <p:blipFill>
          <a:blip r:embed="rId8"/>
          <a:stretch>
            <a:fillRect/>
          </a:stretch>
        </p:blipFill>
        <p:spPr>
          <a:xfrm>
            <a:off x="10108566" y="2901317"/>
            <a:ext cx="1014095" cy="1014095"/>
          </a:xfrm>
          <a:prstGeom prst="rect">
            <a:avLst/>
          </a:prstGeom>
        </p:spPr>
      </p:pic>
      <p:pic>
        <p:nvPicPr>
          <p:cNvPr id="13" name="图片 12" descr="3d53dc5502d6926647ec53656448988c"/>
          <p:cNvPicPr>
            <a:picLocks noChangeAspect="1"/>
          </p:cNvPicPr>
          <p:nvPr/>
        </p:nvPicPr>
        <p:blipFill>
          <a:blip r:embed="rId8"/>
          <a:stretch>
            <a:fillRect/>
          </a:stretch>
        </p:blipFill>
        <p:spPr>
          <a:xfrm rot="2460000">
            <a:off x="4145915" y="663575"/>
            <a:ext cx="783591" cy="783590"/>
          </a:xfrm>
          <a:prstGeom prst="rect">
            <a:avLst/>
          </a:prstGeom>
        </p:spPr>
      </p:pic>
      <p:pic>
        <p:nvPicPr>
          <p:cNvPr id="20" name="图片 19" descr="4e7355571030e572ee5dbaf8f75acb32"/>
          <p:cNvPicPr>
            <a:picLocks noChangeAspect="1"/>
          </p:cNvPicPr>
          <p:nvPr/>
        </p:nvPicPr>
        <p:blipFill>
          <a:blip r:embed="rId9"/>
          <a:stretch>
            <a:fillRect/>
          </a:stretch>
        </p:blipFill>
        <p:spPr>
          <a:xfrm>
            <a:off x="303213" y="314322"/>
            <a:ext cx="1400811" cy="1502410"/>
          </a:xfrm>
          <a:prstGeom prst="rect">
            <a:avLst/>
          </a:prstGeom>
        </p:spPr>
      </p:pic>
      <p:pic>
        <p:nvPicPr>
          <p:cNvPr id="23" name="奥尔夫音乐 - 活泼、欢快的音乐">
            <a:hlinkClick r:id="" action="ppaction://media"/>
          </p:cNvPr>
          <p:cNvPicPr/>
          <p:nvPr>
            <a:audioFile r:link="rId2"/>
            <p:extLst>
              <p:ext uri="{DAA4B4D4-6D71-4841-9C94-3DE7FCFB9230}">
                <p14:media xmlns:p14="http://schemas.microsoft.com/office/powerpoint/2010/main" r:link="rId1"/>
              </p:ext>
            </p:extLst>
          </p:nvPr>
        </p:nvPicPr>
        <p:blipFill>
          <a:blip r:embed="rId10"/>
          <a:stretch>
            <a:fillRect/>
          </a:stretch>
        </p:blipFill>
        <p:spPr>
          <a:xfrm>
            <a:off x="-6349" y="-723265"/>
            <a:ext cx="619125" cy="619125"/>
          </a:xfrm>
          <a:prstGeom prst="rect">
            <a:avLst/>
          </a:prstGeom>
        </p:spPr>
      </p:pic>
      <p:sp>
        <p:nvSpPr>
          <p:cNvPr id="16" name="矩形 259"/>
          <p:cNvSpPr>
            <a:spLocks noChangeArrowheads="1"/>
          </p:cNvSpPr>
          <p:nvPr/>
        </p:nvSpPr>
        <p:spPr bwMode="auto">
          <a:xfrm>
            <a:off x="4357616" y="2526827"/>
            <a:ext cx="2893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4000" cap="all" dirty="0" smtClean="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rPr>
              <a:t>TẬP ĐỌC</a:t>
            </a:r>
            <a:endParaRPr lang="zh-CN" altLang="en-US" sz="4000" cap="all" dirty="0">
              <a:ln>
                <a:solidFill>
                  <a:schemeClr val="bg1"/>
                </a:solidFill>
              </a:ln>
              <a:solidFill>
                <a:schemeClr val="accent3">
                  <a:lumMod val="20000"/>
                  <a:lumOff val="80000"/>
                </a:schemeClr>
              </a:solidFill>
              <a:effectLst>
                <a:outerShdw blurRad="38100" dist="38100" dir="2700000" algn="tl">
                  <a:srgbClr val="000000">
                    <a:alpha val="43137"/>
                  </a:srgbClr>
                </a:outerShdw>
              </a:effectLst>
              <a:latin typeface="Arial" pitchFamily="34" charset="0"/>
              <a:ea typeface="方正少儿简体" panose="03000509000000000000" charset="-122"/>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audio>
              <p:cMediaNode numSld="999" showWhenStopped="0">
                <p:cTn id="2" repeatCount="indefinite" fill="hold" display="1">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extLst mod="1">
    <p:ext uri="{E180D4A7-C9FB-4DFB-919C-405C955672EB}">
      <p14:showEvtLst xmlns:p14="http://schemas.microsoft.com/office/powerpoint/2010/main">
        <p14:playEvt time="1" objId="2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algn="ctr" defTabSz="342900">
              <a:defRPr/>
            </a:pP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LUYỆN ĐỌC</a:t>
            </a:r>
            <a:endParaRPr lang="en-US" sz="2800" b="1" kern="0" dirty="0">
              <a:ln>
                <a:solidFill>
                  <a:srgbClr val="329061"/>
                </a:solidFill>
              </a:ln>
              <a:solidFill>
                <a:srgbClr val="7030A0"/>
              </a:solidFill>
              <a:latin typeface="Times New Roman" panose="02020603050405020304" pitchFamily="18" charset="0"/>
              <a:cs typeface="Times New Roman" panose="02020603050405020304" pitchFamily="18" charset="0"/>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6351" y="4797778"/>
            <a:ext cx="12200891" cy="2045616"/>
          </a:xfrm>
          <a:prstGeom prst="rect">
            <a:avLst/>
          </a:prstGeom>
        </p:spPr>
      </p:pic>
      <p:sp>
        <p:nvSpPr>
          <p:cNvPr id="13" name="Rectangle 4"/>
          <p:cNvSpPr>
            <a:spLocks noChangeArrowheads="1"/>
          </p:cNvSpPr>
          <p:nvPr/>
        </p:nvSpPr>
        <p:spPr bwMode="auto">
          <a:xfrm>
            <a:off x="1038578" y="1967089"/>
            <a:ext cx="10397066" cy="2246769"/>
          </a:xfrm>
          <a:prstGeom prst="rect">
            <a:avLst/>
          </a:prstGeom>
          <a:noFill/>
          <a:ln>
            <a:noFill/>
          </a:ln>
          <a:effectLst/>
          <a:extLst/>
        </p:spPr>
        <p:txBody>
          <a:bodyPr wrap="square">
            <a:spAutoFit/>
          </a:bodyPr>
          <a:lstStyle/>
          <a:p>
            <a:pPr marL="342900" indent="-342900" defTabSz="914400" eaLnBrk="0" fontAlgn="base" hangingPunct="0">
              <a:spcBef>
                <a:spcPct val="50000"/>
              </a:spcBef>
              <a:spcAft>
                <a:spcPct val="0"/>
              </a:spcAft>
              <a:buFontTx/>
              <a:buChar char="-"/>
              <a:defRPr/>
            </a:pPr>
            <a:r>
              <a:rPr lang="en-US" sz="2800" dirty="0" err="1">
                <a:solidFill>
                  <a:prstClr val="black"/>
                </a:solidFill>
                <a:latin typeface="Times New Roman" pitchFamily="18" charset="0"/>
                <a:cs typeface="Times New Roman" pitchFamily="18" charset="0"/>
              </a:rPr>
              <a:t>Sáo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bè</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gọi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thấp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sớm</a:t>
            </a:r>
            <a:r>
              <a:rPr lang="en-US" sz="2800" dirty="0">
                <a:solidFill>
                  <a:prstClr val="black"/>
                </a:solidFill>
                <a:latin typeface="Times New Roman" pitchFamily="18" charset="0"/>
                <a:cs typeface="Times New Roman" pitchFamily="18" charset="0"/>
              </a:rPr>
              <a:t>.</a:t>
            </a:r>
          </a:p>
          <a:p>
            <a:pPr defTabSz="914400" eaLnBrk="0" fontAlgn="base" hangingPunct="0">
              <a:spcBef>
                <a:spcPct val="0"/>
              </a:spcBef>
              <a:spcAft>
                <a:spcPct val="0"/>
              </a:spcAft>
              <a:defRPr/>
            </a:pP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Tôi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ngửa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cổ</a:t>
            </a:r>
            <a:r>
              <a:rPr lang="en-US" sz="2800" dirty="0">
                <a:solidFill>
                  <a:prstClr val="black"/>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suốt</a:t>
            </a:r>
            <a:r>
              <a:rPr lang="en-US" sz="2800" i="1" u="sng" dirty="0">
                <a:solidFill>
                  <a:srgbClr val="FF0066"/>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một</a:t>
            </a:r>
            <a:r>
              <a:rPr lang="en-US" sz="2800" i="1" u="sng" dirty="0">
                <a:solidFill>
                  <a:srgbClr val="FF0066"/>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thời</a:t>
            </a:r>
            <a:r>
              <a:rPr lang="en-US" sz="2800" i="1" u="sng" dirty="0">
                <a:solidFill>
                  <a:srgbClr val="FF0066"/>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mới</a:t>
            </a:r>
            <a:r>
              <a:rPr lang="en-US" sz="2800" i="1" u="sng" dirty="0">
                <a:solidFill>
                  <a:srgbClr val="FF0066"/>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lớn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chờ</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đợi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nàng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áo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xanh</a:t>
            </a:r>
            <a:r>
              <a:rPr lang="en-US" sz="2800" dirty="0">
                <a:solidFill>
                  <a:prstClr val="black"/>
                </a:solidFill>
                <a:latin typeface="Times New Roman" pitchFamily="18" charset="0"/>
                <a:cs typeface="Times New Roman" pitchFamily="18" charset="0"/>
              </a:rPr>
              <a:t> bay </a:t>
            </a:r>
            <a:r>
              <a:rPr lang="en-US" sz="2800" dirty="0" err="1">
                <a:solidFill>
                  <a:prstClr val="black"/>
                </a:solidFill>
                <a:latin typeface="Times New Roman" pitchFamily="18" charset="0"/>
                <a:cs typeface="Times New Roman" pitchFamily="18" charset="0"/>
              </a:rPr>
              <a:t>xuống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trời</a:t>
            </a:r>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giờ</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cũng</a:t>
            </a:r>
            <a:r>
              <a:rPr lang="en-US" sz="2800" dirty="0">
                <a:solidFill>
                  <a:prstClr val="black"/>
                </a:solidFill>
                <a:latin typeface="Times New Roman" pitchFamily="18" charset="0"/>
                <a:cs typeface="Times New Roman" pitchFamily="18" charset="0"/>
              </a:rPr>
              <a:t> hi </a:t>
            </a:r>
            <a:r>
              <a:rPr lang="en-US" sz="2800" dirty="0" err="1">
                <a:solidFill>
                  <a:prstClr val="black"/>
                </a:solidFill>
                <a:latin typeface="Times New Roman" pitchFamily="18" charset="0"/>
                <a:cs typeface="Times New Roman" pitchFamily="18" charset="0"/>
              </a:rPr>
              <a:t>vọng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khi</a:t>
            </a:r>
            <a:r>
              <a:rPr lang="en-US" sz="2800" dirty="0">
                <a:solidFill>
                  <a:prstClr val="black"/>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tha</a:t>
            </a:r>
            <a:r>
              <a:rPr lang="en-US" sz="2800" i="1" u="sng" dirty="0">
                <a:solidFill>
                  <a:srgbClr val="FF0066"/>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thiết</a:t>
            </a:r>
            <a:r>
              <a:rPr lang="en-US" sz="2800" i="1" u="sng" dirty="0">
                <a:solidFill>
                  <a:srgbClr val="FF0066"/>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cầu</a:t>
            </a:r>
            <a:r>
              <a:rPr lang="en-US" sz="2800" i="1" u="sng" dirty="0">
                <a:solidFill>
                  <a:srgbClr val="FF0066"/>
                </a:solidFill>
                <a:latin typeface="Times New Roman" pitchFamily="18" charset="0"/>
                <a:cs typeface="Times New Roman" pitchFamily="18" charset="0"/>
              </a:rPr>
              <a:t> </a:t>
            </a:r>
            <a:r>
              <a:rPr lang="en-US" sz="2800" i="1" u="sng" dirty="0" err="1">
                <a:solidFill>
                  <a:srgbClr val="FF0066"/>
                </a:solidFill>
                <a:latin typeface="Times New Roman" pitchFamily="18" charset="0"/>
                <a:cs typeface="Times New Roman" pitchFamily="18" charset="0"/>
              </a:rPr>
              <a:t>xin</a:t>
            </a:r>
            <a:r>
              <a:rPr lang="en-US" sz="2800" i="1" u="sng" dirty="0">
                <a:solidFill>
                  <a:srgbClr val="FF0066"/>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 </a:t>
            </a:r>
            <a:r>
              <a:rPr lang="en-US" sz="2800" dirty="0">
                <a:solidFill>
                  <a:srgbClr val="FF0066"/>
                </a:solidFill>
                <a:latin typeface="Times New Roman" pitchFamily="18" charset="0"/>
                <a:cs typeface="Times New Roman" pitchFamily="18" charset="0"/>
              </a:rPr>
              <a:t>“ </a:t>
            </a:r>
            <a:r>
              <a:rPr lang="en-US" sz="2800" i="1" u="sng" dirty="0">
                <a:solidFill>
                  <a:srgbClr val="FF0066"/>
                </a:solidFill>
                <a:latin typeface="Times New Roman" pitchFamily="18" charset="0"/>
                <a:cs typeface="Times New Roman" pitchFamily="18" charset="0"/>
              </a:rPr>
              <a:t>Bay </a:t>
            </a:r>
            <a:r>
              <a:rPr lang="en-US" sz="2800" i="1" u="sng" dirty="0" err="1">
                <a:solidFill>
                  <a:srgbClr val="FF0066"/>
                </a:solidFill>
                <a:latin typeface="Times New Roman" pitchFamily="18" charset="0"/>
                <a:cs typeface="Times New Roman" pitchFamily="18" charset="0"/>
              </a:rPr>
              <a:t>đi</a:t>
            </a:r>
            <a:r>
              <a:rPr lang="en-US" sz="2800" i="1" u="sng" dirty="0">
                <a:solidFill>
                  <a:srgbClr val="FF0066"/>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ơi</a:t>
            </a:r>
            <a:r>
              <a:rPr lang="en-US" sz="2800" dirty="0">
                <a:solidFill>
                  <a:prstClr val="black"/>
                </a:solidFill>
                <a:latin typeface="Times New Roman" pitchFamily="18" charset="0"/>
                <a:cs typeface="Times New Roman" pitchFamily="18" charset="0"/>
              </a:rPr>
              <a:t> </a:t>
            </a:r>
            <a:r>
              <a:rPr lang="en-US" sz="2800" i="1" u="sng" dirty="0">
                <a:solidFill>
                  <a:prstClr val="black"/>
                </a:solidFill>
                <a:latin typeface="Times New Roman" pitchFamily="18" charset="0"/>
                <a:cs typeface="Times New Roman" pitchFamily="18" charset="0"/>
              </a:rPr>
              <a:t>! </a:t>
            </a:r>
            <a:r>
              <a:rPr lang="en-US" sz="2800" i="1" u="sng" dirty="0">
                <a:solidFill>
                  <a:srgbClr val="FF0066"/>
                </a:solidFill>
                <a:latin typeface="Times New Roman" pitchFamily="18" charset="0"/>
                <a:cs typeface="Times New Roman" pitchFamily="18" charset="0"/>
              </a:rPr>
              <a:t>Bay </a:t>
            </a:r>
            <a:r>
              <a:rPr lang="en-US" sz="2800" i="1" u="sng" dirty="0" err="1">
                <a:solidFill>
                  <a:srgbClr val="FF0066"/>
                </a:solidFill>
                <a:latin typeface="Times New Roman" pitchFamily="18" charset="0"/>
                <a:cs typeface="Times New Roman" pitchFamily="18" charset="0"/>
              </a:rPr>
              <a:t>đi</a:t>
            </a:r>
            <a:r>
              <a:rPr lang="en-US" sz="2800" i="1" u="sng" dirty="0">
                <a:solidFill>
                  <a:srgbClr val="FF0066"/>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089258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sao b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sao d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205306">
            <a:off x="1624807" y="4007644"/>
            <a:ext cx="22542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sao ke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091634">
            <a:off x="3721100" y="3767138"/>
            <a:ext cx="366395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76425" y="2389189"/>
            <a:ext cx="1752600" cy="103028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3200" b="1" dirty="0" err="1">
                <a:solidFill>
                  <a:prstClr val="white"/>
                </a:solidFill>
                <a:latin typeface="Century Schoolbook"/>
              </a:rPr>
              <a:t>Sáo</a:t>
            </a:r>
            <a:r>
              <a:rPr lang="en-US" sz="3200" b="1" dirty="0">
                <a:solidFill>
                  <a:prstClr val="white"/>
                </a:solidFill>
                <a:latin typeface="Century Schoolbook"/>
              </a:rPr>
              <a:t> </a:t>
            </a:r>
            <a:r>
              <a:rPr lang="en-US" sz="3200" b="1" dirty="0" err="1">
                <a:solidFill>
                  <a:prstClr val="white"/>
                </a:solidFill>
                <a:latin typeface="Century Schoolbook"/>
              </a:rPr>
              <a:t>đơn</a:t>
            </a:r>
            <a:endParaRPr lang="en-US" b="1" dirty="0">
              <a:solidFill>
                <a:prstClr val="white"/>
              </a:solidFill>
              <a:latin typeface="Century Schoolbook"/>
            </a:endParaRPr>
          </a:p>
        </p:txBody>
      </p:sp>
      <p:sp>
        <p:nvSpPr>
          <p:cNvPr id="7" name="Rounded Rectangle 6"/>
          <p:cNvSpPr/>
          <p:nvPr/>
        </p:nvSpPr>
        <p:spPr>
          <a:xfrm>
            <a:off x="4343400" y="1790700"/>
            <a:ext cx="1752600" cy="1066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3200" b="1" dirty="0" err="1">
                <a:solidFill>
                  <a:prstClr val="white"/>
                </a:solidFill>
                <a:latin typeface="Century Schoolbook"/>
              </a:rPr>
              <a:t>Sáo</a:t>
            </a:r>
            <a:r>
              <a:rPr lang="en-US" sz="3200" b="1" dirty="0">
                <a:solidFill>
                  <a:prstClr val="white"/>
                </a:solidFill>
                <a:latin typeface="Century Schoolbook"/>
              </a:rPr>
              <a:t> </a:t>
            </a:r>
            <a:r>
              <a:rPr lang="en-US" sz="3200" b="1" dirty="0" err="1">
                <a:solidFill>
                  <a:prstClr val="white"/>
                </a:solidFill>
                <a:latin typeface="Century Schoolbook"/>
              </a:rPr>
              <a:t>kép</a:t>
            </a:r>
            <a:endParaRPr lang="en-US" b="1" dirty="0">
              <a:solidFill>
                <a:prstClr val="white"/>
              </a:solidFill>
              <a:latin typeface="Century Schoolbook"/>
            </a:endParaRPr>
          </a:p>
        </p:txBody>
      </p:sp>
      <p:sp>
        <p:nvSpPr>
          <p:cNvPr id="8" name="Rounded Rectangle 7"/>
          <p:cNvSpPr/>
          <p:nvPr/>
        </p:nvSpPr>
        <p:spPr>
          <a:xfrm>
            <a:off x="7620000" y="2514600"/>
            <a:ext cx="17526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3200" b="1" dirty="0" err="1">
                <a:solidFill>
                  <a:prstClr val="white"/>
                </a:solidFill>
                <a:latin typeface="Century Schoolbook"/>
              </a:rPr>
              <a:t>Sáo</a:t>
            </a:r>
            <a:r>
              <a:rPr lang="en-US" sz="3200" b="1" dirty="0">
                <a:solidFill>
                  <a:prstClr val="white"/>
                </a:solidFill>
                <a:latin typeface="Century Schoolbook"/>
              </a:rPr>
              <a:t> </a:t>
            </a:r>
            <a:r>
              <a:rPr lang="en-US" sz="3200" b="1" dirty="0" err="1">
                <a:solidFill>
                  <a:prstClr val="white"/>
                </a:solidFill>
                <a:latin typeface="Century Schoolbook"/>
              </a:rPr>
              <a:t>bè</a:t>
            </a:r>
            <a:endParaRPr lang="en-US" b="1" dirty="0">
              <a:solidFill>
                <a:prstClr val="white"/>
              </a:solidFill>
              <a:latin typeface="Century Schoolbook"/>
            </a:endParaRPr>
          </a:p>
        </p:txBody>
      </p:sp>
      <p:sp>
        <p:nvSpPr>
          <p:cNvPr id="9"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endParaRPr>
          </a:p>
        </p:txBody>
      </p:sp>
      <p:sp>
        <p:nvSpPr>
          <p:cNvPr id="10" name="Rectangle 9"/>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algn="ctr" defTabSz="342900">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Giải</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nghĩa</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từ</a:t>
            </a:r>
            <a:endParaRPr lang="en-US" sz="2800" b="1" kern="0" dirty="0">
              <a:ln>
                <a:solidFill>
                  <a:srgbClr val="329061"/>
                </a:solidFill>
              </a:ln>
              <a:solidFill>
                <a:srgbClr val="7030A0"/>
              </a:solidFill>
              <a:latin typeface="Times New Roman" panose="02020603050405020304" pitchFamily="18" charset="0"/>
              <a:cs typeface="Times New Roman" panose="02020603050405020304" pitchFamily="18" charset="0"/>
            </a:endParaRPr>
          </a:p>
        </p:txBody>
      </p:sp>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365944"/>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diamond(in)">
                                      <p:cBhvr>
                                        <p:cTn id="10" dur="1000"/>
                                        <p:tgtEl>
                                          <p:spTgt spid="133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13317"/>
                                        </p:tgtEl>
                                        <p:attrNameLst>
                                          <p:attrName>style.visibility</p:attrName>
                                        </p:attrNameLst>
                                      </p:cBhvr>
                                      <p:to>
                                        <p:strVal val="visible"/>
                                      </p:to>
                                    </p:set>
                                    <p:animEffect transition="in" filter="checkerboard(across)">
                                      <p:cBhvr>
                                        <p:cTn id="18" dur="500"/>
                                        <p:tgtEl>
                                          <p:spTgt spid="133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13315"/>
                                        </p:tgtEl>
                                        <p:attrNameLst>
                                          <p:attrName>style.visibility</p:attrName>
                                        </p:attrNameLst>
                                      </p:cBhvr>
                                      <p:to>
                                        <p:strVal val="visible"/>
                                      </p:to>
                                    </p:set>
                                    <p:animEffect transition="in" filter="blinds(horizontal)">
                                      <p:cBhvr>
                                        <p:cTn id="26"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F466016-F72A-4E90-BAE6-397755D16F5C}"/>
              </a:ext>
            </a:extLst>
          </p:cNvPr>
          <p:cNvPicPr>
            <a:picLocks noChangeAspect="1"/>
          </p:cNvPicPr>
          <p:nvPr/>
        </p:nvPicPr>
        <p:blipFill rotWithShape="1">
          <a:blip r:embed="rId2">
            <a:extLst>
              <a:ext uri="{28A0092B-C50C-407E-A947-70E740481C1C}">
                <a14:useLocalDpi xmlns:a14="http://schemas.microsoft.com/office/drawing/2010/main" val="0"/>
              </a:ext>
            </a:extLst>
          </a:blip>
          <a:srcRect t="16667" r="6732" b="25294"/>
          <a:stretch/>
        </p:blipFill>
        <p:spPr>
          <a:xfrm>
            <a:off x="3959952" y="-243951"/>
            <a:ext cx="4272095" cy="2030391"/>
          </a:xfrm>
          <a:prstGeom prst="rect">
            <a:avLst/>
          </a:prstGeom>
        </p:spPr>
      </p:pic>
      <p:sp>
        <p:nvSpPr>
          <p:cNvPr id="4" name="TextBox 3">
            <a:extLst>
              <a:ext uri="{FF2B5EF4-FFF2-40B4-BE49-F238E27FC236}">
                <a16:creationId xmlns:a16="http://schemas.microsoft.com/office/drawing/2014/main" xmlns="" id="{0F75E221-0D8D-4E71-986B-87056C9A0504}"/>
              </a:ext>
            </a:extLst>
          </p:cNvPr>
          <p:cNvSpPr txBox="1"/>
          <p:nvPr/>
        </p:nvSpPr>
        <p:spPr>
          <a:xfrm>
            <a:off x="4570136" y="886638"/>
            <a:ext cx="242793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CHÚ THÍCH </a:t>
            </a:r>
          </a:p>
        </p:txBody>
      </p:sp>
      <p:grpSp>
        <p:nvGrpSpPr>
          <p:cNvPr id="7" name="Group 6">
            <a:extLst>
              <a:ext uri="{FF2B5EF4-FFF2-40B4-BE49-F238E27FC236}">
                <a16:creationId xmlns:a16="http://schemas.microsoft.com/office/drawing/2014/main" xmlns="" id="{A756343C-3E3A-4F28-AB45-FCCB2DAA5822}"/>
              </a:ext>
            </a:extLst>
          </p:cNvPr>
          <p:cNvGrpSpPr/>
          <p:nvPr/>
        </p:nvGrpSpPr>
        <p:grpSpPr>
          <a:xfrm>
            <a:off x="609936" y="1751744"/>
            <a:ext cx="3449446" cy="2330675"/>
            <a:chOff x="609936" y="1786440"/>
            <a:chExt cx="4272094" cy="2330675"/>
          </a:xfrm>
        </p:grpSpPr>
        <p:sp>
          <p:nvSpPr>
            <p:cNvPr id="2" name="Rounded Rectangle 8">
              <a:extLst>
                <a:ext uri="{FF2B5EF4-FFF2-40B4-BE49-F238E27FC236}">
                  <a16:creationId xmlns:a16="http://schemas.microsoft.com/office/drawing/2014/main" xmlns="" id="{90997080-1123-4C41-B928-58E309C78AE1}"/>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cừu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dê</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8">
              <a:extLst>
                <a:ext uri="{FF2B5EF4-FFF2-40B4-BE49-F238E27FC236}">
                  <a16:creationId xmlns:a16="http://schemas.microsoft.com/office/drawing/2014/main" xmlns="" id="{7046BA07-234A-4085-A3D8-AD1379820467}"/>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Mục</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đồng</a:t>
              </a:r>
              <a:endPar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xmlns="" id="{85766E6F-6B04-41DC-9D30-E8D20C082258}"/>
              </a:ext>
            </a:extLst>
          </p:cNvPr>
          <p:cNvGrpSpPr/>
          <p:nvPr/>
        </p:nvGrpSpPr>
        <p:grpSpPr>
          <a:xfrm>
            <a:off x="4401707" y="1751744"/>
            <a:ext cx="3384548" cy="2330675"/>
            <a:chOff x="609936" y="1786440"/>
            <a:chExt cx="4191719" cy="2330675"/>
          </a:xfrm>
        </p:grpSpPr>
        <p:sp>
          <p:nvSpPr>
            <p:cNvPr id="9" name="Rounded Rectangle 8">
              <a:extLst>
                <a:ext uri="{FF2B5EF4-FFF2-40B4-BE49-F238E27FC236}">
                  <a16:creationId xmlns:a16="http://schemas.microsoft.com/office/drawing/2014/main" xmlns="" id="{187FF2A2-54BB-4359-A313-09A6A685AE45}"/>
                </a:ext>
              </a:extLst>
            </p:cNvPr>
            <p:cNvSpPr/>
            <p:nvPr/>
          </p:nvSpPr>
          <p:spPr>
            <a:xfrm>
              <a:off x="609936" y="2086724"/>
              <a:ext cx="4191719"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8">
              <a:extLst>
                <a:ext uri="{FF2B5EF4-FFF2-40B4-BE49-F238E27FC236}">
                  <a16:creationId xmlns:a16="http://schemas.microsoft.com/office/drawing/2014/main" xmlns="" id="{3F965716-59EA-4F22-9459-EABD1A897379}"/>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Tuổi</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ngọc</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ngà</a:t>
              </a:r>
              <a:endPar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xmlns="" id="{10CA39F4-760C-4988-8341-F8638740BA1D}"/>
              </a:ext>
            </a:extLst>
          </p:cNvPr>
          <p:cNvGrpSpPr/>
          <p:nvPr/>
        </p:nvGrpSpPr>
        <p:grpSpPr>
          <a:xfrm>
            <a:off x="8132618" y="1751744"/>
            <a:ext cx="3449446" cy="2330675"/>
            <a:chOff x="609936" y="1786440"/>
            <a:chExt cx="4272094" cy="2330675"/>
          </a:xfrm>
        </p:grpSpPr>
        <p:sp>
          <p:nvSpPr>
            <p:cNvPr id="15" name="Rounded Rectangle 8">
              <a:extLst>
                <a:ext uri="{FF2B5EF4-FFF2-40B4-BE49-F238E27FC236}">
                  <a16:creationId xmlns:a16="http://schemas.microsoft.com/office/drawing/2014/main" xmlns="" id="{E4FFA7B9-388D-4C9F-BAEA-771214D0B108}"/>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đòi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ounded Rectangle 8">
              <a:extLst>
                <a:ext uri="{FF2B5EF4-FFF2-40B4-BE49-F238E27FC236}">
                  <a16:creationId xmlns:a16="http://schemas.microsoft.com/office/drawing/2014/main" xmlns="" id="{4B128AF6-E816-408B-B874-849AE9A8FDC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Khát</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khao</a:t>
              </a:r>
            </a:p>
          </p:txBody>
        </p:sp>
      </p:grpSp>
      <p:grpSp>
        <p:nvGrpSpPr>
          <p:cNvPr id="17" name="Group 16">
            <a:extLst>
              <a:ext uri="{FF2B5EF4-FFF2-40B4-BE49-F238E27FC236}">
                <a16:creationId xmlns:a16="http://schemas.microsoft.com/office/drawing/2014/main" xmlns="" id="{BAE509A7-06DF-4D80-BD6E-DE1768F297E7}"/>
              </a:ext>
            </a:extLst>
          </p:cNvPr>
          <p:cNvGrpSpPr/>
          <p:nvPr/>
        </p:nvGrpSpPr>
        <p:grpSpPr>
          <a:xfrm>
            <a:off x="2334659" y="4348007"/>
            <a:ext cx="3449446" cy="2330675"/>
            <a:chOff x="609936" y="1786440"/>
            <a:chExt cx="4272094" cy="2330675"/>
          </a:xfrm>
        </p:grpSpPr>
        <p:sp>
          <p:nvSpPr>
            <p:cNvPr id="18" name="Rounded Rectangle 8">
              <a:extLst>
                <a:ext uri="{FF2B5EF4-FFF2-40B4-BE49-F238E27FC236}">
                  <a16:creationId xmlns:a16="http://schemas.microsoft.com/office/drawing/2014/main" xmlns="" id="{8B71CA27-7068-489E-B759-0924F7DF7EF2}"/>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ẩn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nửa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nửa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Rounded Rectangle 8">
              <a:extLst>
                <a:ext uri="{FF2B5EF4-FFF2-40B4-BE49-F238E27FC236}">
                  <a16:creationId xmlns:a16="http://schemas.microsoft.com/office/drawing/2014/main" xmlns="" id="{2EDB58BF-AC4A-471E-A30D-4ACFA78F5A06}"/>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Huyền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ảo</a:t>
              </a:r>
              <a:endPar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A6DB68F0-E274-4F96-80A6-9059569995D9}"/>
              </a:ext>
            </a:extLst>
          </p:cNvPr>
          <p:cNvGrpSpPr/>
          <p:nvPr/>
        </p:nvGrpSpPr>
        <p:grpSpPr>
          <a:xfrm>
            <a:off x="6179463" y="4370242"/>
            <a:ext cx="3449446" cy="2330675"/>
            <a:chOff x="609936" y="1786440"/>
            <a:chExt cx="4272094" cy="2330675"/>
          </a:xfrm>
        </p:grpSpPr>
        <p:sp>
          <p:nvSpPr>
            <p:cNvPr id="21" name="Rounded Rectangle 8">
              <a:extLst>
                <a:ext uri="{FF2B5EF4-FFF2-40B4-BE49-F238E27FC236}">
                  <a16:creationId xmlns:a16="http://schemas.microsoft.com/office/drawing/2014/main" xmlns="" id="{B5BAE73B-6D74-4027-BFB6-70575583F6C9}"/>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đòi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mẽ</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2" name="Rounded Rectangle 8">
              <a:extLst>
                <a:ext uri="{FF2B5EF4-FFF2-40B4-BE49-F238E27FC236}">
                  <a16:creationId xmlns:a16="http://schemas.microsoft.com/office/drawing/2014/main" xmlns="" id="{20812383-A26F-4623-92C8-30CCE5B2DF97}"/>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Khát</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vọng</a:t>
              </a:r>
              <a:endPar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087624408"/>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ext Box 5"/>
          <p:cNvSpPr txBox="1">
            <a:spLocks noChangeArrowheads="1"/>
          </p:cNvSpPr>
          <p:nvPr/>
        </p:nvSpPr>
        <p:spPr bwMode="auto">
          <a:xfrm>
            <a:off x="1524000" y="848380"/>
            <a:ext cx="6434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50000"/>
              </a:spcBef>
              <a:spcAft>
                <a:spcPct val="0"/>
              </a:spcAft>
            </a:pPr>
            <a:r>
              <a:rPr lang="en-US" altLang="en-US" sz="2800" dirty="0" smtClean="0">
                <a:solidFill>
                  <a:srgbClr val="7030A0"/>
                </a:solidFill>
              </a:rPr>
              <a:t>- </a:t>
            </a:r>
            <a:r>
              <a:rPr lang="en-US" altLang="en-US" sz="2800" dirty="0" err="1">
                <a:solidFill>
                  <a:srgbClr val="7030A0"/>
                </a:solidFill>
              </a:rPr>
              <a:t>Mục</a:t>
            </a:r>
            <a:r>
              <a:rPr lang="en-US" altLang="en-US" sz="2800" dirty="0">
                <a:solidFill>
                  <a:srgbClr val="7030A0"/>
                </a:solidFill>
              </a:rPr>
              <a:t> </a:t>
            </a:r>
            <a:r>
              <a:rPr lang="en-US" altLang="en-US" sz="2800" dirty="0" err="1">
                <a:solidFill>
                  <a:srgbClr val="7030A0"/>
                </a:solidFill>
              </a:rPr>
              <a:t>đồng</a:t>
            </a:r>
            <a:r>
              <a:rPr lang="en-US" altLang="en-US" sz="2800" dirty="0">
                <a:solidFill>
                  <a:srgbClr val="7030A0"/>
                </a:solidFill>
              </a:rPr>
              <a:t>: </a:t>
            </a:r>
            <a:r>
              <a:rPr lang="en-US" altLang="en-US" sz="2800" dirty="0" err="1">
                <a:solidFill>
                  <a:prstClr val="black"/>
                </a:solidFill>
              </a:rPr>
              <a:t>trẻ</a:t>
            </a:r>
            <a:r>
              <a:rPr lang="en-US" altLang="en-US" sz="2800" dirty="0">
                <a:solidFill>
                  <a:prstClr val="black"/>
                </a:solidFill>
              </a:rPr>
              <a:t> </a:t>
            </a:r>
            <a:r>
              <a:rPr lang="en-US" altLang="en-US" sz="2800" dirty="0" err="1">
                <a:solidFill>
                  <a:prstClr val="black"/>
                </a:solidFill>
              </a:rPr>
              <a:t>chăn</a:t>
            </a:r>
            <a:r>
              <a:rPr lang="en-US" altLang="en-US" sz="2800" dirty="0">
                <a:solidFill>
                  <a:prstClr val="black"/>
                </a:solidFill>
              </a:rPr>
              <a:t> </a:t>
            </a:r>
            <a:r>
              <a:rPr lang="en-US" altLang="en-US" sz="2800" dirty="0" err="1">
                <a:solidFill>
                  <a:prstClr val="black"/>
                </a:solidFill>
              </a:rPr>
              <a:t>trâu</a:t>
            </a:r>
            <a:r>
              <a:rPr lang="en-US" altLang="en-US" sz="2800" dirty="0">
                <a:solidFill>
                  <a:prstClr val="black"/>
                </a:solidFill>
              </a:rPr>
              <a:t> ,</a:t>
            </a:r>
            <a:r>
              <a:rPr lang="en-US" altLang="en-US" sz="2800" dirty="0" err="1">
                <a:solidFill>
                  <a:prstClr val="black"/>
                </a:solidFill>
              </a:rPr>
              <a:t>bò</a:t>
            </a:r>
            <a:r>
              <a:rPr lang="en-US" altLang="en-US" sz="2800" dirty="0">
                <a:solidFill>
                  <a:prstClr val="black"/>
                </a:solidFill>
              </a:rPr>
              <a:t> ,</a:t>
            </a:r>
            <a:r>
              <a:rPr lang="en-US" altLang="en-US" sz="2800" dirty="0" err="1">
                <a:solidFill>
                  <a:prstClr val="black"/>
                </a:solidFill>
              </a:rPr>
              <a:t>dê,cừu</a:t>
            </a:r>
            <a:endParaRPr lang="en-US" altLang="en-US" sz="2800" dirty="0">
              <a:solidFill>
                <a:prstClr val="black"/>
              </a:solidFill>
            </a:endParaRPr>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91376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algn="ctr" defTabSz="342900">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Giải</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nghĩa</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từ</a:t>
            </a:r>
            <a:endParaRPr lang="en-US" sz="2800" b="1" kern="0" dirty="0">
              <a:ln>
                <a:solidFill>
                  <a:srgbClr val="329061"/>
                </a:solidFill>
              </a:ln>
              <a:solidFill>
                <a:srgbClr val="7030A0"/>
              </a:solidFill>
              <a:latin typeface="Times New Roman" panose="02020603050405020304" pitchFamily="18" charset="0"/>
              <a:cs typeface="Times New Roman" panose="02020603050405020304" pitchFamily="18" charset="0"/>
            </a:endParaRPr>
          </a:p>
        </p:txBody>
      </p:sp>
      <p:pic>
        <p:nvPicPr>
          <p:cNvPr id="5"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2210757517"/>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anim calcmode="lin" valueType="num">
                                      <p:cBhvr additive="base">
                                        <p:cTn id="7" dur="500" fill="hold"/>
                                        <p:tgtEl>
                                          <p:spTgt spid="135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fade">
                                      <p:cBhvr>
                                        <p:cTn id="13" dur="1000"/>
                                        <p:tgtEl>
                                          <p:spTgt spid="12291"/>
                                        </p:tgtEl>
                                      </p:cBhvr>
                                    </p:animEffect>
                                    <p:anim calcmode="lin" valueType="num">
                                      <p:cBhvr>
                                        <p:cTn id="14" dur="1000" fill="hold"/>
                                        <p:tgtEl>
                                          <p:spTgt spid="12291"/>
                                        </p:tgtEl>
                                        <p:attrNameLst>
                                          <p:attrName>ppt_x</p:attrName>
                                        </p:attrNameLst>
                                      </p:cBhvr>
                                      <p:tavLst>
                                        <p:tav tm="0">
                                          <p:val>
                                            <p:strVal val="#ppt_x"/>
                                          </p:val>
                                        </p:tav>
                                        <p:tav tm="100000">
                                          <p:val>
                                            <p:strVal val="#ppt_x"/>
                                          </p:val>
                                        </p:tav>
                                      </p:tavLst>
                                    </p:anim>
                                    <p:anim calcmode="lin" valueType="num">
                                      <p:cBhvr>
                                        <p:cTn id="15"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Thác Angel buổi sáng sớ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32088"/>
            <a:ext cx="9144000" cy="552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 Box 6"/>
          <p:cNvSpPr txBox="1">
            <a:spLocks noChangeArrowheads="1"/>
          </p:cNvSpPr>
          <p:nvPr/>
        </p:nvSpPr>
        <p:spPr bwMode="auto">
          <a:xfrm>
            <a:off x="1524000" y="855034"/>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0" fontAlgn="base" hangingPunct="0">
              <a:spcBef>
                <a:spcPct val="50000"/>
              </a:spcBef>
              <a:spcAft>
                <a:spcPct val="0"/>
              </a:spcAft>
            </a:pPr>
            <a:r>
              <a:rPr lang="en-US" altLang="en-US" sz="2800" dirty="0">
                <a:solidFill>
                  <a:srgbClr val="7030A0"/>
                </a:solidFill>
              </a:rPr>
              <a:t>- </a:t>
            </a:r>
            <a:r>
              <a:rPr lang="en-US" altLang="en-US" sz="2800" dirty="0" err="1">
                <a:solidFill>
                  <a:srgbClr val="7030A0"/>
                </a:solidFill>
              </a:rPr>
              <a:t>Huyền</a:t>
            </a:r>
            <a:r>
              <a:rPr lang="en-US" altLang="en-US" sz="2800" dirty="0">
                <a:solidFill>
                  <a:srgbClr val="7030A0"/>
                </a:solidFill>
              </a:rPr>
              <a:t> </a:t>
            </a:r>
            <a:r>
              <a:rPr lang="en-US" altLang="en-US" sz="2800" dirty="0" err="1">
                <a:solidFill>
                  <a:srgbClr val="7030A0"/>
                </a:solidFill>
              </a:rPr>
              <a:t>ảo</a:t>
            </a:r>
            <a:r>
              <a:rPr lang="en-US" altLang="en-US" sz="2800" dirty="0">
                <a:solidFill>
                  <a:prstClr val="black"/>
                </a:solidFill>
              </a:rPr>
              <a:t>:  </a:t>
            </a:r>
            <a:r>
              <a:rPr lang="en-US" altLang="en-US" sz="2800" dirty="0" err="1">
                <a:solidFill>
                  <a:prstClr val="black"/>
                </a:solidFill>
              </a:rPr>
              <a:t>đẹp</a:t>
            </a:r>
            <a:r>
              <a:rPr lang="en-US" altLang="en-US" sz="2800" dirty="0">
                <a:solidFill>
                  <a:prstClr val="black"/>
                </a:solidFill>
              </a:rPr>
              <a:t> </a:t>
            </a:r>
            <a:r>
              <a:rPr lang="en-US" altLang="en-US" sz="2800" dirty="0" err="1">
                <a:solidFill>
                  <a:prstClr val="black"/>
                </a:solidFill>
              </a:rPr>
              <a:t>một</a:t>
            </a:r>
            <a:r>
              <a:rPr lang="en-US" altLang="en-US" sz="2800" dirty="0">
                <a:solidFill>
                  <a:prstClr val="black"/>
                </a:solidFill>
              </a:rPr>
              <a:t> </a:t>
            </a:r>
            <a:r>
              <a:rPr lang="en-US" altLang="en-US" sz="2800" dirty="0" err="1">
                <a:solidFill>
                  <a:prstClr val="black"/>
                </a:solidFill>
              </a:rPr>
              <a:t>cách</a:t>
            </a:r>
            <a:r>
              <a:rPr lang="en-US" altLang="en-US" sz="2800" dirty="0">
                <a:solidFill>
                  <a:prstClr val="black"/>
                </a:solidFill>
              </a:rPr>
              <a:t> </a:t>
            </a:r>
            <a:r>
              <a:rPr lang="en-US" altLang="en-US" sz="2800" dirty="0" err="1">
                <a:solidFill>
                  <a:prstClr val="black"/>
                </a:solidFill>
              </a:rPr>
              <a:t>kì</a:t>
            </a:r>
            <a:r>
              <a:rPr lang="en-US" altLang="en-US" sz="2800" dirty="0">
                <a:solidFill>
                  <a:prstClr val="black"/>
                </a:solidFill>
              </a:rPr>
              <a:t> </a:t>
            </a:r>
            <a:r>
              <a:rPr lang="en-US" altLang="en-US" sz="2800" dirty="0" err="1">
                <a:solidFill>
                  <a:prstClr val="black"/>
                </a:solidFill>
              </a:rPr>
              <a:t>lạ</a:t>
            </a:r>
            <a:r>
              <a:rPr lang="en-US" altLang="en-US" sz="2800" dirty="0">
                <a:solidFill>
                  <a:prstClr val="black"/>
                </a:solidFill>
              </a:rPr>
              <a:t> </a:t>
            </a:r>
            <a:r>
              <a:rPr lang="en-US" altLang="en-US" sz="2800" dirty="0" err="1">
                <a:solidFill>
                  <a:prstClr val="black"/>
                </a:solidFill>
              </a:rPr>
              <a:t>và</a:t>
            </a:r>
            <a:r>
              <a:rPr lang="en-US" altLang="en-US" sz="2800" dirty="0">
                <a:solidFill>
                  <a:prstClr val="black"/>
                </a:solidFill>
              </a:rPr>
              <a:t> </a:t>
            </a:r>
            <a:r>
              <a:rPr lang="en-US" altLang="en-US" sz="2800" dirty="0" err="1">
                <a:solidFill>
                  <a:prstClr val="black"/>
                </a:solidFill>
              </a:rPr>
              <a:t>bí</a:t>
            </a:r>
            <a:r>
              <a:rPr lang="en-US" altLang="en-US" sz="2800" dirty="0">
                <a:solidFill>
                  <a:prstClr val="black"/>
                </a:solidFill>
              </a:rPr>
              <a:t> </a:t>
            </a:r>
            <a:r>
              <a:rPr lang="en-US" altLang="en-US" sz="2800" dirty="0" err="1">
                <a:solidFill>
                  <a:prstClr val="black"/>
                </a:solidFill>
              </a:rPr>
              <a:t>ẩn,nửa</a:t>
            </a:r>
            <a:r>
              <a:rPr lang="en-US" altLang="en-US" sz="2800" dirty="0">
                <a:solidFill>
                  <a:prstClr val="black"/>
                </a:solidFill>
              </a:rPr>
              <a:t> </a:t>
            </a:r>
            <a:r>
              <a:rPr lang="en-US" altLang="en-US" sz="2800" dirty="0" err="1">
                <a:solidFill>
                  <a:prstClr val="black"/>
                </a:solidFill>
              </a:rPr>
              <a:t>thực</a:t>
            </a:r>
            <a:r>
              <a:rPr lang="en-US" altLang="en-US" sz="2800" dirty="0">
                <a:solidFill>
                  <a:prstClr val="black"/>
                </a:solidFill>
              </a:rPr>
              <a:t> </a:t>
            </a:r>
            <a:r>
              <a:rPr lang="en-US" altLang="en-US" sz="2800" dirty="0" err="1">
                <a:solidFill>
                  <a:prstClr val="black"/>
                </a:solidFill>
              </a:rPr>
              <a:t>nửa</a:t>
            </a:r>
            <a:r>
              <a:rPr lang="en-US" altLang="en-US" sz="2800" dirty="0">
                <a:solidFill>
                  <a:prstClr val="black"/>
                </a:solidFill>
              </a:rPr>
              <a:t> </a:t>
            </a:r>
            <a:r>
              <a:rPr lang="en-US" altLang="en-US" sz="2800" dirty="0" err="1">
                <a:solidFill>
                  <a:prstClr val="black"/>
                </a:solidFill>
              </a:rPr>
              <a:t>hư</a:t>
            </a:r>
            <a:r>
              <a:rPr lang="en-US" altLang="en-US" sz="2800" dirty="0">
                <a:solidFill>
                  <a:prstClr val="black"/>
                </a:solidFill>
              </a:rPr>
              <a:t>.</a:t>
            </a:r>
          </a:p>
        </p:txBody>
      </p:sp>
      <p:sp>
        <p:nvSpPr>
          <p:cNvPr id="4" name="Rectangle 3"/>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algn="ctr" defTabSz="342900">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Giải</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nghĩa</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từ</a:t>
            </a:r>
            <a:endParaRPr lang="en-US" sz="2800" b="1" kern="0" dirty="0">
              <a:ln>
                <a:solidFill>
                  <a:srgbClr val="329061"/>
                </a:solidFill>
              </a:ln>
              <a:solidFill>
                <a:srgbClr val="7030A0"/>
              </a:solidFill>
              <a:latin typeface="Times New Roman" panose="02020603050405020304" pitchFamily="18" charset="0"/>
              <a:cs typeface="Times New Roman" panose="02020603050405020304" pitchFamily="18" charset="0"/>
            </a:endParaRPr>
          </a:p>
        </p:txBody>
      </p:sp>
      <p:pic>
        <p:nvPicPr>
          <p:cNvPr id="5"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40418934"/>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58">
                                            <p:txEl>
                                              <p:pRg st="0" end="0"/>
                                            </p:txEl>
                                          </p:spTgt>
                                        </p:tgtEl>
                                        <p:attrNameLst>
                                          <p:attrName>style.visibility</p:attrName>
                                        </p:attrNameLst>
                                      </p:cBhvr>
                                      <p:to>
                                        <p:strVal val="visible"/>
                                      </p:to>
                                    </p:set>
                                    <p:anim calcmode="lin" valueType="num">
                                      <p:cBhvr>
                                        <p:cTn id="7" dur="500" fill="hold"/>
                                        <p:tgtEl>
                                          <p:spTgt spid="1259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9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595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25957"/>
                                        </p:tgtEl>
                                        <p:attrNameLst>
                                          <p:attrName>style.visibility</p:attrName>
                                        </p:attrNameLst>
                                      </p:cBhvr>
                                      <p:to>
                                        <p:strVal val="visible"/>
                                      </p:to>
                                    </p:set>
                                    <p:animEffect transition="in" filter="checkerboard(across)">
                                      <p:cBhvr>
                                        <p:cTn id="14" dur="5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6351" y="4797778"/>
            <a:ext cx="12200891" cy="2045616"/>
          </a:xfrm>
          <a:prstGeom prst="rect">
            <a:avLst/>
          </a:prstGeom>
        </p:spPr>
      </p:pic>
      <p:sp>
        <p:nvSpPr>
          <p:cNvPr id="13" name="Rectangle 12"/>
          <p:cNvSpPr/>
          <p:nvPr/>
        </p:nvSpPr>
        <p:spPr>
          <a:xfrm>
            <a:off x="1872245" y="1575080"/>
            <a:ext cx="8637824" cy="587853"/>
          </a:xfrm>
          <a:prstGeom prst="rect">
            <a:avLst/>
          </a:prstGeom>
        </p:spPr>
        <p:txBody>
          <a:bodyPr wrap="square">
            <a:spAutoFit/>
          </a:bodyPr>
          <a:lstStyle/>
          <a:p>
            <a:pPr algn="just">
              <a:lnSpc>
                <a:spcPct val="115000"/>
              </a:lnSpc>
              <a:tabLst>
                <a:tab pos="-152400" algn="l"/>
              </a:tabLst>
            </a:pPr>
            <a:r>
              <a:rPr lang="nl-NL" sz="2800" i="1" dirty="0">
                <a:latin typeface="Times New Roman" panose="02020603050405020304" pitchFamily="18" charset="0"/>
                <a:ea typeface="Times New Roman" panose="02020603050405020304" pitchFamily="18" charset="0"/>
                <a:cs typeface="Times New Roman" panose="02020603050405020304" pitchFamily="18" charset="0"/>
              </a:rPr>
              <a:t>+ Tác giả đã chọn những chi tiết nào để tả cánh diều?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Rectangle 13"/>
          <p:cNvSpPr/>
          <p:nvPr/>
        </p:nvSpPr>
        <p:spPr>
          <a:xfrm>
            <a:off x="1872245" y="2865084"/>
            <a:ext cx="8637824" cy="2034211"/>
          </a:xfrm>
          <a:prstGeom prst="rect">
            <a:avLst/>
          </a:prstGeom>
        </p:spPr>
        <p:txBody>
          <a:bodyPr wrap="square">
            <a:spAutoFit/>
          </a:bodyPr>
          <a:lstStyle/>
          <a:p>
            <a:pPr algn="just">
              <a:lnSpc>
                <a:spcPct val="115000"/>
              </a:lnSpc>
              <a:tabLst>
                <a:tab pos="-152400" algn="l"/>
              </a:tabLst>
            </a:pPr>
            <a:r>
              <a:rPr lang="nl-NL"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Cánh diều mềm mại như cánh bướm. Trên cánh diều có nhiều loại  sáo: sáo đơn, sáo kép, sáo bè… như gọi thấp xuống những vì sao sớm. Tiếng sáo diều vi vu trầm bổng. </a:t>
            </a:r>
            <a:endParaRPr lang="en-US" sz="2800" b="1"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5"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4310" y="104425"/>
            <a:ext cx="3941939"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41">
            <a:extLst/>
          </p:cNvPr>
          <p:cNvSpPr txBox="1"/>
          <p:nvPr/>
        </p:nvSpPr>
        <p:spPr bwMode="auto">
          <a:xfrm>
            <a:off x="4487173" y="254508"/>
            <a:ext cx="3407968"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dirty="0" smtClean="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rPr>
              <a:t>TÌM HIỂU BÀI</a:t>
            </a:r>
            <a:endParaRPr lang="zh-CN" altLang="en-US" dirty="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endParaRPr>
          </a:p>
        </p:txBody>
      </p:sp>
      <p:pic>
        <p:nvPicPr>
          <p:cNvPr id="17" name="图片 13"/>
          <p:cNvPicPr>
            <a:picLocks noChangeAspect="1"/>
          </p:cNvPicPr>
          <p:nvPr/>
        </p:nvPicPr>
        <p:blipFill>
          <a:blip r:embed="rId6">
            <a:extLst>
              <a:ext uri="{28A0092B-C50C-407E-A947-70E740481C1C}">
                <a14:useLocalDpi xmlns:a14="http://schemas.microsoft.com/office/drawing/2010/main" val="0"/>
              </a:ext>
            </a:extLst>
          </a:blip>
          <a:srcRect l="20023" t="67764"/>
          <a:stretch>
            <a:fillRect/>
          </a:stretch>
        </p:blipFill>
        <p:spPr bwMode="auto">
          <a:xfrm>
            <a:off x="8085137" y="0"/>
            <a:ext cx="41068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2"/>
          <p:cNvPicPr>
            <a:picLocks noChangeAspect="1"/>
          </p:cNvPicPr>
          <p:nvPr/>
        </p:nvPicPr>
        <p:blipFill>
          <a:blip r:embed="rId7" cstate="print">
            <a:extLst>
              <a:ext uri="{28A0092B-C50C-407E-A947-70E740481C1C}">
                <a14:useLocalDpi xmlns:a14="http://schemas.microsoft.com/office/drawing/2010/main" val="0"/>
              </a:ext>
            </a:extLst>
          </a:blip>
          <a:srcRect t="22717"/>
          <a:stretch>
            <a:fillRect/>
          </a:stretch>
        </p:blipFill>
        <p:spPr bwMode="auto">
          <a:xfrm>
            <a:off x="0" y="0"/>
            <a:ext cx="319405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338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Tìm</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hiểu</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bài</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6351" y="4797778"/>
            <a:ext cx="12200891" cy="2045616"/>
          </a:xfrm>
          <a:prstGeom prst="rect">
            <a:avLst/>
          </a:prstGeom>
        </p:spPr>
      </p:pic>
      <p:sp>
        <p:nvSpPr>
          <p:cNvPr id="2" name="Rectangle 1"/>
          <p:cNvSpPr/>
          <p:nvPr/>
        </p:nvSpPr>
        <p:spPr>
          <a:xfrm>
            <a:off x="1708796" y="1339843"/>
            <a:ext cx="8996374" cy="587853"/>
          </a:xfrm>
          <a:prstGeom prst="rect">
            <a:avLst/>
          </a:prstGeom>
        </p:spPr>
        <p:txBody>
          <a:bodyPr wrap="none">
            <a:spAutoFit/>
          </a:bodyPr>
          <a:lstStyle/>
          <a:p>
            <a:pPr algn="just">
              <a:lnSpc>
                <a:spcPct val="115000"/>
              </a:lnSpc>
              <a:tabLst>
                <a:tab pos="-152400" algn="l"/>
              </a:tabLst>
            </a:pPr>
            <a:r>
              <a:rPr lang="nl-NL" sz="2800" i="1" dirty="0">
                <a:latin typeface="Times New Roman" panose="02020603050405020304" pitchFamily="18" charset="0"/>
                <a:ea typeface="Times New Roman" panose="02020603050405020304" pitchFamily="18" charset="0"/>
                <a:cs typeface="Times New Roman" panose="02020603050405020304" pitchFamily="18" charset="0"/>
              </a:rPr>
              <a:t>+ Tác giả đã quan sát cánh diều bằng những giác quan nào?</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2458504" y="2536465"/>
            <a:ext cx="7500771" cy="547650"/>
          </a:xfrm>
          <a:prstGeom prst="rect">
            <a:avLst/>
          </a:prstGeom>
        </p:spPr>
        <p:txBody>
          <a:bodyPr wrap="none">
            <a:spAutoFit/>
          </a:bodyPr>
          <a:lstStyle/>
          <a:p>
            <a:pPr algn="just">
              <a:lnSpc>
                <a:spcPct val="115000"/>
              </a:lnSpc>
              <a:tabLst>
                <a:tab pos="-152400" algn="l"/>
              </a:tabLst>
            </a:pPr>
            <a:r>
              <a:rPr lang="nl-NL"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Tác giả đã quan sát cánh diều bằng tai và mắt. </a:t>
            </a:r>
            <a:endParaRPr lang="en-US" sz="2800" b="1"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3332483" y="3615725"/>
            <a:ext cx="5357492" cy="587853"/>
          </a:xfrm>
          <a:prstGeom prst="rect">
            <a:avLst/>
          </a:prstGeom>
        </p:spPr>
        <p:txBody>
          <a:bodyPr wrap="none">
            <a:spAutoFit/>
          </a:bodyPr>
          <a:lstStyle/>
          <a:p>
            <a:pPr algn="just">
              <a:lnSpc>
                <a:spcPct val="115000"/>
              </a:lnSpc>
              <a:tabLst>
                <a:tab pos="-152400" algn="l"/>
              </a:tabLst>
            </a:pPr>
            <a:r>
              <a:rPr lang="nl-NL" sz="2800" b="1" dirty="0" smtClean="0">
                <a:latin typeface="Times New Roman" panose="02020603050405020304" pitchFamily="18" charset="0"/>
                <a:ea typeface="Times New Roman" panose="02020603050405020304" pitchFamily="18" charset="0"/>
                <a:cs typeface="Times New Roman" panose="02020603050405020304" pitchFamily="18" charset="0"/>
              </a:rPr>
              <a:t> Đoạn 1: Tả </a:t>
            </a:r>
            <a:r>
              <a:rPr lang="nl-NL" sz="2800" b="1" dirty="0">
                <a:latin typeface="Times New Roman" panose="02020603050405020304" pitchFamily="18" charset="0"/>
                <a:ea typeface="Times New Roman" panose="02020603050405020304" pitchFamily="18" charset="0"/>
                <a:cs typeface="Times New Roman" panose="02020603050405020304" pitchFamily="18" charset="0"/>
              </a:rPr>
              <a:t>vẻ đẹp của cánh diều.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圆角矩形 2"/>
          <p:cNvSpPr/>
          <p:nvPr/>
        </p:nvSpPr>
        <p:spPr>
          <a:xfrm>
            <a:off x="3387583" y="3547393"/>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1255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Tìm</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hiểu</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bài</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6351" y="4797778"/>
            <a:ext cx="12200891" cy="2045616"/>
          </a:xfrm>
          <a:prstGeom prst="rect">
            <a:avLst/>
          </a:prstGeom>
        </p:spPr>
      </p:pic>
      <p:sp>
        <p:nvSpPr>
          <p:cNvPr id="5" name="Rectangle 4"/>
          <p:cNvSpPr/>
          <p:nvPr/>
        </p:nvSpPr>
        <p:spPr>
          <a:xfrm>
            <a:off x="1166675" y="1371438"/>
            <a:ext cx="8914303" cy="1083374"/>
          </a:xfrm>
          <a:prstGeom prst="rect">
            <a:avLst/>
          </a:prstGeom>
        </p:spPr>
        <p:txBody>
          <a:bodyPr wrap="square">
            <a:spAutoFit/>
          </a:bodyPr>
          <a:lstStyle/>
          <a:p>
            <a:pPr algn="just">
              <a:lnSpc>
                <a:spcPct val="115000"/>
              </a:lnSpc>
              <a:tabLst>
                <a:tab pos="-152400" algn="l"/>
              </a:tabLst>
            </a:pPr>
            <a:r>
              <a:rPr lang="nl-NL" sz="2800" i="1" dirty="0">
                <a:latin typeface="Times New Roman" panose="02020603050405020304" pitchFamily="18" charset="0"/>
                <a:ea typeface="Times New Roman" panose="02020603050405020304" pitchFamily="18" charset="0"/>
                <a:cs typeface="Times New Roman" panose="02020603050405020304" pitchFamily="18" charset="0"/>
              </a:rPr>
              <a:t>+ Trò chơi thả diều đã đem lại cho trẻ em niềm vui sướng như thế nào?</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p:cNvSpPr/>
          <p:nvPr/>
        </p:nvSpPr>
        <p:spPr>
          <a:xfrm>
            <a:off x="1166675" y="3092362"/>
            <a:ext cx="9133985" cy="1083374"/>
          </a:xfrm>
          <a:prstGeom prst="rect">
            <a:avLst/>
          </a:prstGeom>
        </p:spPr>
        <p:txBody>
          <a:bodyPr wrap="square">
            <a:spAutoFit/>
          </a:bodyPr>
          <a:lstStyle/>
          <a:p>
            <a:pPr algn="just">
              <a:lnSpc>
                <a:spcPct val="115000"/>
              </a:lnSpc>
              <a:tabLst>
                <a:tab pos="-152400" algn="l"/>
              </a:tabLst>
            </a:pPr>
            <a:r>
              <a:rPr lang="nl-NL"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Các bạn hò hét nhau thả diều thi, sung sướng đến phát dại nhìn lên bầu trời. </a:t>
            </a:r>
            <a:endParaRPr lang="en-US" sz="2800" b="1"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188599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Tìm</a:t>
            </a:r>
            <a:r>
              <a:rPr kumimoji="0" lang="en-US" sz="2800" b="1" i="0" u="none" strike="noStrike" kern="0" cap="none" spc="0" normalizeH="0" baseline="0" noProof="0" dirty="0"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0" cap="none" spc="0" normalizeH="0" baseline="0" noProof="0" dirty="0"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bài</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6351" y="5159022"/>
            <a:ext cx="12200891" cy="1684372"/>
          </a:xfrm>
          <a:prstGeom prst="rect">
            <a:avLst/>
          </a:prstGeom>
        </p:spPr>
      </p:pic>
      <p:sp>
        <p:nvSpPr>
          <p:cNvPr id="2" name="Rectangle 1"/>
          <p:cNvSpPr/>
          <p:nvPr/>
        </p:nvSpPr>
        <p:spPr>
          <a:xfrm>
            <a:off x="745441" y="1133435"/>
            <a:ext cx="11063330" cy="587853"/>
          </a:xfrm>
          <a:prstGeom prst="rect">
            <a:avLst/>
          </a:prstGeom>
        </p:spPr>
        <p:txBody>
          <a:bodyPr wrap="square">
            <a:spAutoFit/>
          </a:bodyPr>
          <a:lstStyle/>
          <a:p>
            <a:pPr algn="just">
              <a:lnSpc>
                <a:spcPct val="115000"/>
              </a:lnSpc>
              <a:tabLst>
                <a:tab pos="-152400" algn="l"/>
              </a:tabLst>
            </a:pPr>
            <a:r>
              <a:rPr lang="nl-NL" sz="2800" i="1" dirty="0">
                <a:latin typeface="Times New Roman" panose="02020603050405020304" pitchFamily="18" charset="0"/>
                <a:ea typeface="Times New Roman" panose="02020603050405020304" pitchFamily="18" charset="0"/>
                <a:cs typeface="Times New Roman" panose="02020603050405020304" pitchFamily="18" charset="0"/>
              </a:rPr>
              <a:t>+ Trò chơi thả diều đã đem lại cho trẻ em những ước mơ đẹp như thế nào?</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745441" y="1900596"/>
            <a:ext cx="10697306" cy="2074414"/>
          </a:xfrm>
          <a:prstGeom prst="rect">
            <a:avLst/>
          </a:prstGeom>
        </p:spPr>
        <p:txBody>
          <a:bodyPr wrap="square">
            <a:spAutoFit/>
          </a:bodyPr>
          <a:lstStyle/>
          <a:p>
            <a:pPr algn="just">
              <a:lnSpc>
                <a:spcPct val="115000"/>
              </a:lnSpc>
              <a:tabLst>
                <a:tab pos="-152400" algn="l"/>
              </a:tabLst>
            </a:pPr>
            <a:r>
              <a:rPr lang="nl-NL" sz="28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Nhìn lên bầu trời đêm khuya huyền ảo, đẹp như một tấm nhung khổng lồ, bạn nhỏ thấy cháy lên, cháy mãi khát vọng.  Suốt một thời mới lớn, bạn đã ngửa cổ chờ đợi một nàng tiên áo xanh bay xuống từ trời, bao giờ cũng hi vọng, tha thiết cầu xin “Bay đi diều ơi! Bay đi!”</a:t>
            </a:r>
            <a:endParaRPr lang="en-US" sz="2800" b="1"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745441" y="4425864"/>
            <a:ext cx="10697306" cy="954107"/>
          </a:xfrm>
          <a:prstGeom prst="rect">
            <a:avLst/>
          </a:prstGeom>
        </p:spPr>
        <p:txBody>
          <a:bodyPr wrap="square">
            <a:spAutoFit/>
          </a:bodyPr>
          <a:lstStyle/>
          <a:p>
            <a:r>
              <a:rPr lang="nl-NL" sz="2800" b="1" dirty="0">
                <a:latin typeface="Times New Roman" panose="02020603050405020304" pitchFamily="18" charset="0"/>
                <a:ea typeface="Times New Roman" panose="02020603050405020304" pitchFamily="18" charset="0"/>
              </a:rPr>
              <a:t>Đoạn 2 nói lên rằng trò chơi thả diều đem lại niềm vui và những ước mơ đẹp.</a:t>
            </a:r>
            <a:endParaRPr lang="en-US" sz="2800" dirty="0"/>
          </a:p>
        </p:txBody>
      </p:sp>
      <p:sp>
        <p:nvSpPr>
          <p:cNvPr id="12" name="圆角矩形 2"/>
          <p:cNvSpPr/>
          <p:nvPr/>
        </p:nvSpPr>
        <p:spPr>
          <a:xfrm>
            <a:off x="745441" y="4249266"/>
            <a:ext cx="10697306" cy="1225846"/>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4444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Tìm</a:t>
            </a:r>
            <a:r>
              <a:rPr kumimoji="0" lang="en-US" sz="2800" b="1" i="0" u="none" strike="noStrike" kern="0" cap="none" spc="0" normalizeH="0" baseline="0" noProof="0" dirty="0"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0" cap="none" spc="0" normalizeH="0" baseline="0" noProof="0" dirty="0"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bài</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7"/>
          <a:stretch>
            <a:fillRect/>
          </a:stretch>
        </p:blipFill>
        <p:spPr>
          <a:xfrm>
            <a:off x="-6351" y="4797778"/>
            <a:ext cx="12200891" cy="2045616"/>
          </a:xfrm>
          <a:prstGeom prst="rect">
            <a:avLst/>
          </a:prstGeom>
        </p:spPr>
      </p:pic>
      <p:sp>
        <p:nvSpPr>
          <p:cNvPr id="15" name="Snip Diagonal Corner Rectangle 14"/>
          <p:cNvSpPr/>
          <p:nvPr/>
        </p:nvSpPr>
        <p:spPr>
          <a:xfrm>
            <a:off x="2147889" y="1006476"/>
            <a:ext cx="8336345" cy="120491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15000"/>
              </a:lnSpc>
              <a:tabLst>
                <a:tab pos="-152400" algn="l"/>
              </a:tabLst>
            </a:pPr>
            <a:r>
              <a:rPr lang="nl-NL" sz="28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các câu mở đầu và kết bài, tác giả muốn nói điều gì về cánh diều tuổi thơ?</a:t>
            </a:r>
            <a:endParaRPr lang="en-US" sz="2800" b="1"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p:txBody>
      </p:sp>
      <p:sp>
        <p:nvSpPr>
          <p:cNvPr id="16" name="Rectangle 15"/>
          <p:cNvSpPr/>
          <p:nvPr/>
        </p:nvSpPr>
        <p:spPr>
          <a:xfrm>
            <a:off x="2256554" y="2669352"/>
            <a:ext cx="8280873" cy="5778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defTabSz="685800">
              <a:defRPr/>
            </a:pPr>
            <a:r>
              <a:rPr lang="vi-VN" sz="2800" dirty="0" smtClean="0">
                <a:solidFill>
                  <a:prstClr val="black"/>
                </a:solidFill>
                <a:latin typeface="Arial" panose="020B0604020202020204" pitchFamily="34" charset="0"/>
              </a:rPr>
              <a:t>A.</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Cánh</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diều</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là</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kỉ</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niệm</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đẹp</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đẽ</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của</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tuổi</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thơ</a:t>
            </a:r>
            <a:r>
              <a:rPr lang="en-US" altLang="en-US" sz="2800" kern="0" dirty="0" smtClean="0">
                <a:solidFill>
                  <a:prstClr val="black"/>
                </a:solidFill>
                <a:latin typeface="Times New Roman" panose="02020603050405020304" pitchFamily="18" charset="0"/>
              </a:rPr>
              <a:t>.</a:t>
            </a:r>
            <a:endParaRPr lang="en-US" altLang="en-US" sz="2800" kern="0" dirty="0">
              <a:solidFill>
                <a:prstClr val="black"/>
              </a:solidFill>
              <a:latin typeface="Times New Roman" panose="02020603050405020304" pitchFamily="18" charset="0"/>
            </a:endParaRPr>
          </a:p>
        </p:txBody>
      </p:sp>
      <p:sp>
        <p:nvSpPr>
          <p:cNvPr id="17" name="Rectangle 16"/>
          <p:cNvSpPr/>
          <p:nvPr/>
        </p:nvSpPr>
        <p:spPr>
          <a:xfrm>
            <a:off x="2256554" y="3956050"/>
            <a:ext cx="8291907" cy="5778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en-US" sz="2800" dirty="0">
                <a:solidFill>
                  <a:prstClr val="black"/>
                </a:solidFill>
                <a:latin typeface="Arial" panose="020B0604020202020204" pitchFamily="34" charset="0"/>
              </a:rPr>
              <a:t>B</a:t>
            </a:r>
            <a:r>
              <a:rPr lang="vi-VN" sz="2800" dirty="0" smtClean="0">
                <a:solidFill>
                  <a:prstClr val="black"/>
                </a:solidFill>
                <a:latin typeface="Arial" panose="020B0604020202020204" pitchFamily="34" charset="0"/>
              </a:rPr>
              <a:t>. </a:t>
            </a:r>
            <a:r>
              <a:rPr lang="en-US" altLang="en-US" sz="2800" kern="0" dirty="0" err="1">
                <a:solidFill>
                  <a:schemeClr val="tx1"/>
                </a:solidFill>
                <a:latin typeface="Times New Roman" panose="02020603050405020304" pitchFamily="18" charset="0"/>
              </a:rPr>
              <a:t>Cánh</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diều</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khơi</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gợi</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những</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mơ</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ước</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đẹp</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cho</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tuổi</a:t>
            </a:r>
            <a:r>
              <a:rPr lang="en-US" altLang="en-US" sz="2800" kern="0" dirty="0">
                <a:solidFill>
                  <a:schemeClr val="tx1"/>
                </a:solidFill>
                <a:latin typeface="Times New Roman" panose="02020603050405020304" pitchFamily="18" charset="0"/>
              </a:rPr>
              <a:t> </a:t>
            </a:r>
            <a:r>
              <a:rPr lang="en-US" altLang="en-US" sz="2800" kern="0" dirty="0" err="1">
                <a:solidFill>
                  <a:schemeClr val="tx1"/>
                </a:solidFill>
                <a:latin typeface="Times New Roman" panose="02020603050405020304" pitchFamily="18" charset="0"/>
              </a:rPr>
              <a:t>thơ</a:t>
            </a:r>
            <a:r>
              <a:rPr lang="en-US" altLang="en-US" sz="2800" kern="0" dirty="0">
                <a:solidFill>
                  <a:schemeClr val="tx1"/>
                </a:solidFill>
                <a:latin typeface="Times New Roman" panose="02020603050405020304" pitchFamily="18" charset="0"/>
              </a:rPr>
              <a:t> </a:t>
            </a:r>
            <a:endParaRPr lang="vi-VN" sz="2800" dirty="0">
              <a:solidFill>
                <a:schemeClr val="tx1"/>
              </a:solidFill>
              <a:latin typeface="Arial" panose="020B0604020202020204" pitchFamily="34" charset="0"/>
            </a:endParaRPr>
          </a:p>
        </p:txBody>
      </p:sp>
      <p:sp>
        <p:nvSpPr>
          <p:cNvPr id="18" name="Rectangle 17"/>
          <p:cNvSpPr/>
          <p:nvPr/>
        </p:nvSpPr>
        <p:spPr>
          <a:xfrm>
            <a:off x="2256555" y="5156200"/>
            <a:ext cx="8291906" cy="66674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defTabSz="685800">
              <a:defRPr/>
            </a:pPr>
            <a:r>
              <a:rPr lang="en-US" sz="2800" dirty="0">
                <a:solidFill>
                  <a:prstClr val="black"/>
                </a:solidFill>
                <a:latin typeface="Arial" panose="020B0604020202020204" pitchFamily="34" charset="0"/>
              </a:rPr>
              <a:t>C</a:t>
            </a:r>
            <a:r>
              <a:rPr lang="vi-VN" sz="2800" dirty="0" smtClean="0">
                <a:solidFill>
                  <a:prstClr val="black"/>
                </a:solidFill>
                <a:latin typeface="Arial" panose="020B0604020202020204" pitchFamily="34" charset="0"/>
              </a:rPr>
              <a:t>. </a:t>
            </a:r>
            <a:r>
              <a:rPr lang="en-US" altLang="en-US" sz="2800" kern="0" dirty="0" err="1">
                <a:solidFill>
                  <a:prstClr val="black"/>
                </a:solidFill>
                <a:latin typeface="Times New Roman" panose="02020603050405020304" pitchFamily="18" charset="0"/>
              </a:rPr>
              <a:t>Cánh</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diều</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đem</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đến</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bao</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niềm</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vui</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cho</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tuổi</a:t>
            </a:r>
            <a:r>
              <a:rPr lang="en-US" altLang="en-US" sz="2800" kern="0" dirty="0">
                <a:solidFill>
                  <a:prstClr val="black"/>
                </a:solidFill>
                <a:latin typeface="Times New Roman" panose="02020603050405020304" pitchFamily="18" charset="0"/>
              </a:rPr>
              <a:t> </a:t>
            </a:r>
            <a:r>
              <a:rPr lang="en-US" altLang="en-US" sz="2800" kern="0" dirty="0" err="1">
                <a:solidFill>
                  <a:prstClr val="black"/>
                </a:solidFill>
                <a:latin typeface="Times New Roman" panose="02020603050405020304" pitchFamily="18" charset="0"/>
              </a:rPr>
              <a:t>thơ</a:t>
            </a:r>
            <a:r>
              <a:rPr lang="en-US" altLang="en-US" sz="2800" kern="0" dirty="0" smtClean="0">
                <a:solidFill>
                  <a:prstClr val="black"/>
                </a:solidFill>
                <a:latin typeface="Times New Roman" panose="02020603050405020304" pitchFamily="18" charset="0"/>
              </a:rPr>
              <a:t>.</a:t>
            </a:r>
            <a:endParaRPr lang="en-US" sz="1600" kern="0" dirty="0">
              <a:solidFill>
                <a:sysClr val="windowText" lastClr="000000"/>
              </a:solidFill>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79397" y="2712214"/>
            <a:ext cx="6048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95871" y="4003675"/>
            <a:ext cx="5578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73854" y="5292724"/>
            <a:ext cx="65084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134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6"/>
                                        </p:tgtEl>
                                        <p:attrNameLst>
                                          <p:attrName>fillcolor</p:attrName>
                                        </p:attrNameLst>
                                      </p:cBhvr>
                                      <p:to>
                                        <a:srgbClr val="FFF2CC"/>
                                      </p:to>
                                    </p:animClr>
                                    <p:set>
                                      <p:cBhvr>
                                        <p:cTn id="30" dur="250" fill="hold"/>
                                        <p:tgtEl>
                                          <p:spTgt spid="16"/>
                                        </p:tgtEl>
                                        <p:attrNameLst>
                                          <p:attrName>fill.type</p:attrName>
                                        </p:attrNameLst>
                                      </p:cBhvr>
                                      <p:to>
                                        <p:strVal val="solid"/>
                                      </p:to>
                                    </p:set>
                                    <p:set>
                                      <p:cBhvr>
                                        <p:cTn id="31" dur="250" fill="hold"/>
                                        <p:tgtEl>
                                          <p:spTgt spid="1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ppt_w</p:attrName>
                                        </p:attrNameLst>
                                      </p:cBhvr>
                                      <p:tavLst>
                                        <p:tav tm="0">
                                          <p:val>
                                            <p:strVal val="4*#ppt_w"/>
                                          </p:val>
                                        </p:tav>
                                        <p:tav tm="100000">
                                          <p:val>
                                            <p:strVal val="#ppt_w"/>
                                          </p:val>
                                        </p:tav>
                                      </p:tavLst>
                                    </p:anim>
                                    <p:anim calcmode="lin" valueType="num">
                                      <p:cBhvr>
                                        <p:cTn id="3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Wrong Buzzer.wav"/>
                                        </p:tgtEl>
                                      </p:cMediaNode>
                                    </p:audio>
                                  </p:subTnLst>
                                </p:cTn>
                              </p:par>
                              <p:par>
                                <p:cTn id="36" presetID="1" presetClass="emph" presetSubtype="2" fill="hold" nodeType="withEffect">
                                  <p:stCondLst>
                                    <p:cond delay="1000"/>
                                  </p:stCondLst>
                                  <p:childTnLst>
                                    <p:animClr clrSpc="rgb" dir="cw">
                                      <p:cBhvr>
                                        <p:cTn id="37" dur="250" fill="hold"/>
                                        <p:tgtEl>
                                          <p:spTgt spid="16"/>
                                        </p:tgtEl>
                                        <p:attrNameLst>
                                          <p:attrName>fillcolor</p:attrName>
                                        </p:attrNameLst>
                                      </p:cBhvr>
                                      <p:to>
                                        <a:srgbClr val="FFFF00"/>
                                      </p:to>
                                    </p:animClr>
                                    <p:set>
                                      <p:cBhvr>
                                        <p:cTn id="38" dur="250" fill="hold"/>
                                        <p:tgtEl>
                                          <p:spTgt spid="16"/>
                                        </p:tgtEl>
                                        <p:attrNameLst>
                                          <p:attrName>fill.type</p:attrName>
                                        </p:attrNameLst>
                                      </p:cBhvr>
                                      <p:to>
                                        <p:strVal val="solid"/>
                                      </p:to>
                                    </p:set>
                                    <p:set>
                                      <p:cBhvr>
                                        <p:cTn id="39"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7"/>
                                        </p:tgtEl>
                                        <p:attrNameLst>
                                          <p:attrName>fillcolor</p:attrName>
                                        </p:attrNameLst>
                                      </p:cBhvr>
                                      <p:to>
                                        <a:srgbClr val="FFF2CC"/>
                                      </p:to>
                                    </p:animClr>
                                    <p:set>
                                      <p:cBhvr>
                                        <p:cTn id="45" dur="250" fill="hold"/>
                                        <p:tgtEl>
                                          <p:spTgt spid="17"/>
                                        </p:tgtEl>
                                        <p:attrNameLst>
                                          <p:attrName>fill.type</p:attrName>
                                        </p:attrNameLst>
                                      </p:cBhvr>
                                      <p:to>
                                        <p:strVal val="solid"/>
                                      </p:to>
                                    </p:set>
                                    <p:set>
                                      <p:cBhvr>
                                        <p:cTn id="46" dur="250" fill="hold"/>
                                        <p:tgtEl>
                                          <p:spTgt spid="1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20"/>
                                        </p:tgtEl>
                                        <p:attrNameLst>
                                          <p:attrName>style.visibility</p:attrName>
                                        </p:attrNameLst>
                                      </p:cBhvr>
                                      <p:to>
                                        <p:strVal val="visible"/>
                                      </p:to>
                                    </p:set>
                                    <p:anim calcmode="lin" valueType="num">
                                      <p:cBhvr>
                                        <p:cTn id="49" dur="250" fill="hold"/>
                                        <p:tgtEl>
                                          <p:spTgt spid="20"/>
                                        </p:tgtEl>
                                        <p:attrNameLst>
                                          <p:attrName>ppt_w</p:attrName>
                                        </p:attrNameLst>
                                      </p:cBhvr>
                                      <p:tavLst>
                                        <p:tav tm="0">
                                          <p:val>
                                            <p:strVal val="4*#ppt_w"/>
                                          </p:val>
                                        </p:tav>
                                        <p:tav tm="100000">
                                          <p:val>
                                            <p:strVal val="#ppt_w"/>
                                          </p:val>
                                        </p:tav>
                                      </p:tavLst>
                                    </p:anim>
                                    <p:anim calcmode="lin" valueType="num">
                                      <p:cBhvr>
                                        <p:cTn id="50"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heck mark.wav"/>
                                        </p:tgtEl>
                                      </p:cMediaNode>
                                    </p:audio>
                                  </p:subTnLst>
                                </p:cTn>
                              </p:par>
                              <p:par>
                                <p:cTn id="51" presetID="1" presetClass="emph" presetSubtype="2" fill="hold" nodeType="withEffect">
                                  <p:stCondLst>
                                    <p:cond delay="1000"/>
                                  </p:stCondLst>
                                  <p:childTnLst>
                                    <p:animClr clrSpc="rgb" dir="cw">
                                      <p:cBhvr>
                                        <p:cTn id="52" dur="250" fill="hold"/>
                                        <p:tgtEl>
                                          <p:spTgt spid="17"/>
                                        </p:tgtEl>
                                        <p:attrNameLst>
                                          <p:attrName>fillcolor</p:attrName>
                                        </p:attrNameLst>
                                      </p:cBhvr>
                                      <p:to>
                                        <a:srgbClr val="00B050"/>
                                      </p:to>
                                    </p:animClr>
                                    <p:set>
                                      <p:cBhvr>
                                        <p:cTn id="53" dur="250" fill="hold"/>
                                        <p:tgtEl>
                                          <p:spTgt spid="17"/>
                                        </p:tgtEl>
                                        <p:attrNameLst>
                                          <p:attrName>fill.type</p:attrName>
                                        </p:attrNameLst>
                                      </p:cBhvr>
                                      <p:to>
                                        <p:strVal val="solid"/>
                                      </p:to>
                                    </p:set>
                                    <p:set>
                                      <p:cBhvr>
                                        <p:cTn id="5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8"/>
                                        </p:tgtEl>
                                        <p:attrNameLst>
                                          <p:attrName>fillcolor</p:attrName>
                                        </p:attrNameLst>
                                      </p:cBhvr>
                                      <p:to>
                                        <a:srgbClr val="FFF2CC"/>
                                      </p:to>
                                    </p:animClr>
                                    <p:set>
                                      <p:cBhvr>
                                        <p:cTn id="60" dur="250" fill="hold"/>
                                        <p:tgtEl>
                                          <p:spTgt spid="18"/>
                                        </p:tgtEl>
                                        <p:attrNameLst>
                                          <p:attrName>fill.type</p:attrName>
                                        </p:attrNameLst>
                                      </p:cBhvr>
                                      <p:to>
                                        <p:strVal val="solid"/>
                                      </p:to>
                                    </p:set>
                                    <p:set>
                                      <p:cBhvr>
                                        <p:cTn id="61" dur="250" fill="hold"/>
                                        <p:tgtEl>
                                          <p:spTgt spid="1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21"/>
                                        </p:tgtEl>
                                        <p:attrNameLst>
                                          <p:attrName>style.visibility</p:attrName>
                                        </p:attrNameLst>
                                      </p:cBhvr>
                                      <p:to>
                                        <p:strVal val="visible"/>
                                      </p:to>
                                    </p:set>
                                    <p:anim calcmode="lin" valueType="num">
                                      <p:cBhvr>
                                        <p:cTn id="64" dur="250" fill="hold"/>
                                        <p:tgtEl>
                                          <p:spTgt spid="21"/>
                                        </p:tgtEl>
                                        <p:attrNameLst>
                                          <p:attrName>ppt_w</p:attrName>
                                        </p:attrNameLst>
                                      </p:cBhvr>
                                      <p:tavLst>
                                        <p:tav tm="0">
                                          <p:val>
                                            <p:strVal val="4*#ppt_w"/>
                                          </p:val>
                                        </p:tav>
                                        <p:tav tm="100000">
                                          <p:val>
                                            <p:strVal val="#ppt_w"/>
                                          </p:val>
                                        </p:tav>
                                      </p:tavLst>
                                    </p:anim>
                                    <p:anim calcmode="lin" valueType="num">
                                      <p:cBhvr>
                                        <p:cTn id="6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1000"/>
                                  </p:stCondLst>
                                  <p:childTnLst>
                                    <p:animClr clrSpc="rgb" dir="cw">
                                      <p:cBhvr>
                                        <p:cTn id="67" dur="250" fill="hold"/>
                                        <p:tgtEl>
                                          <p:spTgt spid="18"/>
                                        </p:tgtEl>
                                        <p:attrNameLst>
                                          <p:attrName>fillcolor</p:attrName>
                                        </p:attrNameLst>
                                      </p:cBhvr>
                                      <p:to>
                                        <a:srgbClr val="FFFF00"/>
                                      </p:to>
                                    </p:animClr>
                                    <p:set>
                                      <p:cBhvr>
                                        <p:cTn id="68" dur="250" fill="hold"/>
                                        <p:tgtEl>
                                          <p:spTgt spid="18"/>
                                        </p:tgtEl>
                                        <p:attrNameLst>
                                          <p:attrName>fill.type</p:attrName>
                                        </p:attrNameLst>
                                      </p:cBhvr>
                                      <p:to>
                                        <p:strVal val="solid"/>
                                      </p:to>
                                    </p:set>
                                    <p:set>
                                      <p:cBhvr>
                                        <p:cTn id="69"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92ae4d8057413ac541816c85d7c4bf83"/>
          <p:cNvPicPr>
            <a:picLocks noChangeAspect="1"/>
          </p:cNvPicPr>
          <p:nvPr/>
        </p:nvPicPr>
        <p:blipFill>
          <a:blip r:embed="rId3"/>
          <a:stretch>
            <a:fillRect/>
          </a:stretch>
        </p:blipFill>
        <p:spPr>
          <a:xfrm>
            <a:off x="5535296" y="-8890"/>
            <a:ext cx="6659245" cy="6852285"/>
          </a:xfrm>
          <a:prstGeom prst="rect">
            <a:avLst/>
          </a:prstGeom>
        </p:spPr>
      </p:pic>
      <p:pic>
        <p:nvPicPr>
          <p:cNvPr id="12" name="图片 11" descr="3d53dc5502d6926647ec53656448988c"/>
          <p:cNvPicPr>
            <a:picLocks noChangeAspect="1"/>
          </p:cNvPicPr>
          <p:nvPr/>
        </p:nvPicPr>
        <p:blipFill>
          <a:blip r:embed="rId4"/>
          <a:stretch>
            <a:fillRect/>
          </a:stretch>
        </p:blipFill>
        <p:spPr>
          <a:xfrm>
            <a:off x="10108566" y="2901317"/>
            <a:ext cx="1014095" cy="1014095"/>
          </a:xfrm>
          <a:prstGeom prst="rect">
            <a:avLst/>
          </a:prstGeom>
        </p:spPr>
      </p:pic>
      <p:pic>
        <p:nvPicPr>
          <p:cNvPr id="13" name="图片 12" descr="3d53dc5502d6926647ec53656448988c"/>
          <p:cNvPicPr>
            <a:picLocks noChangeAspect="1"/>
          </p:cNvPicPr>
          <p:nvPr/>
        </p:nvPicPr>
        <p:blipFill>
          <a:blip r:embed="rId4"/>
          <a:stretch>
            <a:fillRect/>
          </a:stretch>
        </p:blipFill>
        <p:spPr>
          <a:xfrm rot="2460000">
            <a:off x="4145915" y="663575"/>
            <a:ext cx="783591" cy="783590"/>
          </a:xfrm>
          <a:prstGeom prst="rect">
            <a:avLst/>
          </a:prstGeom>
        </p:spPr>
      </p:pic>
      <p:pic>
        <p:nvPicPr>
          <p:cNvPr id="22" name="图片 21" descr="890261f18bd9a6cf2baac98444466bbf"/>
          <p:cNvPicPr>
            <a:picLocks noChangeAspect="1"/>
          </p:cNvPicPr>
          <p:nvPr/>
        </p:nvPicPr>
        <p:blipFill>
          <a:blip r:embed="rId5"/>
          <a:stretch>
            <a:fillRect/>
          </a:stretch>
        </p:blipFill>
        <p:spPr>
          <a:xfrm>
            <a:off x="8408078" y="3915412"/>
            <a:ext cx="3400975" cy="3396619"/>
          </a:xfrm>
          <a:prstGeom prst="rect">
            <a:avLst/>
          </a:prstGeom>
        </p:spPr>
      </p:pic>
      <p:sp>
        <p:nvSpPr>
          <p:cNvPr id="14" name="Rectangle 13"/>
          <p:cNvSpPr>
            <a:spLocks noChangeArrowheads="1"/>
          </p:cNvSpPr>
          <p:nvPr/>
        </p:nvSpPr>
        <p:spPr bwMode="auto">
          <a:xfrm>
            <a:off x="827765" y="1976440"/>
            <a:ext cx="7391400" cy="1084262"/>
          </a:xfrm>
          <a:prstGeom prst="rect">
            <a:avLst/>
          </a:prstGeom>
          <a:solidFill>
            <a:srgbClr val="FFC000"/>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pPr>
            <a:r>
              <a:rPr lang="en-US" altLang="en-US" sz="2800" i="1" dirty="0">
                <a:solidFill>
                  <a:srgbClr val="7030A0"/>
                </a:solidFill>
                <a:latin typeface="Times New Roman" panose="02020603050405020304" pitchFamily="18" charset="0"/>
                <a:cs typeface="Times New Roman" panose="02020603050405020304" pitchFamily="18" charset="0"/>
              </a:rPr>
              <a:t> </a:t>
            </a:r>
            <a:r>
              <a:rPr lang="nl-NL" altLang="en-US" sz="2800" dirty="0">
                <a:solidFill>
                  <a:srgbClr val="7030A0"/>
                </a:solidFill>
                <a:latin typeface="Times New Roman" panose="02020603050405020304" pitchFamily="18" charset="0"/>
                <a:cs typeface="Times New Roman" panose="02020603050405020304" pitchFamily="18" charset="0"/>
              </a:rPr>
              <a:t>- Đọc bài </a:t>
            </a:r>
            <a:r>
              <a:rPr lang="en-US" altLang="en-US" sz="2800" b="1" dirty="0" smtClean="0">
                <a:solidFill>
                  <a:srgbClr val="7030A0"/>
                </a:solidFill>
                <a:latin typeface="Times New Roman" panose="02020603050405020304" pitchFamily="18" charset="0"/>
                <a:cs typeface="Times New Roman" panose="02020603050405020304" pitchFamily="18" charset="0"/>
              </a:rPr>
              <a:t>Chú </a:t>
            </a:r>
            <a:r>
              <a:rPr lang="en-US" altLang="en-US" sz="2800" b="1" dirty="0" err="1" smtClean="0">
                <a:solidFill>
                  <a:srgbClr val="7030A0"/>
                </a:solidFill>
                <a:latin typeface="Times New Roman" panose="02020603050405020304" pitchFamily="18" charset="0"/>
                <a:cs typeface="Times New Roman" panose="02020603050405020304" pitchFamily="18" charset="0"/>
              </a:rPr>
              <a:t>Đất</a:t>
            </a: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2800" b="1" dirty="0" err="1" smtClean="0">
                <a:solidFill>
                  <a:srgbClr val="7030A0"/>
                </a:solidFill>
                <a:latin typeface="Times New Roman" panose="02020603050405020304" pitchFamily="18" charset="0"/>
                <a:cs typeface="Times New Roman" panose="02020603050405020304" pitchFamily="18" charset="0"/>
              </a:rPr>
              <a:t>Nung</a:t>
            </a:r>
            <a:endParaRPr lang="en-US" altLang="en-US" sz="2800" b="1" dirty="0">
              <a:solidFill>
                <a:srgbClr val="7030A0"/>
              </a:solidFill>
              <a:ea typeface="Arial" panose="020B0604020202020204" pitchFamily="34" charset="0"/>
              <a:cs typeface="Times New Roman" panose="02020603050405020304" pitchFamily="18" charset="0"/>
            </a:endParaRPr>
          </a:p>
          <a:p>
            <a:pPr algn="just">
              <a:lnSpc>
                <a:spcPct val="115000"/>
              </a:lnSpc>
            </a:pPr>
            <a:r>
              <a:rPr lang="nl-NL" altLang="en-US" sz="2800" i="1" dirty="0">
                <a:solidFill>
                  <a:srgbClr val="7030A0"/>
                </a:solidFill>
                <a:latin typeface="Times New Roman" panose="02020603050405020304" pitchFamily="18" charset="0"/>
                <a:cs typeface="Times New Roman" panose="02020603050405020304" pitchFamily="18" charset="0"/>
              </a:rPr>
              <a:t>+ Em học được điều gì qua hình ảnh chú bé Đất?</a:t>
            </a:r>
            <a:endParaRPr lang="en-US" altLang="en-US" sz="2800" dirty="0">
              <a:solidFill>
                <a:srgbClr val="7030A0"/>
              </a:solidFill>
              <a:cs typeface="Arial" panose="020B0604020202020204" pitchFamily="34" charset="0"/>
            </a:endParaRPr>
          </a:p>
        </p:txBody>
      </p:sp>
      <p:sp>
        <p:nvSpPr>
          <p:cNvPr id="16" name="Rectangle 9"/>
          <p:cNvSpPr/>
          <p:nvPr/>
        </p:nvSpPr>
        <p:spPr>
          <a:xfrm>
            <a:off x="3140075" y="19050"/>
            <a:ext cx="3000375" cy="715963"/>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3333FF"/>
            </a:solid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342900" fontAlgn="auto">
              <a:lnSpc>
                <a:spcPct val="100000"/>
              </a:lnSpc>
              <a:spcBef>
                <a:spcPts val="0"/>
              </a:spcBef>
              <a:spcAft>
                <a:spcPts val="0"/>
              </a:spcAft>
              <a:buFont typeface="Arial" panose="020B0604020202020204" pitchFamily="34" charset="0"/>
              <a:buNone/>
              <a:defRPr/>
            </a:pPr>
            <a:r>
              <a:rPr lang="en-US" sz="4050" b="1" dirty="0" smtClean="0">
                <a:ln/>
                <a:solidFill>
                  <a:srgbClr val="9BBB59"/>
                </a:solidFill>
              </a:rPr>
              <a:t>KHỞI ĐỘNG</a:t>
            </a:r>
            <a:endParaRPr lang="en-US" sz="4050" b="1" dirty="0">
              <a:ln/>
              <a:solidFill>
                <a:srgbClr val="9BBB59"/>
              </a:solidFill>
            </a:endParaRPr>
          </a:p>
        </p:txBody>
      </p:sp>
      <p:sp>
        <p:nvSpPr>
          <p:cNvPr id="17" name="Rectangle 16"/>
          <p:cNvSpPr>
            <a:spLocks noChangeArrowheads="1"/>
          </p:cNvSpPr>
          <p:nvPr/>
        </p:nvSpPr>
        <p:spPr bwMode="auto">
          <a:xfrm>
            <a:off x="827765" y="3757615"/>
            <a:ext cx="7580313" cy="1082675"/>
          </a:xfrm>
          <a:prstGeom prst="rect">
            <a:avLst/>
          </a:prstGeom>
          <a:solidFill>
            <a:srgbClr val="FFC000"/>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5000"/>
              </a:lnSpc>
            </a:pPr>
            <a:r>
              <a:rPr lang="nl-NL" altLang="en-US" sz="2800" b="1" i="1" dirty="0">
                <a:solidFill>
                  <a:srgbClr val="7030A0"/>
                </a:solidFill>
                <a:latin typeface="Times New Roman" panose="02020603050405020304" pitchFamily="18" charset="0"/>
                <a:cs typeface="Times New Roman" panose="02020603050405020304" pitchFamily="18" charset="0"/>
              </a:rPr>
              <a:t>+ Phải dũng cảm, dám đương đầu với thử thách thì mới thành công,.... </a:t>
            </a:r>
            <a:endParaRPr lang="en-US" altLang="en-US" sz="2800" b="1" dirty="0">
              <a:solidFill>
                <a:srgbClr val="7030A0"/>
              </a:solidFill>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Tìm</a:t>
            </a:r>
            <a:r>
              <a:rPr kumimoji="0" lang="en-US" sz="2800" b="1" i="0" u="none" strike="noStrike" kern="0" cap="none" spc="0" normalizeH="0" baseline="0" noProof="0" dirty="0"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hiểu</a:t>
            </a:r>
            <a:r>
              <a:rPr kumimoji="0" lang="en-US" sz="2800" b="1" i="0" u="none" strike="noStrike" kern="0" cap="none" spc="0" normalizeH="0" baseline="0" noProof="0" dirty="0"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smtClean="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rPr>
              <a:t>bài</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6351" y="4659074"/>
            <a:ext cx="12200891" cy="2184320"/>
          </a:xfrm>
          <a:prstGeom prst="rect">
            <a:avLst/>
          </a:prstGeom>
        </p:spPr>
      </p:pic>
      <p:sp>
        <p:nvSpPr>
          <p:cNvPr id="2" name="Rectangle 1"/>
          <p:cNvSpPr/>
          <p:nvPr/>
        </p:nvSpPr>
        <p:spPr>
          <a:xfrm>
            <a:off x="3726179" y="1486598"/>
            <a:ext cx="4039888" cy="587853"/>
          </a:xfrm>
          <a:prstGeom prst="rect">
            <a:avLst/>
          </a:prstGeom>
        </p:spPr>
        <p:txBody>
          <a:bodyPr wrap="none">
            <a:spAutoFit/>
          </a:bodyPr>
          <a:lstStyle/>
          <a:p>
            <a:pPr algn="just">
              <a:lnSpc>
                <a:spcPct val="115000"/>
              </a:lnSpc>
              <a:tabLst>
                <a:tab pos="-152400" algn="l"/>
              </a:tabLst>
            </a:pP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Hãy nêu nội dung của bài.</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1648178" y="2728674"/>
            <a:ext cx="8692444" cy="1578894"/>
          </a:xfrm>
          <a:prstGeom prst="rect">
            <a:avLst/>
          </a:prstGeom>
        </p:spPr>
        <p:txBody>
          <a:bodyPr wrap="square">
            <a:spAutoFit/>
          </a:bodyPr>
          <a:lstStyle/>
          <a:p>
            <a:pPr algn="just">
              <a:lnSpc>
                <a:spcPct val="115000"/>
              </a:lnSpc>
              <a:tabLst>
                <a:tab pos="-152400" algn="l"/>
              </a:tabLst>
            </a:pPr>
            <a:r>
              <a:rPr lang="nl-NL"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Nội dung</a:t>
            </a:r>
            <a:r>
              <a:rPr lang="nl-NL"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văn nói lên niềm vui sướng và những khát vọng tốt đẹp mà trò chơi thả diều mang lại </a:t>
            </a:r>
            <a:r>
              <a:rPr lang="nl-NL"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cho lứa tuổi nhỏ. </a:t>
            </a:r>
            <a:endParaRPr lang="en-US" sz="2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圆角矩形 2"/>
          <p:cNvSpPr/>
          <p:nvPr/>
        </p:nvSpPr>
        <p:spPr>
          <a:xfrm>
            <a:off x="1411111" y="2551290"/>
            <a:ext cx="8929511" cy="193040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038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3"/>
          <p:cNvPicPr>
            <a:picLocks noChangeAspect="1"/>
          </p:cNvPicPr>
          <p:nvPr/>
        </p:nvPicPr>
        <p:blipFill>
          <a:blip r:embed="rId2">
            <a:extLst>
              <a:ext uri="{28A0092B-C50C-407E-A947-70E740481C1C}">
                <a14:useLocalDpi xmlns:a14="http://schemas.microsoft.com/office/drawing/2010/main" val="0"/>
              </a:ext>
            </a:extLst>
          </a:blip>
          <a:srcRect l="20023" t="67764"/>
          <a:stretch>
            <a:fillRect/>
          </a:stretch>
        </p:blipFill>
        <p:spPr bwMode="auto">
          <a:xfrm>
            <a:off x="8085137" y="0"/>
            <a:ext cx="41068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2"/>
          <p:cNvPicPr>
            <a:picLocks noChangeAspect="1"/>
          </p:cNvPicPr>
          <p:nvPr/>
        </p:nvPicPr>
        <p:blipFill>
          <a:blip r:embed="rId3" cstate="print">
            <a:extLst>
              <a:ext uri="{28A0092B-C50C-407E-A947-70E740481C1C}">
                <a14:useLocalDpi xmlns:a14="http://schemas.microsoft.com/office/drawing/2010/main" val="0"/>
              </a:ext>
            </a:extLst>
          </a:blip>
          <a:srcRect t="22717"/>
          <a:stretch>
            <a:fillRect/>
          </a:stretch>
        </p:blipFill>
        <p:spPr bwMode="auto">
          <a:xfrm>
            <a:off x="0" y="0"/>
            <a:ext cx="319405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38"/>
          <p:cNvGrpSpPr>
            <a:grpSpLocks/>
          </p:cNvGrpSpPr>
          <p:nvPr/>
        </p:nvGrpSpPr>
        <p:grpSpPr bwMode="auto">
          <a:xfrm>
            <a:off x="2212622" y="138292"/>
            <a:ext cx="7574844" cy="1758242"/>
            <a:chOff x="1018706" y="857227"/>
            <a:chExt cx="7143752" cy="3537266"/>
          </a:xfrm>
        </p:grpSpPr>
        <p:pic>
          <p:nvPicPr>
            <p:cNvPr id="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41">
              <a:extLst/>
            </p:cNvPr>
            <p:cNvSpPr txBox="1"/>
            <p:nvPr/>
          </p:nvSpPr>
          <p:spPr>
            <a:xfrm>
              <a:off x="1692447" y="1390840"/>
              <a:ext cx="6176067" cy="3003653"/>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altLang="zh-CN" dirty="0" smtClean="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rPr>
                <a:t>LUYỆN TẬP-THỰC HÀNH</a:t>
              </a:r>
              <a:endParaRPr kumimoji="0" lang="zh-CN" altLang="en-US" sz="3600" b="0" i="0" u="none" strike="noStrike" kern="1200" cap="none" spc="0" normalizeH="0" baseline="0" noProof="0" dirty="0">
                <a:ln>
                  <a:noFill/>
                </a:ln>
                <a:solidFill>
                  <a:srgbClr val="FFC000"/>
                </a:solidFill>
                <a:effectLst>
                  <a:outerShdw blurRad="50800" dist="38100" algn="l" rotWithShape="0">
                    <a:prstClr val="black">
                      <a:alpha val="40000"/>
                    </a:prstClr>
                  </a:outerShdw>
                </a:effectLst>
                <a:uLnTx/>
                <a:uFillTx/>
                <a:latin typeface="UTM Futura Extra" panose="02040603050506020204" pitchFamily="18" charset="0"/>
                <a:ea typeface="字魂36号-正文宋楷" panose="02000000000000000000" pitchFamily="2" charset="-122"/>
                <a:cs typeface="+mn-cs"/>
              </a:endParaRPr>
            </a:p>
          </p:txBody>
        </p:sp>
      </p:grpSp>
      <p:sp>
        <p:nvSpPr>
          <p:cNvPr id="9" name="Rectangle 8"/>
          <p:cNvSpPr/>
          <p:nvPr/>
        </p:nvSpPr>
        <p:spPr>
          <a:xfrm>
            <a:off x="4450114" y="1458336"/>
            <a:ext cx="3635023"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Luyện</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đọc</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diễn</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cảm</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a:spLocks noChangeArrowheads="1"/>
          </p:cNvSpPr>
          <p:nvPr/>
        </p:nvSpPr>
        <p:spPr bwMode="auto">
          <a:xfrm>
            <a:off x="1597025" y="2631193"/>
            <a:ext cx="8915400" cy="3108325"/>
          </a:xfrm>
          <a:prstGeom prst="rect">
            <a:avLst/>
          </a:prstGeom>
          <a:solidFill>
            <a:schemeClr val="bg1"/>
          </a:solidFill>
          <a:ln>
            <a:noFill/>
          </a:ln>
          <a:extLst/>
        </p:spPr>
        <p:txBody>
          <a:bodyPr>
            <a:spAutoFit/>
          </a:bodyPr>
          <a:lstStyle>
            <a:defPPr>
              <a:defRPr lang="en-US"/>
            </a:defPPr>
            <a:lvl1pPr algn="l" rtl="0" eaLnBrk="0" fontAlgn="base" hangingPunct="0">
              <a:spcBef>
                <a:spcPct val="0"/>
              </a:spcBef>
              <a:spcAft>
                <a:spcPct val="0"/>
              </a:spcAft>
              <a:defRPr sz="2400" kern="1200">
                <a:solidFill>
                  <a:srgbClr val="0000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rgbClr val="0000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rgbClr val="0000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rgbClr val="0000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rgbClr val="0000FF"/>
                </a:solidFill>
                <a:latin typeface="Times New Roman" panose="02020603050405020304" pitchFamily="18" charset="0"/>
                <a:ea typeface="+mn-ea"/>
                <a:cs typeface="+mn-cs"/>
              </a:defRPr>
            </a:lvl5pPr>
            <a:lvl6pPr marL="2286000" algn="l" defTabSz="914400" rtl="0" eaLnBrk="1" latinLnBrk="0" hangingPunct="1">
              <a:defRPr sz="2400" kern="1200">
                <a:solidFill>
                  <a:srgbClr val="0000FF"/>
                </a:solidFill>
                <a:latin typeface="Times New Roman" panose="02020603050405020304" pitchFamily="18" charset="0"/>
                <a:ea typeface="+mn-ea"/>
                <a:cs typeface="+mn-cs"/>
              </a:defRPr>
            </a:lvl6pPr>
            <a:lvl7pPr marL="2743200" algn="l" defTabSz="914400" rtl="0" eaLnBrk="1" latinLnBrk="0" hangingPunct="1">
              <a:defRPr sz="2400" kern="1200">
                <a:solidFill>
                  <a:srgbClr val="0000FF"/>
                </a:solidFill>
                <a:latin typeface="Times New Roman" panose="02020603050405020304" pitchFamily="18" charset="0"/>
                <a:ea typeface="+mn-ea"/>
                <a:cs typeface="+mn-cs"/>
              </a:defRPr>
            </a:lvl7pPr>
            <a:lvl8pPr marL="3200400" algn="l" defTabSz="914400" rtl="0" eaLnBrk="1" latinLnBrk="0" hangingPunct="1">
              <a:defRPr sz="2400" kern="1200">
                <a:solidFill>
                  <a:srgbClr val="0000FF"/>
                </a:solidFill>
                <a:latin typeface="Times New Roman" panose="02020603050405020304" pitchFamily="18" charset="0"/>
                <a:ea typeface="+mn-ea"/>
                <a:cs typeface="+mn-cs"/>
              </a:defRPr>
            </a:lvl8pPr>
            <a:lvl9pPr marL="3657600" algn="l" defTabSz="914400" rtl="0" eaLnBrk="1" latinLnBrk="0" hangingPunct="1">
              <a:defRPr sz="2400" kern="1200">
                <a:solidFill>
                  <a:srgbClr val="0000FF"/>
                </a:solidFill>
                <a:latin typeface="Times New Roman" panose="02020603050405020304" pitchFamily="18"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1687D"/>
                </a:solidFill>
                <a:effectLst/>
                <a:uLnTx/>
                <a:uFillTx/>
                <a:latin typeface=".VnTime" panose="020B7200000000000000" pitchFamily="34" charset="0"/>
                <a:ea typeface="+mn-ea"/>
                <a:cs typeface="+mn-cs"/>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Tuổi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thơ</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tôi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nâng</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từ</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những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cánh</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diều</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Chiều</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chiều</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bãi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thả</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đám</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trẻ</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mục</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chúng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tôi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hò</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hét</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nhau</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thả</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diều</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thi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Cánh</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diều</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mềm</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mại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như</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cánh</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bướm</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Chúng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tôi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vui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sướng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đến</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phát</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dại</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nhìn</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trời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Tiếng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sáo</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diều</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vi vu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trầm</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bổng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Sáo</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đơn</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rồi</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sáo</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kép</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sáo</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bè</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 . </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Như</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gọi</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thấp</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xuống</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những</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vì</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sao</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1687D"/>
                </a:solidFill>
                <a:effectLst/>
                <a:uLnTx/>
                <a:uFillTx/>
                <a:latin typeface="Times New Roman" panose="02020603050405020304" pitchFamily="18" charset="0"/>
                <a:ea typeface="+mn-ea"/>
                <a:cs typeface="Times New Roman" panose="02020603050405020304" pitchFamily="18" charset="0"/>
              </a:rPr>
              <a:t>sớm</a:t>
            </a:r>
            <a:r>
              <a:rPr kumimoji="0" lang="en-US" altLang="en-US" sz="2800" b="1" i="0" u="none" strike="noStrike" kern="1200" cap="none" spc="0" normalizeH="0" baseline="0" noProof="0" dirty="0">
                <a:ln>
                  <a:noFill/>
                </a:ln>
                <a:solidFill>
                  <a:srgbClr val="F1687D"/>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629520759"/>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Ứng</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dụng</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Nối</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tiếp</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8891" y="5328356"/>
            <a:ext cx="12200891" cy="1684372"/>
          </a:xfrm>
          <a:prstGeom prst="rect">
            <a:avLst/>
          </a:prstGeom>
        </p:spPr>
      </p:pic>
      <p:sp>
        <p:nvSpPr>
          <p:cNvPr id="13" name="Rectangle 12"/>
          <p:cNvSpPr/>
          <p:nvPr/>
        </p:nvSpPr>
        <p:spPr>
          <a:xfrm>
            <a:off x="2590519" y="1470619"/>
            <a:ext cx="5633273" cy="547650"/>
          </a:xfrm>
          <a:prstGeom prst="rect">
            <a:avLst/>
          </a:prstGeom>
        </p:spPr>
        <p:txBody>
          <a:bodyPr wrap="none">
            <a:spAutoFit/>
          </a:bodyPr>
          <a:lstStyle/>
          <a:p>
            <a:pPr algn="just">
              <a:lnSpc>
                <a:spcPct val="115000"/>
              </a:lnSpc>
              <a:tabLst>
                <a:tab pos="-152400" algn="l"/>
              </a:tabLst>
            </a:pP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Em nêu suy nghĩ về trò chơi thả diều?</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Rectangle 13"/>
          <p:cNvSpPr/>
          <p:nvPr/>
        </p:nvSpPr>
        <p:spPr>
          <a:xfrm>
            <a:off x="1081293" y="2381022"/>
            <a:ext cx="10444685" cy="1578894"/>
          </a:xfrm>
          <a:prstGeom prst="rect">
            <a:avLst/>
          </a:prstGeom>
        </p:spPr>
        <p:txBody>
          <a:bodyPr wrap="square">
            <a:spAutoFit/>
          </a:bodyPr>
          <a:lstStyle/>
          <a:p>
            <a:pPr algn="just">
              <a:lnSpc>
                <a:spcPct val="115000"/>
              </a:lnSpc>
              <a:tabLst>
                <a:tab pos="-152400" algn="l"/>
              </a:tabLst>
            </a:pPr>
            <a:r>
              <a:rPr lang="nl-NL" sz="28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Diều </a:t>
            </a:r>
            <a:r>
              <a:rPr lang="nl-NL"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là một đồ chơi rất gần gũi với trẻ em, trò chơi thả diều cũng rất cần một môi trường sạch đẹp. Vậy chúng ta cần biết giữ gìn đồ chơi và bảo vệ môi trường sạch đẹp...</a:t>
            </a:r>
            <a:endParaRPr lang="en-US" sz="2800" b="1"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5" name="Rectangle 14"/>
          <p:cNvSpPr/>
          <p:nvPr/>
        </p:nvSpPr>
        <p:spPr>
          <a:xfrm>
            <a:off x="886528" y="4048844"/>
            <a:ext cx="9041258" cy="547650"/>
          </a:xfrm>
          <a:prstGeom prst="rect">
            <a:avLst/>
          </a:prstGeom>
        </p:spPr>
        <p:txBody>
          <a:bodyPr wrap="none">
            <a:spAutoFit/>
          </a:bodyPr>
          <a:lstStyle/>
          <a:p>
            <a:pPr algn="just">
              <a:lnSpc>
                <a:spcPct val="115000"/>
              </a:lnSpc>
              <a:tabLst>
                <a:tab pos="-152400" algn="l"/>
              </a:tabLst>
            </a:pPr>
            <a:r>
              <a:rPr lang="nl-NL" sz="28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 HS </a:t>
            </a:r>
            <a:r>
              <a:rPr lang="nl-NL"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nêu cách bảo vệ và giữ gìn đồ chơi, bảo vệ môi trường.</a:t>
            </a:r>
            <a:endParaRPr lang="en-US" sz="2800" dirty="0">
              <a:solidFill>
                <a:srgbClr val="FFFF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6" name="Rectangle 15"/>
          <p:cNvSpPr/>
          <p:nvPr/>
        </p:nvSpPr>
        <p:spPr>
          <a:xfrm>
            <a:off x="1081293" y="4700815"/>
            <a:ext cx="8223726" cy="523220"/>
          </a:xfrm>
          <a:prstGeom prst="rect">
            <a:avLst/>
          </a:prstGeom>
        </p:spPr>
        <p:txBody>
          <a:bodyPr wrap="none">
            <a:spAutoFit/>
          </a:bodyPr>
          <a:lstStyle/>
          <a:p>
            <a:r>
              <a:rPr lang="nl-NL" sz="2800" dirty="0">
                <a:solidFill>
                  <a:schemeClr val="bg1"/>
                </a:solidFill>
                <a:latin typeface="Times New Roman" panose="02020603050405020304" pitchFamily="18" charset="0"/>
                <a:ea typeface="Times New Roman" panose="02020603050405020304" pitchFamily="18" charset="0"/>
              </a:rPr>
              <a:t>- Kể tên một số trò chơi dân gian vui, bổ ích cho trẻ em.</a:t>
            </a:r>
            <a:endParaRPr lang="en-US" sz="2800" dirty="0">
              <a:solidFill>
                <a:schemeClr val="bg1"/>
              </a:solidFill>
            </a:endParaRPr>
          </a:p>
        </p:txBody>
      </p:sp>
      <p:sp>
        <p:nvSpPr>
          <p:cNvPr id="17" name="Rectangle 16"/>
          <p:cNvSpPr/>
          <p:nvPr/>
        </p:nvSpPr>
        <p:spPr>
          <a:xfrm>
            <a:off x="4274042" y="973883"/>
            <a:ext cx="3635023"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Liên</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hệ</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giáo</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dục</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88500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2"/>
          <p:cNvSpPr/>
          <p:nvPr/>
        </p:nvSpPr>
        <p:spPr>
          <a:xfrm>
            <a:off x="3051175" y="88985"/>
            <a:ext cx="5638800" cy="82731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Rectangle 8"/>
          <p:cNvSpPr/>
          <p:nvPr/>
        </p:nvSpPr>
        <p:spPr>
          <a:xfrm>
            <a:off x="3666067" y="306432"/>
            <a:ext cx="4572000" cy="392415"/>
          </a:xfrm>
          <a:prstGeom prst="rect">
            <a:avLst/>
          </a:prstGeom>
          <a:solidFill>
            <a:sysClr val="window" lastClr="FFFFFF"/>
          </a:solidFill>
          <a:ln w="12700" cap="flat" cmpd="sng" algn="ctr">
            <a:solidFill>
              <a:srgbClr val="9BBB59"/>
            </a:solidFill>
            <a:prstDash val="solid"/>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Vận</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dụng</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Nối</a:t>
            </a:r>
            <a:r>
              <a:rPr lang="en-US" sz="2800" b="1" kern="0" dirty="0" smtClean="0">
                <a:ln>
                  <a:solidFill>
                    <a:srgbClr val="329061"/>
                  </a:solidFill>
                </a:ln>
                <a:solidFill>
                  <a:srgbClr val="7030A0"/>
                </a:solidFill>
                <a:latin typeface="Times New Roman" panose="02020603050405020304" pitchFamily="18" charset="0"/>
                <a:cs typeface="Times New Roman" panose="02020603050405020304" pitchFamily="18" charset="0"/>
              </a:rPr>
              <a:t> </a:t>
            </a:r>
            <a:r>
              <a:rPr lang="en-US" sz="2800" b="1" kern="0" dirty="0" err="1" smtClean="0">
                <a:ln>
                  <a:solidFill>
                    <a:srgbClr val="329061"/>
                  </a:solidFill>
                </a:ln>
                <a:solidFill>
                  <a:srgbClr val="7030A0"/>
                </a:solidFill>
                <a:latin typeface="Times New Roman" panose="02020603050405020304" pitchFamily="18" charset="0"/>
                <a:cs typeface="Times New Roman" panose="02020603050405020304" pitchFamily="18" charset="0"/>
              </a:rPr>
              <a:t>tiếp</a:t>
            </a:r>
            <a:endParaRPr kumimoji="0" lang="en-US" sz="2800" b="1" i="0" u="none" strike="noStrike" kern="0" cap="none" spc="0" normalizeH="0" baseline="0" noProof="0" dirty="0">
              <a:ln>
                <a:solidFill>
                  <a:srgbClr val="329061"/>
                </a:solid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38" y="-3175"/>
            <a:ext cx="884237"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659f7d1966f7424a7bb26eb2650b6f3"/>
          <p:cNvPicPr>
            <a:picLocks noChangeAspect="1"/>
          </p:cNvPicPr>
          <p:nvPr/>
        </p:nvPicPr>
        <p:blipFill>
          <a:blip r:embed="rId4"/>
          <a:stretch>
            <a:fillRect/>
          </a:stretch>
        </p:blipFill>
        <p:spPr>
          <a:xfrm>
            <a:off x="-6351" y="4797778"/>
            <a:ext cx="12200891" cy="2045616"/>
          </a:xfrm>
          <a:prstGeom prst="rect">
            <a:avLst/>
          </a:prstGeom>
        </p:spPr>
      </p:pic>
      <p:sp>
        <p:nvSpPr>
          <p:cNvPr id="2" name="Rectangle 1"/>
          <p:cNvSpPr/>
          <p:nvPr/>
        </p:nvSpPr>
        <p:spPr>
          <a:xfrm>
            <a:off x="3018230" y="3569231"/>
            <a:ext cx="5671745" cy="547650"/>
          </a:xfrm>
          <a:prstGeom prst="rect">
            <a:avLst/>
          </a:prstGeom>
        </p:spPr>
        <p:txBody>
          <a:bodyPr wrap="none">
            <a:spAutoFit/>
          </a:bodyPr>
          <a:lstStyle/>
          <a:p>
            <a:pPr algn="ctr">
              <a:lnSpc>
                <a:spcPct val="115000"/>
              </a:lnSpc>
            </a:pPr>
            <a:r>
              <a:rPr lang="nl-NL" sz="2800" b="1" dirty="0">
                <a:latin typeface="Times New Roman" panose="02020603050405020304" pitchFamily="18" charset="0"/>
                <a:ea typeface="Times New Roman" panose="02020603050405020304" pitchFamily="18" charset="0"/>
                <a:cs typeface="Times New Roman" panose="02020603050405020304" pitchFamily="18" charset="0"/>
              </a:rPr>
              <a:t>ĐIỀU CHỈNH – BỔ </a:t>
            </a:r>
            <a:r>
              <a:rPr lang="nl-NL" sz="2800" b="1" dirty="0" smtClean="0">
                <a:latin typeface="Times New Roman" panose="02020603050405020304" pitchFamily="18" charset="0"/>
                <a:ea typeface="Times New Roman" panose="02020603050405020304" pitchFamily="18" charset="0"/>
                <a:cs typeface="Times New Roman" panose="02020603050405020304" pitchFamily="18" charset="0"/>
              </a:rPr>
              <a:t>SUNG (nếu có)</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TextBox 2">
            <a:extLst>
              <a:ext uri="{FF2B5EF4-FFF2-40B4-BE49-F238E27FC236}">
                <a16:creationId xmlns:a16="http://schemas.microsoft.com/office/drawing/2014/main" xmlns="" id="{A3D16541-D66F-7040-A7A8-1D1D18C9BBED}"/>
              </a:ext>
            </a:extLst>
          </p:cNvPr>
          <p:cNvSpPr txBox="1"/>
          <p:nvPr/>
        </p:nvSpPr>
        <p:spPr>
          <a:xfrm>
            <a:off x="2478064" y="1797622"/>
            <a:ext cx="6586914"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Tx/>
              <a:buChar char="-"/>
            </a:pPr>
            <a:r>
              <a:rPr lang="x-none" sz="2800" b="1" dirty="0">
                <a:solidFill>
                  <a:srgbClr val="FFFF00"/>
                </a:solidFill>
                <a:latin typeface="Times New Roman" panose="02020603050405020304" pitchFamily="18" charset="0"/>
                <a:cs typeface="Times New Roman" panose="02020603050405020304" pitchFamily="18" charset="0"/>
              </a:rPr>
              <a:t>Luyện đọc lại bài tập đọc.</a:t>
            </a:r>
          </a:p>
          <a:p>
            <a:pPr marL="571500" indent="-571500">
              <a:buFontTx/>
              <a:buChar char="-"/>
            </a:pPr>
            <a:r>
              <a:rPr lang="x-none" sz="2800" b="1" dirty="0">
                <a:solidFill>
                  <a:srgbClr val="FFFF00"/>
                </a:solidFill>
                <a:latin typeface="Times New Roman" panose="02020603050405020304" pitchFamily="18" charset="0"/>
                <a:cs typeface="Times New Roman" panose="02020603050405020304" pitchFamily="18" charset="0"/>
              </a:rPr>
              <a:t>Đọc trước bài tập đọc sau</a:t>
            </a:r>
            <a:r>
              <a:rPr lang="x-none" sz="2800" b="1" dirty="0" smtClean="0">
                <a:solidFill>
                  <a:srgbClr val="FFFF00"/>
                </a:solidFill>
                <a:latin typeface="Times New Roman" panose="02020603050405020304" pitchFamily="18" charset="0"/>
                <a:cs typeface="Times New Roman" panose="02020603050405020304" pitchFamily="18" charset="0"/>
              </a:rPr>
              <a:t>:</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Tuổi</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ngựa</a:t>
            </a:r>
            <a:r>
              <a:rPr lang="x-none" sz="2800" b="1" dirty="0" smtClean="0">
                <a:solidFill>
                  <a:srgbClr val="FFFF00"/>
                </a:solidFill>
                <a:latin typeface="Times New Roman" panose="02020603050405020304" pitchFamily="18" charset="0"/>
                <a:cs typeface="Times New Roman" panose="02020603050405020304" pitchFamily="18" charset="0"/>
              </a:rPr>
              <a:t>.</a:t>
            </a:r>
            <a:endParaRPr lang="x-none"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36498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Ảnh Noel 2020: Hình nền Giáng Sinh An Lành đẹp tuyệt v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2894189" y="1586090"/>
            <a:ext cx="6629400" cy="1444625"/>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Mến</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chào</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các</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em</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255056"/>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659f7d1966f7424a7bb26eb2650b6f3"/>
          <p:cNvPicPr>
            <a:picLocks noChangeAspect="1"/>
          </p:cNvPicPr>
          <p:nvPr/>
        </p:nvPicPr>
        <p:blipFill>
          <a:blip r:embed="rId3"/>
          <a:stretch>
            <a:fillRect/>
          </a:stretch>
        </p:blipFill>
        <p:spPr>
          <a:xfrm>
            <a:off x="-6351" y="4659074"/>
            <a:ext cx="12200891" cy="2184320"/>
          </a:xfrm>
          <a:prstGeom prst="rect">
            <a:avLst/>
          </a:prstGeom>
        </p:spPr>
      </p:pic>
      <p:sp>
        <p:nvSpPr>
          <p:cNvPr id="3" name="Rectangle 2"/>
          <p:cNvSpPr/>
          <p:nvPr/>
        </p:nvSpPr>
        <p:spPr>
          <a:xfrm>
            <a:off x="1648178" y="2728674"/>
            <a:ext cx="9614554" cy="1578894"/>
          </a:xfrm>
          <a:prstGeom prst="rect">
            <a:avLst/>
          </a:prstGeom>
        </p:spPr>
        <p:txBody>
          <a:bodyPr wrap="square">
            <a:spAutoFit/>
          </a:bodyPr>
          <a:lstStyle/>
          <a:p>
            <a:pPr algn="just">
              <a:lnSpc>
                <a:spcPct val="115000"/>
              </a:lnSpc>
              <a:tabLst>
                <a:tab pos="-152400" algn="l"/>
              </a:tabLst>
            </a:pPr>
            <a:r>
              <a:rPr lang="nl-NL"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Nội dung</a:t>
            </a:r>
            <a:r>
              <a:rPr lang="nl-NL"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nl-NL"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152400" algn="l"/>
              </a:tabLst>
            </a:pPr>
            <a:r>
              <a:rPr lang="nl-NL"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Bài </a:t>
            </a:r>
            <a:r>
              <a:rPr lang="nl-NL"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văn nói lên niềm vui sướng và những khát vọng tốt đẹp mà trò chơi thả diều mang lại </a:t>
            </a:r>
            <a:r>
              <a:rPr lang="nl-NL" sz="28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cho lứa tuổi nhỏ. </a:t>
            </a:r>
            <a:endParaRPr lang="en-US" sz="28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圆角矩形 2"/>
          <p:cNvSpPr/>
          <p:nvPr/>
        </p:nvSpPr>
        <p:spPr>
          <a:xfrm>
            <a:off x="1360449" y="2551290"/>
            <a:ext cx="10008717" cy="1930400"/>
          </a:xfrm>
          <a:prstGeom prst="roundRect">
            <a:avLst>
              <a:gd name="adj" fmla="val 0"/>
            </a:avLst>
          </a:prstGeom>
          <a:noFill/>
          <a:ln w="28575" cap="flat" cmpd="sng" algn="ctr">
            <a:solidFill>
              <a:srgbClr val="6EBA35"/>
            </a:solidFill>
            <a:prstDash val="dash"/>
            <a:miter lim="800000"/>
          </a:ln>
          <a:effectLst/>
        </p:spPr>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Rectangle 12"/>
          <p:cNvSpPr/>
          <p:nvPr/>
        </p:nvSpPr>
        <p:spPr>
          <a:xfrm>
            <a:off x="2802951" y="174708"/>
            <a:ext cx="6808531" cy="630942"/>
          </a:xfrm>
          <a:prstGeom prst="rect">
            <a:avLst/>
          </a:prstGeom>
          <a:noFill/>
        </p:spPr>
        <p:txBody>
          <a:bodyPr wrap="none" lIns="91440" tIns="45720" rIns="91440" bIns="45720">
            <a:spAutoFit/>
          </a:bodyPr>
          <a:lstStyle/>
          <a:p>
            <a:pPr algn="ctr"/>
            <a:r>
              <a:rPr lang="en-US" sz="35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Thứ</a:t>
            </a:r>
            <a:r>
              <a:rPr lang="en-US" sz="3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5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hai</a:t>
            </a:r>
            <a:r>
              <a:rPr lang="en-US" sz="3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5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ngày</a:t>
            </a:r>
            <a:r>
              <a:rPr lang="en-US" sz="3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13 </a:t>
            </a:r>
            <a:r>
              <a:rPr lang="en-US" sz="35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tháng</a:t>
            </a:r>
            <a:r>
              <a:rPr lang="en-US" sz="3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12 </a:t>
            </a:r>
            <a:r>
              <a:rPr lang="en-US" sz="35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năm</a:t>
            </a:r>
            <a:r>
              <a:rPr lang="en-US" sz="3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2021</a:t>
            </a:r>
            <a:endParaRPr lang="en-US" sz="3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Rectangle 13"/>
          <p:cNvSpPr/>
          <p:nvPr/>
        </p:nvSpPr>
        <p:spPr>
          <a:xfrm>
            <a:off x="5283776" y="771198"/>
            <a:ext cx="1620635" cy="630942"/>
          </a:xfrm>
          <a:prstGeom prst="rect">
            <a:avLst/>
          </a:prstGeom>
          <a:noFill/>
        </p:spPr>
        <p:txBody>
          <a:bodyPr wrap="none" lIns="91440" tIns="45720" rIns="91440" bIns="45720">
            <a:spAutoFit/>
          </a:bodyPr>
          <a:lstStyle/>
          <a:p>
            <a:pPr algn="ctr"/>
            <a:r>
              <a:rPr lang="en-US" sz="35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Tập</a:t>
            </a:r>
            <a:r>
              <a:rPr lang="en-US" sz="3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5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đọc</a:t>
            </a:r>
            <a:endParaRPr lang="en-US" sz="3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5" name="Rectangle 14"/>
          <p:cNvSpPr/>
          <p:nvPr/>
        </p:nvSpPr>
        <p:spPr>
          <a:xfrm>
            <a:off x="4257690" y="1420238"/>
            <a:ext cx="3672800" cy="630942"/>
          </a:xfrm>
          <a:prstGeom prst="rect">
            <a:avLst/>
          </a:prstGeom>
          <a:noFill/>
        </p:spPr>
        <p:txBody>
          <a:bodyPr wrap="none" lIns="91440" tIns="45720" rIns="91440" bIns="45720">
            <a:spAutoFit/>
          </a:bodyPr>
          <a:lstStyle/>
          <a:p>
            <a:pPr algn="ctr"/>
            <a:r>
              <a:rPr lang="en-US" sz="35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Cánh</a:t>
            </a:r>
            <a:r>
              <a:rPr lang="en-US" sz="35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35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diều</a:t>
            </a:r>
            <a:r>
              <a:rPr lang="en-US" sz="35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35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tuổi</a:t>
            </a:r>
            <a:r>
              <a:rPr lang="en-US" sz="35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35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thơ</a:t>
            </a:r>
            <a:endParaRPr lang="en-US" sz="35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6756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92ae4d8057413ac541816c85d7c4bf83"/>
          <p:cNvPicPr>
            <a:picLocks noChangeAspect="1"/>
          </p:cNvPicPr>
          <p:nvPr/>
        </p:nvPicPr>
        <p:blipFill>
          <a:blip r:embed="rId3"/>
          <a:stretch>
            <a:fillRect/>
          </a:stretch>
        </p:blipFill>
        <p:spPr>
          <a:xfrm>
            <a:off x="5535296" y="-8890"/>
            <a:ext cx="6659245" cy="6852285"/>
          </a:xfrm>
          <a:prstGeom prst="rect">
            <a:avLst/>
          </a:prstGeom>
        </p:spPr>
      </p:pic>
      <p:pic>
        <p:nvPicPr>
          <p:cNvPr id="12" name="图片 11" descr="3d53dc5502d6926647ec53656448988c"/>
          <p:cNvPicPr>
            <a:picLocks noChangeAspect="1"/>
          </p:cNvPicPr>
          <p:nvPr/>
        </p:nvPicPr>
        <p:blipFill>
          <a:blip r:embed="rId4"/>
          <a:stretch>
            <a:fillRect/>
          </a:stretch>
        </p:blipFill>
        <p:spPr>
          <a:xfrm>
            <a:off x="10108566" y="2901317"/>
            <a:ext cx="1014095" cy="1014095"/>
          </a:xfrm>
          <a:prstGeom prst="rect">
            <a:avLst/>
          </a:prstGeom>
        </p:spPr>
      </p:pic>
      <p:pic>
        <p:nvPicPr>
          <p:cNvPr id="13" name="图片 12" descr="3d53dc5502d6926647ec53656448988c"/>
          <p:cNvPicPr>
            <a:picLocks noChangeAspect="1"/>
          </p:cNvPicPr>
          <p:nvPr/>
        </p:nvPicPr>
        <p:blipFill>
          <a:blip r:embed="rId4"/>
          <a:stretch>
            <a:fillRect/>
          </a:stretch>
        </p:blipFill>
        <p:spPr>
          <a:xfrm rot="2460000">
            <a:off x="4145915" y="663575"/>
            <a:ext cx="783591" cy="783590"/>
          </a:xfrm>
          <a:prstGeom prst="rect">
            <a:avLst/>
          </a:prstGeom>
        </p:spPr>
      </p:pic>
      <p:pic>
        <p:nvPicPr>
          <p:cNvPr id="22" name="图片 21" descr="890261f18bd9a6cf2baac98444466bbf"/>
          <p:cNvPicPr>
            <a:picLocks noChangeAspect="1"/>
          </p:cNvPicPr>
          <p:nvPr/>
        </p:nvPicPr>
        <p:blipFill>
          <a:blip r:embed="rId5"/>
          <a:stretch>
            <a:fillRect/>
          </a:stretch>
        </p:blipFill>
        <p:spPr>
          <a:xfrm>
            <a:off x="8408078" y="3915412"/>
            <a:ext cx="3400975" cy="3396619"/>
          </a:xfrm>
          <a:prstGeom prst="rect">
            <a:avLst/>
          </a:prstGeom>
        </p:spPr>
      </p:pic>
      <p:pic>
        <p:nvPicPr>
          <p:cNvPr id="6" name="图片 11" descr="849afb1b5637a3fcdc510ec26e38d1f0"/>
          <p:cNvPicPr>
            <a:picLocks noChangeAspect="1"/>
          </p:cNvPicPr>
          <p:nvPr/>
        </p:nvPicPr>
        <p:blipFill>
          <a:blip r:embed="rId6"/>
          <a:stretch>
            <a:fillRect/>
          </a:stretch>
        </p:blipFill>
        <p:spPr>
          <a:xfrm>
            <a:off x="103901" y="3915412"/>
            <a:ext cx="3700145" cy="3068955"/>
          </a:xfrm>
          <a:prstGeom prst="rect">
            <a:avLst/>
          </a:prstGeom>
        </p:spPr>
      </p:pic>
      <p:sp>
        <p:nvSpPr>
          <p:cNvPr id="7" name="Rectangle 6"/>
          <p:cNvSpPr/>
          <p:nvPr/>
        </p:nvSpPr>
        <p:spPr>
          <a:xfrm>
            <a:off x="3397674" y="2306064"/>
            <a:ext cx="4787977"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KHÁM PHÁ</a:t>
            </a:r>
          </a:p>
          <a:p>
            <a:pPr algn="ctr"/>
            <a:r>
              <a:rPr lang="en-US" sz="5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KIẾN THỨC MỚI</a:t>
            </a:r>
            <a:endPar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895466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5200" y="-594"/>
            <a:ext cx="8686800" cy="6858594"/>
          </a:xfrm>
          <a:prstGeom prst="rect">
            <a:avLst/>
          </a:prstGeom>
        </p:spPr>
      </p:pic>
      <p:sp>
        <p:nvSpPr>
          <p:cNvPr id="5" name="Rectangle 4"/>
          <p:cNvSpPr/>
          <p:nvPr/>
        </p:nvSpPr>
        <p:spPr>
          <a:xfrm>
            <a:off x="1074603" y="1720543"/>
            <a:ext cx="1915731" cy="3416320"/>
          </a:xfrm>
          <a:prstGeom prst="rect">
            <a:avLst/>
          </a:prstGeom>
          <a:noFill/>
        </p:spPr>
        <p:txBody>
          <a:bodyPr wrap="square" lIns="91440" tIns="45720" rIns="91440" bIns="45720">
            <a:spAutoFit/>
          </a:bodyPr>
          <a:lstStyle/>
          <a:p>
            <a:pPr algn="ctr"/>
            <a:r>
              <a:rPr lang="en-US" sz="54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Bức</a:t>
            </a:r>
            <a:endParaRPr lang="en-US" sz="5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a:t>
            </a:r>
            <a:r>
              <a:rPr lang="en-US" sz="54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ranh</a:t>
            </a:r>
            <a:endParaRPr lang="en-US" sz="5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v</a:t>
            </a:r>
            <a:r>
              <a:rPr lang="en-US" sz="54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ẽ</a:t>
            </a:r>
            <a:r>
              <a:rPr lang="en-US" sz="54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p>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g</a:t>
            </a:r>
            <a:r>
              <a:rPr lang="en-US" sz="5400" b="1"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ì</a:t>
            </a:r>
            <a:r>
              <a:rPr lang="en-US" sz="5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t>
            </a:r>
            <a:endParaRPr lang="en-US" sz="54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08825919"/>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659f7d1966f7424a7bb26eb2650b6f3"/>
          <p:cNvPicPr>
            <a:picLocks noChangeAspect="1"/>
          </p:cNvPicPr>
          <p:nvPr/>
        </p:nvPicPr>
        <p:blipFill>
          <a:blip r:embed="rId3"/>
          <a:stretch>
            <a:fillRect/>
          </a:stretch>
        </p:blipFill>
        <p:spPr>
          <a:xfrm>
            <a:off x="-6351" y="3954161"/>
            <a:ext cx="12200891" cy="2889233"/>
          </a:xfrm>
          <a:prstGeom prst="rect">
            <a:avLst/>
          </a:prstGeom>
        </p:spPr>
      </p:pic>
      <p:sp>
        <p:nvSpPr>
          <p:cNvPr id="2" name="Rectangle 1"/>
          <p:cNvSpPr/>
          <p:nvPr/>
        </p:nvSpPr>
        <p:spPr>
          <a:xfrm>
            <a:off x="999060" y="174708"/>
            <a:ext cx="10416313" cy="923330"/>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Thứ</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hai</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ngày</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13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tháng</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12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năm</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2021</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5109125" y="1141104"/>
            <a:ext cx="2402132"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Tập</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đọc</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3307110" y="2219566"/>
            <a:ext cx="5573962"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Cánh</a:t>
            </a:r>
            <a:r>
              <a:rPr lang="en-US" sz="54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diều</a:t>
            </a:r>
            <a:r>
              <a:rPr lang="en-US" sz="54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tuổi</a:t>
            </a:r>
            <a:r>
              <a:rPr lang="en-US" sz="54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thơ</a:t>
            </a:r>
            <a:endPar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38619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6093AD-5DDA-4CDD-A318-52B6516E2CD6}"/>
              </a:ext>
            </a:extLst>
          </p:cNvPr>
          <p:cNvPicPr>
            <a:picLocks noChangeAspect="1"/>
          </p:cNvPicPr>
          <p:nvPr/>
        </p:nvPicPr>
        <p:blipFill>
          <a:blip r:embed="rId2"/>
          <a:stretch>
            <a:fillRect/>
          </a:stretch>
        </p:blipFill>
        <p:spPr>
          <a:xfrm>
            <a:off x="266700" y="1197837"/>
            <a:ext cx="11658600" cy="4853007"/>
          </a:xfrm>
          <a:prstGeom prst="rect">
            <a:avLst/>
          </a:prstGeom>
        </p:spPr>
      </p:pic>
      <p:sp>
        <p:nvSpPr>
          <p:cNvPr id="4" name="Rectangle 3">
            <a:extLst>
              <a:ext uri="{FF2B5EF4-FFF2-40B4-BE49-F238E27FC236}">
                <a16:creationId xmlns:a16="http://schemas.microsoft.com/office/drawing/2014/main" xmlns="" id="{A3E2E6C1-43FD-4B9B-B6AD-E3D817D6BCAB}"/>
              </a:ext>
            </a:extLst>
          </p:cNvPr>
          <p:cNvSpPr/>
          <p:nvPr/>
        </p:nvSpPr>
        <p:spPr>
          <a:xfrm>
            <a:off x="998807" y="293253"/>
            <a:ext cx="9439422"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CÁNH DIỀU TUỔI THƠ</a:t>
            </a:r>
          </a:p>
        </p:txBody>
      </p:sp>
    </p:spTree>
    <p:extLst>
      <p:ext uri="{BB962C8B-B14F-4D97-AF65-F5344CB8AC3E}">
        <p14:creationId xmlns:p14="http://schemas.microsoft.com/office/powerpoint/2010/main" val="2559582715"/>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t="22718"/>
          <a:stretch>
            <a:fillRect/>
          </a:stretch>
        </p:blipFill>
        <p:spPr>
          <a:xfrm>
            <a:off x="100031" y="2"/>
            <a:ext cx="2156809" cy="1953617"/>
          </a:xfrm>
          <a:prstGeom prst="rect">
            <a:avLst/>
          </a:prstGeom>
        </p:spPr>
      </p:pic>
      <p:sp>
        <p:nvSpPr>
          <p:cNvPr id="32" name="文本框 31"/>
          <p:cNvSpPr txBox="1"/>
          <p:nvPr/>
        </p:nvSpPr>
        <p:spPr>
          <a:xfrm>
            <a:off x="2256840" y="976810"/>
            <a:ext cx="6818489"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4400" b="1" spc="300" dirty="0" err="1" smtClean="0">
                <a:ln>
                  <a:solidFill>
                    <a:srgbClr val="6EBA35"/>
                  </a:solidFill>
                </a:ln>
                <a:solidFill>
                  <a:srgbClr val="4A54C9"/>
                </a:solidFill>
                <a:latin typeface="UTM Nyala" panose="02040603050506020204" pitchFamily="18" charset="0"/>
                <a:ea typeface="方正姚体" panose="02010601030101010101" pitchFamily="2" charset="-122"/>
              </a:rPr>
              <a:t>Bài</a:t>
            </a:r>
            <a:r>
              <a:rPr lang="en-US" altLang="zh-CN" sz="4400" b="1" spc="300" dirty="0" smtClean="0">
                <a:ln>
                  <a:solidFill>
                    <a:srgbClr val="6EBA35"/>
                  </a:solidFill>
                </a:ln>
                <a:solidFill>
                  <a:srgbClr val="4A54C9"/>
                </a:solidFill>
                <a:latin typeface="UTM Nyala" panose="02040603050506020204" pitchFamily="18" charset="0"/>
                <a:ea typeface="方正姚体" panose="02010601030101010101" pitchFamily="2" charset="-122"/>
              </a:rPr>
              <a:t> </a:t>
            </a:r>
            <a:r>
              <a:rPr lang="en-US" altLang="zh-CN" sz="4400" b="1" spc="300" dirty="0" err="1" smtClean="0">
                <a:ln>
                  <a:solidFill>
                    <a:srgbClr val="6EBA35"/>
                  </a:solidFill>
                </a:ln>
                <a:solidFill>
                  <a:srgbClr val="4A54C9"/>
                </a:solidFill>
                <a:latin typeface="UTM Nyala" panose="02040603050506020204" pitchFamily="18" charset="0"/>
                <a:ea typeface="方正姚体" panose="02010601030101010101" pitchFamily="2" charset="-122"/>
              </a:rPr>
              <a:t>văn</a:t>
            </a:r>
            <a:r>
              <a:rPr lang="en-US" altLang="zh-CN" sz="4400" b="1" spc="300" dirty="0" smtClean="0">
                <a:ln>
                  <a:solidFill>
                    <a:srgbClr val="6EBA35"/>
                  </a:solidFill>
                </a:ln>
                <a:solidFill>
                  <a:srgbClr val="4A54C9"/>
                </a:solidFill>
                <a:latin typeface="UTM Nyala" panose="02040603050506020204" pitchFamily="18" charset="0"/>
                <a:ea typeface="方正姚体" panose="02010601030101010101" pitchFamily="2" charset="-122"/>
              </a:rPr>
              <a:t> chia </a:t>
            </a:r>
            <a:r>
              <a:rPr lang="en-US" altLang="zh-CN" sz="4400" b="1" spc="300" dirty="0" err="1" smtClean="0">
                <a:ln>
                  <a:solidFill>
                    <a:srgbClr val="6EBA35"/>
                  </a:solidFill>
                </a:ln>
                <a:solidFill>
                  <a:srgbClr val="4A54C9"/>
                </a:solidFill>
                <a:latin typeface="UTM Nyala" panose="02040603050506020204" pitchFamily="18" charset="0"/>
                <a:ea typeface="方正姚体" panose="02010601030101010101" pitchFamily="2" charset="-122"/>
              </a:rPr>
              <a:t>làm</a:t>
            </a:r>
            <a:r>
              <a:rPr kumimoji="0" lang="en-US" altLang="zh-CN" sz="4400" b="1" i="0" u="none" strike="noStrike" kern="1200" cap="none" spc="300" normalizeH="0" baseline="0" noProof="0" dirty="0" smtClean="0">
                <a:ln>
                  <a:solidFill>
                    <a:srgbClr val="6EBA35"/>
                  </a:solidFill>
                </a:ln>
                <a:solidFill>
                  <a:srgbClr val="4A54C9"/>
                </a:solidFill>
                <a:effectLst/>
                <a:uLnTx/>
                <a:uFillTx/>
                <a:latin typeface="UTM Nyala" panose="02040603050506020204" pitchFamily="18" charset="0"/>
                <a:ea typeface="方正姚体" panose="02010601030101010101" pitchFamily="2" charset="-122"/>
              </a:rPr>
              <a:t> 2 </a:t>
            </a:r>
            <a:r>
              <a:rPr kumimoji="0" lang="en-US" altLang="zh-CN" sz="4400" b="1" i="0" u="none" strike="noStrike" kern="1200" cap="none" spc="300" normalizeH="0" baseline="0" noProof="0" dirty="0" err="1">
                <a:ln>
                  <a:solidFill>
                    <a:srgbClr val="6EBA35"/>
                  </a:solidFill>
                </a:ln>
                <a:solidFill>
                  <a:srgbClr val="4A54C9"/>
                </a:solidFill>
                <a:effectLst/>
                <a:uLnTx/>
                <a:uFillTx/>
                <a:latin typeface="UTM Nyala" panose="02040603050506020204" pitchFamily="18" charset="0"/>
                <a:ea typeface="方正姚体" panose="02010601030101010101" pitchFamily="2" charset="-122"/>
              </a:rPr>
              <a:t>đoạn</a:t>
            </a:r>
            <a:endParaRPr kumimoji="0" lang="zh-CN" altLang="en-US" sz="4400" b="1" i="0" u="none" strike="noStrike" kern="1200" cap="none" spc="300" normalizeH="0" baseline="0" noProof="0" dirty="0">
              <a:ln>
                <a:solidFill>
                  <a:srgbClr val="6EBA35"/>
                </a:solidFill>
              </a:ln>
              <a:solidFill>
                <a:srgbClr val="4A54C9"/>
              </a:solidFill>
              <a:effectLst/>
              <a:uLnTx/>
              <a:uFillTx/>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0023" b="67764"/>
          <a:stretch>
            <a:fillRect/>
          </a:stretch>
        </p:blipFill>
        <p:spPr>
          <a:xfrm flipV="1">
            <a:off x="8342012" y="-1"/>
            <a:ext cx="3886677" cy="1566592"/>
          </a:xfrm>
          <a:prstGeom prst="rect">
            <a:avLst/>
          </a:prstGeom>
        </p:spPr>
      </p:pic>
      <p:sp>
        <p:nvSpPr>
          <p:cNvPr id="25"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780"/>
              </a:lnSpc>
              <a:spcBef>
                <a:spcPts val="4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alpha val="60000"/>
                </a:prstClr>
              </a:solidFill>
              <a:effectLst/>
              <a:uLnTx/>
              <a:uFillTx/>
              <a:latin typeface="腾祥铁山楷书繁" panose="01010104010101010101" pitchFamily="2" charset="-122"/>
              <a:ea typeface="腾祥铁山楷书繁" panose="01010104010101010101" pitchFamily="2" charset="-122"/>
              <a:cs typeface="Source Sans Pro" charset="0"/>
            </a:endParaRPr>
          </a:p>
        </p:txBody>
      </p:sp>
      <p:grpSp>
        <p:nvGrpSpPr>
          <p:cNvPr id="6" name="Group 138"/>
          <p:cNvGrpSpPr>
            <a:grpSpLocks/>
          </p:cNvGrpSpPr>
          <p:nvPr/>
        </p:nvGrpSpPr>
        <p:grpSpPr bwMode="auto">
          <a:xfrm>
            <a:off x="4154310" y="104425"/>
            <a:ext cx="3941939" cy="1024467"/>
            <a:chOff x="1018706" y="857227"/>
            <a:chExt cx="7143752" cy="2563583"/>
          </a:xfrm>
        </p:grpSpPr>
        <p:pic>
          <p:nvPicPr>
            <p:cNvPr id="8"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41">
              <a:extLst/>
            </p:cNvPr>
            <p:cNvSpPr txBox="1"/>
            <p:nvPr/>
          </p:nvSpPr>
          <p:spPr>
            <a:xfrm>
              <a:off x="1692447" y="1390840"/>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dirty="0" smtClean="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rPr>
                <a:t>LUYỆN ĐỌC</a:t>
              </a:r>
              <a:endParaRPr lang="zh-CN" altLang="en-US" dirty="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endParaRPr>
            </a:p>
          </p:txBody>
        </p:sp>
      </p:grpSp>
      <p:pic>
        <p:nvPicPr>
          <p:cNvPr id="10" name="图片 10" descr="2659f7d1966f7424a7bb26eb2650b6f3"/>
          <p:cNvPicPr>
            <a:picLocks noChangeAspect="1"/>
          </p:cNvPicPr>
          <p:nvPr/>
        </p:nvPicPr>
        <p:blipFill>
          <a:blip r:embed="rId6"/>
          <a:stretch>
            <a:fillRect/>
          </a:stretch>
        </p:blipFill>
        <p:spPr>
          <a:xfrm>
            <a:off x="-6351" y="4797778"/>
            <a:ext cx="12200891" cy="2045616"/>
          </a:xfrm>
          <a:prstGeom prst="rect">
            <a:avLst/>
          </a:prstGeom>
        </p:spPr>
      </p:pic>
      <p:sp>
        <p:nvSpPr>
          <p:cNvPr id="2" name="Rectangle 1"/>
          <p:cNvSpPr/>
          <p:nvPr/>
        </p:nvSpPr>
        <p:spPr>
          <a:xfrm>
            <a:off x="1941689" y="2441631"/>
            <a:ext cx="8940800" cy="1366528"/>
          </a:xfrm>
          <a:prstGeom prst="rect">
            <a:avLst/>
          </a:prstGeom>
        </p:spPr>
        <p:txBody>
          <a:bodyPr wrap="square">
            <a:spAutoFit/>
          </a:bodyPr>
          <a:lstStyle/>
          <a:p>
            <a:pPr algn="just">
              <a:lnSpc>
                <a:spcPct val="115000"/>
              </a:lnSpc>
              <a:tabLst>
                <a:tab pos="-152400" algn="l"/>
              </a:tabLst>
            </a:pPr>
            <a:r>
              <a:rPr lang="nl-NL"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Đoạn 1: </a:t>
            </a:r>
            <a:r>
              <a:rPr lang="nl-NL" sz="36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Tuổi thơ của</a:t>
            </a:r>
            <a:r>
              <a:rPr lang="nl-NL"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……đến </a:t>
            </a:r>
            <a:r>
              <a:rPr lang="nl-NL" sz="36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vì sao sớm</a:t>
            </a:r>
            <a:r>
              <a:rPr lang="nl-NL"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solidFill>
                <a:srgbClr val="7030A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tabLst>
                <a:tab pos="-152400" algn="l"/>
              </a:tabLst>
            </a:pPr>
            <a:r>
              <a:rPr lang="nl-NL"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Đoạn </a:t>
            </a:r>
            <a:r>
              <a:rPr lang="nl-NL"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36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Ban đêm</a:t>
            </a:r>
            <a:r>
              <a:rPr lang="nl-NL"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i="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khát khao của tôi. </a:t>
            </a:r>
            <a:endParaRPr lang="en-US" sz="3600" b="1" dirty="0">
              <a:solidFill>
                <a:srgbClr val="7030A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p:cNvSpPr txBox="1"/>
          <p:nvPr/>
        </p:nvSpPr>
        <p:spPr>
          <a:xfrm>
            <a:off x="1287990" y="4195187"/>
            <a:ext cx="9674578" cy="1077218"/>
          </a:xfrm>
          <a:prstGeom prst="rect">
            <a:avLst/>
          </a:prstGeom>
          <a:noFill/>
        </p:spPr>
        <p:txBody>
          <a:bodyPr wrap="square" rtlCol="0">
            <a:spAutoFit/>
          </a:bodyPr>
          <a:lstStyle/>
          <a:p>
            <a:pPr algn="just" defTabSz="457200"/>
            <a:r>
              <a:rPr lang="en-US" sz="3200" b="1" dirty="0" err="1">
                <a:solidFill>
                  <a:srgbClr val="7030A0"/>
                </a:solidFill>
                <a:latin typeface="Times New Roman" panose="02020603050405020304" pitchFamily="18" charset="0"/>
                <a:cs typeface="Times New Roman" panose="02020603050405020304" pitchFamily="18" charset="0"/>
              </a:rPr>
              <a:t>Toàn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đọc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với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giọng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thiết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thể</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hiện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niềm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vui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của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đám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trẻ</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khi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chơi</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diều</a:t>
            </a:r>
            <a:r>
              <a:rPr lang="en-US" sz="32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277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6093AD-5DDA-4CDD-A318-52B6516E2CD6}"/>
              </a:ext>
            </a:extLst>
          </p:cNvPr>
          <p:cNvPicPr>
            <a:picLocks noChangeAspect="1"/>
          </p:cNvPicPr>
          <p:nvPr/>
        </p:nvPicPr>
        <p:blipFill>
          <a:blip r:embed="rId2"/>
          <a:stretch>
            <a:fillRect/>
          </a:stretch>
        </p:blipFill>
        <p:spPr>
          <a:xfrm>
            <a:off x="379589" y="1772962"/>
            <a:ext cx="11658600" cy="4853007"/>
          </a:xfrm>
          <a:prstGeom prst="rect">
            <a:avLst/>
          </a:prstGeom>
        </p:spPr>
      </p:pic>
      <p:sp>
        <p:nvSpPr>
          <p:cNvPr id="4" name="Rectangle 3">
            <a:extLst>
              <a:ext uri="{FF2B5EF4-FFF2-40B4-BE49-F238E27FC236}">
                <a16:creationId xmlns:a16="http://schemas.microsoft.com/office/drawing/2014/main" xmlns="" id="{A3E2E6C1-43FD-4B9B-B6AD-E3D817D6BCAB}"/>
              </a:ext>
            </a:extLst>
          </p:cNvPr>
          <p:cNvSpPr/>
          <p:nvPr/>
        </p:nvSpPr>
        <p:spPr>
          <a:xfrm>
            <a:off x="1111696" y="945462"/>
            <a:ext cx="9439422"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CÁNH DIỀU TUỔI THƠ</a:t>
            </a:r>
          </a:p>
        </p:txBody>
      </p:sp>
      <p:sp>
        <p:nvSpPr>
          <p:cNvPr id="2" name="Oval 1"/>
          <p:cNvSpPr/>
          <p:nvPr/>
        </p:nvSpPr>
        <p:spPr>
          <a:xfrm>
            <a:off x="1224585" y="2065867"/>
            <a:ext cx="446170" cy="406399"/>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1</a:t>
            </a:r>
            <a:endParaRPr lang="en-US" sz="3200" dirty="0"/>
          </a:p>
        </p:txBody>
      </p:sp>
      <p:sp>
        <p:nvSpPr>
          <p:cNvPr id="5" name="Oval 4"/>
          <p:cNvSpPr/>
          <p:nvPr/>
        </p:nvSpPr>
        <p:spPr>
          <a:xfrm>
            <a:off x="1111696" y="3917245"/>
            <a:ext cx="457459" cy="44591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4310" y="104425"/>
            <a:ext cx="3941939"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a:extLst/>
          </p:cNvPr>
          <p:cNvSpPr txBox="1"/>
          <p:nvPr/>
        </p:nvSpPr>
        <p:spPr bwMode="auto">
          <a:xfrm>
            <a:off x="4526082" y="317669"/>
            <a:ext cx="3407968"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dirty="0" smtClean="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rPr>
              <a:t>LUYỆN ĐỌC</a:t>
            </a:r>
            <a:endParaRPr lang="zh-CN" altLang="en-US" dirty="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endParaRPr>
          </a:p>
        </p:txBody>
      </p:sp>
    </p:spTree>
    <p:extLst>
      <p:ext uri="{BB962C8B-B14F-4D97-AF65-F5344CB8AC3E}">
        <p14:creationId xmlns:p14="http://schemas.microsoft.com/office/powerpoint/2010/main" val="311610590"/>
      </p:ext>
    </p:extLst>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359283" y="1355177"/>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dirty="0" err="1">
                <a:solidFill>
                  <a:srgbClr val="0000FF"/>
                </a:solidFill>
                <a:latin typeface="Times New Roman" panose="02020603050405020304" pitchFamily="18" charset="0"/>
                <a:cs typeface="Times New Roman" panose="02020603050405020304" pitchFamily="18" charset="0"/>
              </a:rPr>
              <a:t>n</a:t>
            </a:r>
            <a:r>
              <a:rPr lang="en-US" altLang="en-US" sz="4400" dirty="0" err="1" smtClean="0">
                <a:solidFill>
                  <a:srgbClr val="0000FF"/>
                </a:solidFill>
                <a:latin typeface="Times New Roman" panose="02020603050405020304" pitchFamily="18" charset="0"/>
                <a:cs typeface="Times New Roman" panose="02020603050405020304" pitchFamily="18" charset="0"/>
              </a:rPr>
              <a:t>âng</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lên</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7"/>
          <p:cNvSpPr/>
          <p:nvPr/>
        </p:nvSpPr>
        <p:spPr>
          <a:xfrm>
            <a:off x="6094094" y="2294248"/>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dirty="0" err="1">
                <a:solidFill>
                  <a:srgbClr val="0000FF"/>
                </a:solidFill>
                <a:latin typeface="Times New Roman" panose="02020603050405020304" pitchFamily="18" charset="0"/>
                <a:cs typeface="Times New Roman" panose="02020603050405020304" pitchFamily="18" charset="0"/>
              </a:rPr>
              <a:t>h</a:t>
            </a:r>
            <a:r>
              <a:rPr lang="en-US" altLang="en-US" sz="4400" dirty="0" err="1" smtClean="0">
                <a:solidFill>
                  <a:srgbClr val="0000FF"/>
                </a:solidFill>
                <a:latin typeface="Times New Roman" panose="02020603050405020304" pitchFamily="18" charset="0"/>
                <a:cs typeface="Times New Roman" panose="02020603050405020304" pitchFamily="18" charset="0"/>
              </a:rPr>
              <a:t>ò</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hét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1420018" y="3349179"/>
            <a:ext cx="4389734"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dirty="0" err="1">
                <a:solidFill>
                  <a:srgbClr val="0000FF"/>
                </a:solidFill>
                <a:latin typeface="Times New Roman" panose="02020603050405020304" pitchFamily="18" charset="0"/>
                <a:cs typeface="Times New Roman" panose="02020603050405020304" pitchFamily="18" charset="0"/>
              </a:rPr>
              <a:t>t</a:t>
            </a:r>
            <a:r>
              <a:rPr lang="en-US" altLang="en-US" sz="4400" dirty="0" err="1" smtClean="0">
                <a:solidFill>
                  <a:srgbClr val="0000FF"/>
                </a:solidFill>
                <a:latin typeface="Times New Roman" panose="02020603050405020304" pitchFamily="18" charset="0"/>
                <a:cs typeface="Times New Roman" panose="02020603050405020304" pitchFamily="18" charset="0"/>
              </a:rPr>
              <a:t>rầm</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bổng</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6175737" y="3991741"/>
            <a:ext cx="5083699"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dirty="0" err="1">
                <a:solidFill>
                  <a:srgbClr val="0000FF"/>
                </a:solidFill>
                <a:latin typeface="Times New Roman" panose="02020603050405020304" pitchFamily="18" charset="0"/>
                <a:cs typeface="Times New Roman" panose="02020603050405020304" pitchFamily="18" charset="0"/>
              </a:rPr>
              <a:t>h</a:t>
            </a:r>
            <a:r>
              <a:rPr lang="en-US" altLang="en-US" sz="4400" dirty="0" err="1" smtClean="0">
                <a:solidFill>
                  <a:srgbClr val="0000FF"/>
                </a:solidFill>
                <a:latin typeface="Times New Roman" panose="02020603050405020304" pitchFamily="18" charset="0"/>
                <a:cs typeface="Times New Roman" panose="02020603050405020304" pitchFamily="18" charset="0"/>
              </a:rPr>
              <a:t>uyền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ào</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38"/>
          <p:cNvGrpSpPr>
            <a:grpSpLocks/>
          </p:cNvGrpSpPr>
          <p:nvPr/>
        </p:nvGrpSpPr>
        <p:grpSpPr bwMode="auto">
          <a:xfrm>
            <a:off x="4154310" y="104425"/>
            <a:ext cx="3941939" cy="1024467"/>
            <a:chOff x="1018706" y="857227"/>
            <a:chExt cx="7143752" cy="2563583"/>
          </a:xfrm>
        </p:grpSpPr>
        <p:pic>
          <p:nvPicPr>
            <p:cNvPr id="1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a:extLst/>
            </p:cNvPr>
            <p:cNvSpPr txBox="1"/>
            <p:nvPr/>
          </p:nvSpPr>
          <p:spPr>
            <a:xfrm>
              <a:off x="1692447" y="1390840"/>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dirty="0" smtClean="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rPr>
                <a:t>LUYỆN ĐỌC</a:t>
              </a:r>
              <a:endParaRPr lang="zh-CN" altLang="en-US" dirty="0">
                <a:solidFill>
                  <a:srgbClr val="FFC000"/>
                </a:solidFill>
                <a:effectLst>
                  <a:outerShdw blurRad="50800" dist="38100" algn="l" rotWithShape="0">
                    <a:prstClr val="black">
                      <a:alpha val="40000"/>
                    </a:prstClr>
                  </a:outerShdw>
                </a:effectLst>
                <a:latin typeface="UTM Futura Extra" panose="02040603050506020204" pitchFamily="18" charset="0"/>
                <a:ea typeface="字魂36号-正文宋楷" panose="02000000000000000000" pitchFamily="2" charset="-122"/>
              </a:endParaRPr>
            </a:p>
          </p:txBody>
        </p:sp>
      </p:grpSp>
      <p:pic>
        <p:nvPicPr>
          <p:cNvPr id="14" name="图片 10" descr="2659f7d1966f7424a7bb26eb2650b6f3"/>
          <p:cNvPicPr>
            <a:picLocks noChangeAspect="1"/>
          </p:cNvPicPr>
          <p:nvPr/>
        </p:nvPicPr>
        <p:blipFill>
          <a:blip r:embed="rId3"/>
          <a:stretch>
            <a:fillRect/>
          </a:stretch>
        </p:blipFill>
        <p:spPr>
          <a:xfrm>
            <a:off x="-6351" y="4797778"/>
            <a:ext cx="12200891" cy="2045616"/>
          </a:xfrm>
          <a:prstGeom prst="rect">
            <a:avLst/>
          </a:prstGeom>
        </p:spPr>
      </p:pic>
      <p:sp>
        <p:nvSpPr>
          <p:cNvPr id="15" name="Rectangle 8"/>
          <p:cNvSpPr/>
          <p:nvPr/>
        </p:nvSpPr>
        <p:spPr>
          <a:xfrm>
            <a:off x="1475700" y="4839334"/>
            <a:ext cx="4389734"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28600" marR="0" lvl="0" indent="-228600" algn="ctr" defTabSz="914400" rtl="0" eaLnBrk="1" fontAlgn="auto" latinLnBrk="0" hangingPunct="1">
              <a:lnSpc>
                <a:spcPct val="90000"/>
              </a:lnSpc>
              <a:spcBef>
                <a:spcPct val="50000"/>
              </a:spcBef>
              <a:spcAft>
                <a:spcPts val="0"/>
              </a:spcAft>
              <a:buClrTx/>
              <a:buSzTx/>
              <a:buFont typeface="Arial" panose="020B0604020202020204" pitchFamily="34" charset="0"/>
              <a:buNone/>
              <a:tabLst/>
              <a:defRPr/>
            </a:pPr>
            <a:r>
              <a:rPr lang="en-US" altLang="en-US" sz="4400" dirty="0" err="1">
                <a:solidFill>
                  <a:srgbClr val="0000FF"/>
                </a:solidFill>
                <a:latin typeface="Times New Roman" panose="02020603050405020304" pitchFamily="18" charset="0"/>
                <a:cs typeface="Times New Roman" panose="02020603050405020304" pitchFamily="18" charset="0"/>
              </a:rPr>
              <a:t>k</a:t>
            </a:r>
            <a:r>
              <a:rPr lang="en-US" altLang="en-US" sz="4400" noProof="0" dirty="0" err="1" smtClean="0">
                <a:solidFill>
                  <a:srgbClr val="0000FF"/>
                </a:solidFill>
                <a:latin typeface="Times New Roman" panose="02020603050405020304" pitchFamily="18" charset="0"/>
                <a:cs typeface="Times New Roman" panose="02020603050405020304" pitchFamily="18" charset="0"/>
              </a:rPr>
              <a:t>hát</a:t>
            </a:r>
            <a:r>
              <a:rPr lang="en-US" altLang="en-US" sz="4400" noProof="0" dirty="0" smtClean="0">
                <a:solidFill>
                  <a:srgbClr val="0000FF"/>
                </a:solidFill>
                <a:latin typeface="Times New Roman" panose="02020603050405020304" pitchFamily="18" charset="0"/>
                <a:cs typeface="Times New Roman" panose="02020603050405020304" pitchFamily="18" charset="0"/>
              </a:rPr>
              <a:t> </a:t>
            </a:r>
            <a:r>
              <a:rPr lang="en-US" altLang="en-US" sz="4400" noProof="0" dirty="0" err="1" smtClean="0">
                <a:solidFill>
                  <a:srgbClr val="0000FF"/>
                </a:solidFill>
                <a:latin typeface="Times New Roman" panose="02020603050405020304" pitchFamily="18" charset="0"/>
                <a:cs typeface="Times New Roman" panose="02020603050405020304" pitchFamily="18" charset="0"/>
              </a:rPr>
              <a:t>khao</a:t>
            </a:r>
            <a:endParaRPr kumimoji="0" lang="en-US" alt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90902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幼儿成长教育儿童招生开学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940</Words>
  <Application>Microsoft Office PowerPoint</Application>
  <PresentationFormat>Custom</PresentationFormat>
  <Paragraphs>113</Paragraphs>
  <Slides>25</Slides>
  <Notes>15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卡通幼儿成长教育儿童招生开学PPT模板</dc:title>
  <dc:creator>Administrator</dc:creator>
  <cp:lastModifiedBy>DINH HUONG</cp:lastModifiedBy>
  <cp:revision>60</cp:revision>
  <dcterms:created xsi:type="dcterms:W3CDTF">2017-05-11T04:46:11Z</dcterms:created>
  <dcterms:modified xsi:type="dcterms:W3CDTF">2021-12-13T13:59:51Z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