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2" r:id="rId2"/>
    <p:sldId id="333" r:id="rId3"/>
    <p:sldId id="334" r:id="rId4"/>
    <p:sldId id="301" r:id="rId5"/>
    <p:sldId id="329" r:id="rId6"/>
    <p:sldId id="295" r:id="rId7"/>
    <p:sldId id="299" r:id="rId8"/>
    <p:sldId id="290" r:id="rId9"/>
    <p:sldId id="335" r:id="rId10"/>
    <p:sldId id="326" r:id="rId11"/>
    <p:sldId id="336" r:id="rId12"/>
    <p:sldId id="337" r:id="rId13"/>
    <p:sldId id="338" r:id="rId14"/>
    <p:sldId id="339" r:id="rId15"/>
    <p:sldId id="330" r:id="rId16"/>
    <p:sldId id="303" r:id="rId17"/>
    <p:sldId id="340" r:id="rId18"/>
    <p:sldId id="331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4660"/>
  </p:normalViewPr>
  <p:slideViewPr>
    <p:cSldViewPr showGuides="1">
      <p:cViewPr>
        <p:scale>
          <a:sx n="76" d="100"/>
          <a:sy n="76" d="100"/>
        </p:scale>
        <p:origin x="-6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8C48EC-D6B6-485B-9297-96E8F41D70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6DD984-E79B-4202-A8A3-3F7AE2DDC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597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en-US" dirty="0"/>
              <a:t>bye</a:t>
            </a:r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THU%20THUY\Desktop\Mam%20non%20KS-Th\Oto.MP3" TargetMode="External"/><Relationship Id="rId1" Type="http://schemas.microsoft.com/office/2007/relationships/media" Target="file:///C:\Documents%20and%20Settings\THU%20THUY\Desktop\Mam%20non%20KS-Th\Oto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821885" y="2556705"/>
            <a:ext cx="8693715" cy="1401343"/>
          </a:xfrm>
          <a:prstGeom prst="rect">
            <a:avLst/>
          </a:prstGeom>
          <a:noFill/>
        </p:spPr>
        <p:txBody>
          <a:bodyPr wrap="none" numCol="1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Đất Nung (tiếp)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4688" y="1319213"/>
            <a:ext cx="6197600" cy="9067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53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- </a:t>
            </a:r>
            <a:r>
              <a:rPr sz="53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53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/>
          <p:nvPr/>
        </p:nvSpPr>
        <p:spPr>
          <a:xfrm>
            <a:off x="565150" y="796925"/>
            <a:ext cx="1058545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Đất Nung đã l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khi thấy hai người bột gặp nạn?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788" y="1452563"/>
            <a:ext cx="8983662" cy="601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fr-FR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nhảy xuống nước, vớt họ lên bờ phơi nắng.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47700" y="2146300"/>
            <a:ext cx="10420350" cy="1108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fr-FR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sao Đất Nung có thể nhảy xuống nước cứu hai người bột?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28"/>
          <p:cNvSpPr txBox="1"/>
          <p:nvPr/>
        </p:nvSpPr>
        <p:spPr>
          <a:xfrm>
            <a:off x="647700" y="3465513"/>
            <a:ext cx="10863263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fr-FR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Đất Nung đã được nung trong lửa, chịu được nắng mưa, không sợ nước, không bị nhũn chân tay khi gặp nước.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6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538" y="1131888"/>
            <a:ext cx="10929937" cy="5762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Theo em, câu nói cộc tuếch của Đất Nung có ý nghĩa gì?</a:t>
            </a:r>
            <a:endParaRPr lang="en-US" altLang="en-US" sz="33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888" y="1889125"/>
            <a:ext cx="10807700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nói của Đất Nung thông cảm với 2 người bột chỉ sống trong lọ thủy tinh, không chịu được thử thách.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3001963"/>
            <a:ext cx="10807700" cy="9318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nói của Đất Nung thông cảm với 2 người bột chỉ sống trong lọ sứ, không chịu được thử thách.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538" y="3467100"/>
            <a:ext cx="10518775" cy="17938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đó có ý khuyên con người ta muốn trở th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có ích cần phải rèn luyện mới cứng cáp, chịu được thử thách, khó khăn. đừng quen cuộc sống sung sướng 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chịu rèn luyện mình.</a:t>
            </a:r>
            <a:endParaRPr lang="en-US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27800" y="2108200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65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8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9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0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1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2" name="Rectangle 17"/>
          <p:cNvSpPr/>
          <p:nvPr/>
        </p:nvSpPr>
        <p:spPr>
          <a:xfrm>
            <a:off x="6648450" y="2073275"/>
            <a:ext cx="4841875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tai nạn của hai người bột.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3050" y="3200400"/>
            <a:ext cx="5157788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cuối b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kể chuyện Đất Nung cứu bạn.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863" y="836613"/>
            <a:ext cx="8207375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Câu chuyện 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còn có thể đặt tên l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5" y="1773238"/>
            <a:ext cx="8305800" cy="2270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gỗ hơn tốt nước sơn.</a:t>
            </a:r>
          </a:p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 thử v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gian nan thử sức.</a:t>
            </a:r>
          </a:p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Nung dũng cảm.</a:t>
            </a:r>
          </a:p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rèn luyện để trở th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có ích.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13" y="4724400"/>
            <a:ext cx="6105525" cy="577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 của b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33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27800" y="2211388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3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5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8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9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0" name="Rectangle 17"/>
          <p:cNvSpPr/>
          <p:nvPr/>
        </p:nvSpPr>
        <p:spPr>
          <a:xfrm>
            <a:off x="6648450" y="2073275"/>
            <a:ext cx="4841875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tai nạn của hai người bột.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1" name="Rectangle 12"/>
          <p:cNvSpPr/>
          <p:nvPr/>
        </p:nvSpPr>
        <p:spPr>
          <a:xfrm>
            <a:off x="6623050" y="3200400"/>
            <a:ext cx="5157788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cuối b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kể chuyện Đất Nung cứu bạn.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3050" y="4252913"/>
            <a:ext cx="5516563" cy="17922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nhờ  dám nung mình trong lửa đã trở th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hữu ích, cứu sống được hai người bột yếu đuối.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75"/>
            <a:ext cx="12192000" cy="688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5"/>
          <p:cNvGrpSpPr/>
          <p:nvPr/>
        </p:nvGrpSpPr>
        <p:grpSpPr>
          <a:xfrm>
            <a:off x="2409825" y="1811338"/>
            <a:ext cx="7791450" cy="1101725"/>
            <a:chOff x="2160948" y="1406693"/>
            <a:chExt cx="7790441" cy="1100479"/>
          </a:xfrm>
        </p:grpSpPr>
        <p:pic>
          <p:nvPicPr>
            <p:cNvPr id="18436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476" y="1425427"/>
              <a:ext cx="6315383" cy="1081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7" name="文本框 92"/>
            <p:cNvSpPr txBox="1"/>
            <p:nvPr/>
          </p:nvSpPr>
          <p:spPr>
            <a:xfrm>
              <a:off x="2160948" y="1406693"/>
              <a:ext cx="7790441" cy="9225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90000"/>
                </a:lnSpc>
                <a:spcBef>
                  <a:spcPts val="1000"/>
                </a:spcBef>
                <a:buFontTx/>
                <a:buNone/>
              </a:pPr>
              <a:r>
                <a:rPr lang="en-US" altLang="en-US" sz="6000" dirty="0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VËn dông</a:t>
              </a:r>
              <a:endParaRPr lang="en-US" altLang="en-US" sz="6000" dirty="0">
                <a:solidFill>
                  <a:srgbClr val="FF0000"/>
                </a:solidFill>
                <a:latin typeface=".VnAristote" panose="020B7200000000000000" pitchFamily="34" charset="0"/>
                <a:ea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" y="1052513"/>
            <a:ext cx="11361738" cy="4424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Hai ng­ười bột tỉnh dần, nhận ra bạn cũ thì lạ quá, kêu lên: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Ôi chính anh đã cứu chúng tôi đấy ư? Sao trông anh khác thế?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Có gì đâu tại tớ nung trong lửa. Bây giờ tớ có thể phơi nắng, phơi mưa 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đời người.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phục quá, thì th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với 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sĩ: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-Thế 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chúng mình mới chìm xuống nước đã vữa ra.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 Nung đánh một câu cộc tuếch: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Vì các đằng ấy ở trong lọ thủy tinh 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Line 28"/>
          <p:cNvSpPr/>
          <p:nvPr/>
        </p:nvSpPr>
        <p:spPr>
          <a:xfrm>
            <a:off x="8523288" y="1557338"/>
            <a:ext cx="10080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Line 28"/>
          <p:cNvSpPr/>
          <p:nvPr/>
        </p:nvSpPr>
        <p:spPr>
          <a:xfrm>
            <a:off x="10128250" y="1989138"/>
            <a:ext cx="13684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28"/>
          <p:cNvSpPr/>
          <p:nvPr/>
        </p:nvSpPr>
        <p:spPr>
          <a:xfrm>
            <a:off x="3432175" y="3500438"/>
            <a:ext cx="15843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Line 28"/>
          <p:cNvSpPr/>
          <p:nvPr/>
        </p:nvSpPr>
        <p:spPr>
          <a:xfrm>
            <a:off x="8964613" y="4005263"/>
            <a:ext cx="914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28"/>
          <p:cNvSpPr/>
          <p:nvPr/>
        </p:nvSpPr>
        <p:spPr>
          <a:xfrm>
            <a:off x="5016500" y="4437063"/>
            <a:ext cx="152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Line 28"/>
          <p:cNvSpPr/>
          <p:nvPr/>
        </p:nvSpPr>
        <p:spPr>
          <a:xfrm>
            <a:off x="4872038" y="4941888"/>
            <a:ext cx="20161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3935413" y="1730375"/>
            <a:ext cx="3771900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Vai 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kị sĩ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3992563" y="3654425"/>
            <a:ext cx="3771900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Vai chú bé Đất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3992563" y="2692400"/>
            <a:ext cx="3771900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Vai công chúa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4013200" y="4279900"/>
            <a:ext cx="3943350" cy="9001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 dẫn chuyện</a:t>
            </a: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486" name="Text Box 17"/>
          <p:cNvSpPr txBox="1"/>
          <p:nvPr/>
        </p:nvSpPr>
        <p:spPr>
          <a:xfrm>
            <a:off x="4367213" y="815975"/>
            <a:ext cx="3833812" cy="577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 phân vai</a:t>
            </a:r>
            <a:endParaRPr lang="en-US" altLang="en-US" sz="33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736850" y="1585913"/>
            <a:ext cx="9047163" cy="248126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sz="5400" dirty="0">
                <a:solidFill>
                  <a:srgbClr val="FF0000"/>
                </a:solidFill>
                <a:latin typeface="Cambria" panose="02040503050406030204" pitchFamily="18" charset="0"/>
              </a:rPr>
              <a:t>CẢM ƠN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VÌ CÁC 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EM</a:t>
            </a:r>
            <a:r>
              <a:rPr dirty="0" smtClean="0">
                <a:solidFill>
                  <a:srgbClr val="595959"/>
                </a:solidFill>
                <a:latin typeface="Cambria" panose="02040503050406030204" pitchFamily="18" charset="0"/>
              </a:rPr>
              <a:t> </a:t>
            </a:r>
            <a:endParaRPr dirty="0">
              <a:solidFill>
                <a:srgbClr val="595959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ĐÃ RẤT </a:t>
            </a:r>
            <a:r>
              <a:rPr sz="4800" dirty="0">
                <a:solidFill>
                  <a:srgbClr val="7030A0"/>
                </a:solidFill>
                <a:latin typeface="Cambria" panose="02040503050406030204" pitchFamily="18" charset="0"/>
              </a:rPr>
              <a:t>TÍCH CỰC</a:t>
            </a:r>
            <a:r>
              <a:rPr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TRONG TIẾT HỌC.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endParaRPr dirty="0"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CHÚC CÁC 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EM</a:t>
            </a:r>
            <a:r>
              <a:rPr dirty="0" smtClean="0">
                <a:solidFill>
                  <a:srgbClr val="595959"/>
                </a:solidFill>
                <a:latin typeface="Cambria" panose="02040503050406030204" pitchFamily="18" charset="0"/>
              </a:rPr>
              <a:t>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MỘT NGÀY TRÀN ĐẦY </a:t>
            </a:r>
            <a:r>
              <a:rPr sz="4400" dirty="0">
                <a:solidFill>
                  <a:srgbClr val="00B050"/>
                </a:solidFill>
                <a:latin typeface="Cambria" panose="02040503050406030204" pitchFamily="18" charset="0"/>
              </a:rPr>
              <a:t>NĂNG LƯỢNG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sz="4400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VÀ </a:t>
            </a:r>
            <a:r>
              <a:rPr sz="4800" dirty="0">
                <a:solidFill>
                  <a:srgbClr val="E14D25"/>
                </a:solidFill>
                <a:latin typeface="Cambria" panose="02040503050406030204" pitchFamily="18" charset="0"/>
              </a:rPr>
              <a:t>BÌNH AN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TRONG MÙA DỊCH COVID!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75"/>
            <a:ext cx="12192000" cy="688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5"/>
          <p:cNvGrpSpPr/>
          <p:nvPr/>
        </p:nvGrpSpPr>
        <p:grpSpPr>
          <a:xfrm>
            <a:off x="2409825" y="1811338"/>
            <a:ext cx="7791450" cy="1101725"/>
            <a:chOff x="2160948" y="1406693"/>
            <a:chExt cx="7790441" cy="1100479"/>
          </a:xfrm>
        </p:grpSpPr>
        <p:pic>
          <p:nvPicPr>
            <p:cNvPr id="4100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476" y="1425427"/>
              <a:ext cx="6315383" cy="1081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1" name="文本框 92"/>
            <p:cNvSpPr txBox="1"/>
            <p:nvPr/>
          </p:nvSpPr>
          <p:spPr>
            <a:xfrm>
              <a:off x="2160948" y="1406693"/>
              <a:ext cx="7790441" cy="922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90000"/>
                </a:lnSpc>
                <a:spcBef>
                  <a:spcPts val="1000"/>
                </a:spcBef>
                <a:buNone/>
              </a:pPr>
              <a:r>
                <a:rPr lang="en-US" altLang="en-US" sz="6000" dirty="0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Khëi ®éng</a:t>
              </a:r>
              <a:endParaRPr lang="en-US" altLang="en-US" sz="6000" dirty="0">
                <a:solidFill>
                  <a:srgbClr val="FF0000"/>
                </a:solidFill>
                <a:latin typeface=".VnAristote" panose="020B7200000000000000" pitchFamily="34" charset="0"/>
                <a:ea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33425" y="563563"/>
            <a:ext cx="8077200" cy="5016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Cu Chắt có những đồ chơi n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33425" y="1112838"/>
            <a:ext cx="10841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 cưỡi ngựa, một n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ngồi trong lầu son, một chú bé bằng đất.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Rectangle 16"/>
          <p:cNvSpPr/>
          <p:nvPr/>
        </p:nvSpPr>
        <p:spPr>
          <a:xfrm>
            <a:off x="1524000" y="2382838"/>
            <a:ext cx="8401050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Rectangle 6"/>
          <p:cNvSpPr/>
          <p:nvPr/>
        </p:nvSpPr>
        <p:spPr>
          <a:xfrm>
            <a:off x="1727200" y="3530600"/>
            <a:ext cx="8940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47713" y="2136775"/>
            <a:ext cx="7086600" cy="503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Chú bé Đất đi đâu v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gặp chuyện gì?</a:t>
            </a:r>
            <a:endParaRPr lang="en-US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76288" y="2687638"/>
            <a:ext cx="10936288" cy="1733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Chú bé Đất đi ra cánh đồng. Mới đến chái bếp, gặp trời mưa, chú ngấm nước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nóng lên. Chú bèn chui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bếp nằm. Lúc đầu thấy khoan khoái, lúc sau thấy nóng rát cả chân tay khiến chú ta lùi lại. Rồi chú gặp ông Hòn Rấm.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33425" y="4586288"/>
            <a:ext cx="10950575" cy="1733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Chú bé Đất đi ra cánh đồng. Mới đến chái bếp, gặp trời mưa, chú ngấm nước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bị rét.  Chú bèn chui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bếp sưởi ấm. Lúc đầu thấy khoan khoái, lúc sau thấy nóng rát cả chân tay khiến chú ta lùi lại. Rồi chú gặp ông Hòn Rấm.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0312 -0.24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46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752600" y="3810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vi-VN" altLang="en-US" sz="24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6148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1314450"/>
            <a:ext cx="9144000" cy="523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75050" y="411163"/>
            <a:ext cx="5448300" cy="854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 tiếp theo )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Nguyễn Kiên</a:t>
            </a:r>
            <a:endParaRPr lang="en-US" altLang="en-US" sz="20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75"/>
            <a:ext cx="12192000" cy="688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5"/>
          <p:cNvGrpSpPr/>
          <p:nvPr/>
        </p:nvGrpSpPr>
        <p:grpSpPr>
          <a:xfrm>
            <a:off x="2409825" y="1811338"/>
            <a:ext cx="7791450" cy="1101725"/>
            <a:chOff x="2160948" y="1406693"/>
            <a:chExt cx="7790441" cy="1100479"/>
          </a:xfrm>
        </p:grpSpPr>
        <p:pic>
          <p:nvPicPr>
            <p:cNvPr id="8196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476" y="1425427"/>
              <a:ext cx="6315383" cy="1081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7" name="文本框 92"/>
            <p:cNvSpPr txBox="1"/>
            <p:nvPr/>
          </p:nvSpPr>
          <p:spPr>
            <a:xfrm>
              <a:off x="2160948" y="1406693"/>
              <a:ext cx="7790441" cy="9225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90000"/>
                </a:lnSpc>
                <a:spcBef>
                  <a:spcPts val="1000"/>
                </a:spcBef>
                <a:buFontTx/>
                <a:buNone/>
              </a:pPr>
              <a:r>
                <a:rPr lang="en-US" altLang="en-US" sz="6000" dirty="0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Tr¶i nghiÖm</a:t>
              </a:r>
              <a:endParaRPr lang="en-US" altLang="en-US" sz="6000" dirty="0">
                <a:solidFill>
                  <a:srgbClr val="FF0000"/>
                </a:solidFill>
                <a:latin typeface=".VnAristote" panose="020B7200000000000000" pitchFamily="34" charset="0"/>
                <a:ea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43700" y="2108200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8488" y="1989138"/>
            <a:ext cx="2082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buồn tênh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48488" y="2497138"/>
            <a:ext cx="2082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8488" y="3009900"/>
            <a:ext cx="2082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8488" y="3513138"/>
            <a:ext cx="2082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8488" y="4037013"/>
            <a:ext cx="2082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cộc tuếch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4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9"/>
          <p:cNvSpPr/>
          <p:nvPr/>
        </p:nvSpPr>
        <p:spPr>
          <a:xfrm flipH="1">
            <a:off x="10871200" y="1428750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3" name="Line 29"/>
          <p:cNvSpPr/>
          <p:nvPr/>
        </p:nvSpPr>
        <p:spPr>
          <a:xfrm flipH="1">
            <a:off x="6600825" y="1385888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Line 29"/>
          <p:cNvSpPr/>
          <p:nvPr/>
        </p:nvSpPr>
        <p:spPr>
          <a:xfrm flipH="1">
            <a:off x="10775950" y="1428750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Line 29"/>
          <p:cNvSpPr/>
          <p:nvPr/>
        </p:nvSpPr>
        <p:spPr>
          <a:xfrm flipH="1">
            <a:off x="4022725" y="1385888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6" name="Text Box 402"/>
          <p:cNvSpPr txBox="1"/>
          <p:nvPr/>
        </p:nvSpPr>
        <p:spPr>
          <a:xfrm>
            <a:off x="617538" y="774700"/>
            <a:ext cx="1692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câu: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247" name="Text Box 86"/>
          <p:cNvSpPr txBox="1"/>
          <p:nvPr/>
        </p:nvSpPr>
        <p:spPr>
          <a:xfrm>
            <a:off x="479425" y="1376363"/>
            <a:ext cx="11441113" cy="9318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 </a:t>
            </a: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 hốt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mình bị lừa, vội dìu công chúa chạy trốn. Chiếc thuyền mảnh  trôi qua cống ra con ngòi.  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Line 29"/>
          <p:cNvSpPr/>
          <p:nvPr/>
        </p:nvSpPr>
        <p:spPr>
          <a:xfrm flipH="1">
            <a:off x="2446338" y="1841500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Line 29"/>
          <p:cNvSpPr/>
          <p:nvPr/>
        </p:nvSpPr>
        <p:spPr>
          <a:xfrm flipH="1">
            <a:off x="6199188" y="1863725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Line 29"/>
          <p:cNvSpPr/>
          <p:nvPr/>
        </p:nvSpPr>
        <p:spPr>
          <a:xfrm flipH="1">
            <a:off x="6256338" y="1857375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/>
          <p:nvPr/>
        </p:nvSpPr>
        <p:spPr>
          <a:xfrm>
            <a:off x="657225" y="1022350"/>
            <a:ext cx="63754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Kể lại tai nạn của hai người bột?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225" y="1773238"/>
            <a:ext cx="11126788" cy="20621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 sống trong lọ thủy tinh, chuột cạy nắp lọ tha 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v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cống. 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 đi tìm 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bị chuột lừa v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cống. Hai người chạy trốn, thuyền lật, cả hai bị ngấm nước, nhũn cả chân tay.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27800" y="2108200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3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7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8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9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8450" y="2073275"/>
            <a:ext cx="4841875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tai nạn của hai người bột.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929</Words>
  <Application>Microsoft Office PowerPoint</Application>
  <PresentationFormat>Custom</PresentationFormat>
  <Paragraphs>153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DINH HUONG</cp:lastModifiedBy>
  <cp:revision>591</cp:revision>
  <dcterms:created xsi:type="dcterms:W3CDTF">2020-04-06T02:44:00Z</dcterms:created>
  <dcterms:modified xsi:type="dcterms:W3CDTF">2021-12-09T00:39:26Z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0C319509C5624CBFB0CE3F322EA07A2B</vt:lpwstr>
  </property>
  <property fmtid="{D5CDD505-2E9C-101B-9397-08002B2CF9AE}" pid="3" name="KSOProductBuildVer">
    <vt:lpwstr>1033-11.2.0.10382</vt:lpwstr>
  </property>
</Properties>
</file>