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83" r:id="rId20"/>
    <p:sldId id="282" r:id="rId21"/>
    <p:sldId id="280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20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EB4B4-49CF-42DA-9B2F-DCCBCECD896D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F1619-2353-4CC0-925D-D7E552A9A83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749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0E6073-6F82-48B3-9291-B3B5F53E7AD5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5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23D804F-6F82-4FA2-A9CD-78D2F86BD203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0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23D804F-6F82-4FA2-A9CD-78D2F86BD203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20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00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E38A120-F74E-4429-A43E-6E5D042B79E3}" type="slidenum">
              <a:rPr lang="en-US" altLang="en-US" sz="1200">
                <a:latin typeface="Calibri" pitchFamily="34" charset="0"/>
                <a:cs typeface="Arial" charset="0"/>
              </a:rPr>
              <a:pPr algn="r" eaLnBrk="1" hangingPunct="1"/>
              <a:t>22</a:t>
            </a:fld>
            <a:endParaRPr lang="en-US" alt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FACFD5-0658-4C17-B97B-2C851D0BAE5F}" type="slidenum">
              <a:rPr lang="en-US" altLang="en-US" sz="1200">
                <a:latin typeface="Calibri" pitchFamily="34" charset="0"/>
                <a:cs typeface="Arial" charset="0"/>
              </a:rPr>
              <a:pPr algn="r" eaLnBrk="1" hangingPunct="1"/>
              <a:t>23</a:t>
            </a:fld>
            <a:endParaRPr lang="en-US" alt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48E3528-E5AF-4E37-A845-6B88C5B59173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1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63D4C31-69AE-4C52-84DD-45E6804EA3E3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3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D39E3A-BB12-47BF-891F-9984E6CBDFEE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5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40DBF8-45B9-4E9B-A493-BBA43CFEE40B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9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FB05BC-8D0C-4A2D-9924-79E3FBF9E551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1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B3D7F3-93EF-4DD9-9A2E-1DED7951DD86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9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C30C55C-033E-4A56-878A-D685368FEDBF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3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B1A68C-2843-4040-ABAE-BC9AC16C5133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17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2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5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9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640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2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97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59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3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65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02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399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E3E546E-5449-4AD1-9CD8-D04BF31BB321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3F2C32A-8FF3-41E9-A334-0C164DD48F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53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07988" y="533400"/>
            <a:ext cx="113760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5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ba</a:t>
            </a:r>
            <a:r>
              <a:rPr lang="en-US" altLang="vi-VN" sz="5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 </a:t>
            </a:r>
            <a:r>
              <a:rPr lang="en-US" altLang="vi-VN" sz="5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30  </a:t>
            </a:r>
            <a:r>
              <a:rPr lang="en-US" altLang="vi-VN" sz="5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11 </a:t>
            </a:r>
            <a:r>
              <a:rPr lang="en-US" altLang="vi-VN" sz="5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07987" y="2600325"/>
            <a:ext cx="11376025" cy="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</a:pP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Nhân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với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số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có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tận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cùng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là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chữ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số</a:t>
            </a:r>
            <a:r>
              <a:rPr lang="en-US" altLang="vi-VN" sz="5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0</a:t>
            </a:r>
            <a:endParaRPr lang="vi-VN" altLang="vi-VN" sz="5400" b="1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457700" y="1504950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7734300" y="3795774"/>
            <a:ext cx="3276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332581"/>
            <a:ext cx="832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157288" y="332581"/>
            <a:ext cx="27479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?</a:t>
            </a: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359171" y="989697"/>
            <a:ext cx="6139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25562" y="1702703"/>
            <a:ext cx="1531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35163" y="2561542"/>
            <a:ext cx="96300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7400" y="2201863"/>
            <a:ext cx="43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182689" y="3438526"/>
            <a:ext cx="17748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35201" y="2562227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35201" y="3362327"/>
            <a:ext cx="454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30401" y="2555877"/>
            <a:ext cx="544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30401" y="1703388"/>
            <a:ext cx="600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62101" y="3360738"/>
            <a:ext cx="55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25600" y="1697038"/>
            <a:ext cx="44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44600" y="3362327"/>
            <a:ext cx="458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27151" y="1697038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39800" y="3359152"/>
            <a:ext cx="476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82813" y="1702705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05001" y="3367088"/>
            <a:ext cx="55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2106" y="4972736"/>
            <a:ext cx="1131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416050" y="5021950"/>
            <a:ext cx="4722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1324 x 20 = 26480</a:t>
            </a: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6273800" y="1273215"/>
            <a:ext cx="574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6273800" y="3102155"/>
            <a:ext cx="574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6273800" y="5035551"/>
            <a:ext cx="574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457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0" grpId="1"/>
      <p:bldP spid="25" grpId="0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  <p:bldP spid="34" grpId="0"/>
      <p:bldP spid="34" grpId="1"/>
      <p:bldP spid="35" grpId="0"/>
      <p:bldP spid="37" grpId="0"/>
      <p:bldP spid="39" grpId="0"/>
      <p:bldP spid="36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1059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54970" y="533400"/>
            <a:ext cx="2967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3429" y="1113849"/>
            <a:ext cx="1323975" cy="31591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07719" y="1292404"/>
            <a:ext cx="2451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 = 7 x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8257" y="1358394"/>
            <a:ext cx="684212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2514461"/>
            <a:ext cx="1141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10, 100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54239" y="3185239"/>
            <a:ext cx="5856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(23 x 10) x (7 x 10)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77469" y="3836689"/>
            <a:ext cx="472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23 x 10 </a:t>
            </a:r>
            <a:r>
              <a:rPr lang="en-US" alt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x 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x 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77469" y="4453950"/>
            <a:ext cx="51434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(23 x 7) x (10 x 10)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05250" y="4976644"/>
            <a:ext cx="4673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161   x    100</a:t>
            </a:r>
          </a:p>
        </p:txBody>
      </p:sp>
      <p:cxnSp>
        <p:nvCxnSpPr>
          <p:cNvPr id="15" name="Straight Arrow Connector 14"/>
          <p:cNvCxnSpPr>
            <a:endCxn id="17" idx="0"/>
          </p:cNvCxnSpPr>
          <p:nvPr/>
        </p:nvCxnSpPr>
        <p:spPr>
          <a:xfrm flipH="1">
            <a:off x="1639889" y="1144012"/>
            <a:ext cx="230983" cy="58658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7332" y="1730594"/>
            <a:ext cx="2805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= 23 x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85218" y="1821657"/>
            <a:ext cx="690563" cy="512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05250" y="5510910"/>
            <a:ext cx="448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         16100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8578" y="5955145"/>
            <a:ext cx="6489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230 x 70 = 16100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269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7" grpId="0" animBg="1"/>
      <p:bldP spid="9" grpId="0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59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1144661" y="1031658"/>
            <a:ext cx="4614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78525" y="1970089"/>
            <a:ext cx="1533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00FF"/>
                </a:solidFill>
                <a:cs typeface="Tahoma" panose="020B0604030504040204" pitchFamily="34" charset="0"/>
              </a:rPr>
              <a:t>230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62700" y="2860675"/>
            <a:ext cx="124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00FF"/>
                </a:solidFill>
                <a:cs typeface="Tahoma" panose="020B0604030504040204" pitchFamily="34" charset="0"/>
              </a:rPr>
              <a:t>70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0186" y="2425700"/>
            <a:ext cx="431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Tahoma" panose="020B0604030504040204" pitchFamily="34" charset="0"/>
              </a:rPr>
              <a:t>x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26087" y="3759200"/>
            <a:ext cx="16795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62749" y="2857500"/>
            <a:ext cx="500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59525" y="3735389"/>
            <a:ext cx="1476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 dirty="0">
                <a:solidFill>
                  <a:srgbClr val="FF0000"/>
                </a:solidFill>
                <a:cs typeface="Tahoma" panose="020B0604030504040204" pitchFamily="34" charset="0"/>
              </a:rPr>
              <a:t>00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62699" y="2855914"/>
            <a:ext cx="544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83337" y="1957389"/>
            <a:ext cx="600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02336" y="3729039"/>
            <a:ext cx="44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73761" y="1965325"/>
            <a:ext cx="47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5450" y="1955800"/>
            <a:ext cx="447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37162" y="3733800"/>
            <a:ext cx="1387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FF0000"/>
                </a:solidFill>
                <a:cs typeface="Tahoma" panose="020B0604030504040204" pitchFamily="34" charset="0"/>
              </a:rPr>
              <a:t>16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66772" y="5164138"/>
            <a:ext cx="15941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3572" y="5164138"/>
            <a:ext cx="476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230 x 70 = 16100</a:t>
            </a:r>
          </a:p>
        </p:txBody>
      </p: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349325" y="335647"/>
            <a:ext cx="1334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55" name="TextBox 32"/>
          <p:cNvSpPr txBox="1">
            <a:spLocks noChangeArrowheads="1"/>
          </p:cNvSpPr>
          <p:nvPr/>
        </p:nvSpPr>
        <p:spPr bwMode="auto">
          <a:xfrm>
            <a:off x="1144661" y="335647"/>
            <a:ext cx="3541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230 x 70 = ?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51549" y="1677989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cs typeface="Tahoma" panose="020B0604030504040204" pitchFamily="34" charset="0"/>
              </a:rPr>
              <a:t>2</a:t>
            </a:r>
            <a:endParaRPr lang="en-US" altLang="en-US" sz="4400" b="1">
              <a:solidFill>
                <a:srgbClr val="FF0000"/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68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0" grpId="1"/>
      <p:bldP spid="25" grpId="0"/>
      <p:bldP spid="26" grpId="0"/>
      <p:bldP spid="26" grpId="1"/>
      <p:bldP spid="27" grpId="0"/>
      <p:bldP spid="27" grpId="1"/>
      <p:bldP spid="29" grpId="0"/>
      <p:bldP spid="32" grpId="0"/>
      <p:bldP spid="32" grpId="1"/>
      <p:bldP spid="34" grpId="0"/>
      <p:bldP spid="34" grpId="1"/>
      <p:bldP spid="35" grpId="0"/>
      <p:bldP spid="37" grpId="0"/>
      <p:bldP spid="39" grpId="0"/>
      <p:bldP spid="3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2438400" y="586058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1324</a:t>
            </a:r>
          </a:p>
        </p:txBody>
      </p:sp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2197100" y="826343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2895600" y="1089318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366" name="Line 19"/>
          <p:cNvSpPr>
            <a:spLocks noChangeShapeType="1"/>
          </p:cNvSpPr>
          <p:nvPr/>
        </p:nvSpPr>
        <p:spPr bwMode="auto">
          <a:xfrm>
            <a:off x="2590800" y="1694766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2184400" y="1650776"/>
            <a:ext cx="142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26480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1" y="8370"/>
            <a:ext cx="32512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1324 x 20 = ?</a:t>
            </a:r>
          </a:p>
        </p:txBody>
      </p:sp>
      <p:sp>
        <p:nvSpPr>
          <p:cNvPr id="15369" name="TextBox 23"/>
          <p:cNvSpPr txBox="1">
            <a:spLocks noChangeArrowheads="1"/>
          </p:cNvSpPr>
          <p:nvPr/>
        </p:nvSpPr>
        <p:spPr bwMode="auto">
          <a:xfrm>
            <a:off x="6102351" y="8370"/>
            <a:ext cx="3168649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230 x 70 = ?</a:t>
            </a:r>
          </a:p>
        </p:txBody>
      </p:sp>
      <p:sp>
        <p:nvSpPr>
          <p:cNvPr id="15370" name="Text Box 29"/>
          <p:cNvSpPr txBox="1">
            <a:spLocks noChangeArrowheads="1"/>
          </p:cNvSpPr>
          <p:nvPr/>
        </p:nvSpPr>
        <p:spPr bwMode="auto">
          <a:xfrm>
            <a:off x="6870700" y="634426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230</a:t>
            </a:r>
          </a:p>
        </p:txBody>
      </p:sp>
      <p:sp>
        <p:nvSpPr>
          <p:cNvPr id="15371" name="Text Box 30"/>
          <p:cNvSpPr txBox="1">
            <a:spLocks noChangeArrowheads="1"/>
          </p:cNvSpPr>
          <p:nvPr/>
        </p:nvSpPr>
        <p:spPr bwMode="auto">
          <a:xfrm>
            <a:off x="6781800" y="873208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372" name="Text Box 31"/>
          <p:cNvSpPr txBox="1">
            <a:spLocks noChangeArrowheads="1"/>
          </p:cNvSpPr>
          <p:nvPr/>
        </p:nvSpPr>
        <p:spPr bwMode="auto">
          <a:xfrm>
            <a:off x="7315200" y="1167607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5373" name="Line 32"/>
          <p:cNvSpPr>
            <a:spLocks noChangeShapeType="1"/>
          </p:cNvSpPr>
          <p:nvPr/>
        </p:nvSpPr>
        <p:spPr bwMode="auto">
          <a:xfrm>
            <a:off x="7010400" y="1735649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Text Box 33"/>
          <p:cNvSpPr txBox="1">
            <a:spLocks noChangeArrowheads="1"/>
          </p:cNvSpPr>
          <p:nvPr/>
        </p:nvSpPr>
        <p:spPr bwMode="auto">
          <a:xfrm>
            <a:off x="6616700" y="1661479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16100</a:t>
            </a:r>
          </a:p>
        </p:txBody>
      </p:sp>
      <p:sp>
        <p:nvSpPr>
          <p:cNvPr id="15375" name="TextBox 36"/>
          <p:cNvSpPr txBox="1">
            <a:spLocks noChangeArrowheads="1"/>
          </p:cNvSpPr>
          <p:nvPr/>
        </p:nvSpPr>
        <p:spPr bwMode="auto">
          <a:xfrm>
            <a:off x="571500" y="2312007"/>
            <a:ext cx="1131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76" name="TextBox 38"/>
          <p:cNvSpPr txBox="1">
            <a:spLocks noChangeArrowheads="1"/>
          </p:cNvSpPr>
          <p:nvPr/>
        </p:nvSpPr>
        <p:spPr bwMode="auto">
          <a:xfrm>
            <a:off x="1474788" y="2360112"/>
            <a:ext cx="4991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1324 x 20 = 26480</a:t>
            </a:r>
          </a:p>
        </p:txBody>
      </p:sp>
      <p:sp>
        <p:nvSpPr>
          <p:cNvPr id="15377" name="TextBox 38"/>
          <p:cNvSpPr txBox="1">
            <a:spLocks noChangeArrowheads="1"/>
          </p:cNvSpPr>
          <p:nvPr/>
        </p:nvSpPr>
        <p:spPr bwMode="auto">
          <a:xfrm>
            <a:off x="6057900" y="2312006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230 x 70 = 16100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101600" y="3530648"/>
            <a:ext cx="2628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571500" y="4076265"/>
            <a:ext cx="1109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146051" y="4965453"/>
            <a:ext cx="119126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146050" y="5550228"/>
            <a:ext cx="118999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33349" y="6135003"/>
            <a:ext cx="1192530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733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35" grpId="0"/>
      <p:bldP spid="4136" grpId="0"/>
      <p:bldP spid="4136" grpId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79813"/>
            <a:ext cx="223678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758825"/>
            <a:ext cx="544036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982392" y="2057401"/>
            <a:ext cx="319386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4517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4469" y="1125881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1342 x 40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35438" y="1094816"/>
            <a:ext cx="294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13546 x 30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24813" y="1125881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c) 5642 x 200</a:t>
            </a:r>
          </a:p>
        </p:txBody>
      </p:sp>
      <p:sp>
        <p:nvSpPr>
          <p:cNvPr id="69652" name="TextBox 8"/>
          <p:cNvSpPr txBox="1">
            <a:spLocks noChangeArrowheads="1"/>
          </p:cNvSpPr>
          <p:nvPr/>
        </p:nvSpPr>
        <p:spPr bwMode="auto">
          <a:xfrm>
            <a:off x="1347390" y="2001306"/>
            <a:ext cx="1395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1342</a:t>
            </a:r>
          </a:p>
        </p:txBody>
      </p:sp>
      <p:sp>
        <p:nvSpPr>
          <p:cNvPr id="69654" name="TextBox 9"/>
          <p:cNvSpPr txBox="1">
            <a:spLocks noChangeArrowheads="1"/>
          </p:cNvSpPr>
          <p:nvPr/>
        </p:nvSpPr>
        <p:spPr bwMode="auto">
          <a:xfrm>
            <a:off x="1864526" y="2909204"/>
            <a:ext cx="885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9656" name="TextBox 10"/>
          <p:cNvSpPr txBox="1">
            <a:spLocks noChangeArrowheads="1"/>
          </p:cNvSpPr>
          <p:nvPr/>
        </p:nvSpPr>
        <p:spPr bwMode="auto">
          <a:xfrm>
            <a:off x="1000923" y="2386026"/>
            <a:ext cx="371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1044189" y="3573463"/>
            <a:ext cx="1513676" cy="1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62" name="TextBox 13"/>
          <p:cNvSpPr txBox="1">
            <a:spLocks noChangeArrowheads="1"/>
          </p:cNvSpPr>
          <p:nvPr/>
        </p:nvSpPr>
        <p:spPr bwMode="auto">
          <a:xfrm>
            <a:off x="2105463" y="2937706"/>
            <a:ext cx="5228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0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664" name="TextBox 27"/>
          <p:cNvSpPr txBox="1">
            <a:spLocks noChangeArrowheads="1"/>
          </p:cNvSpPr>
          <p:nvPr/>
        </p:nvSpPr>
        <p:spPr bwMode="auto">
          <a:xfrm>
            <a:off x="5100639" y="2038832"/>
            <a:ext cx="1614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13546</a:t>
            </a:r>
          </a:p>
        </p:txBody>
      </p:sp>
      <p:sp>
        <p:nvSpPr>
          <p:cNvPr id="69666" name="TextBox 28"/>
          <p:cNvSpPr txBox="1">
            <a:spLocks noChangeArrowheads="1"/>
          </p:cNvSpPr>
          <p:nvPr/>
        </p:nvSpPr>
        <p:spPr bwMode="auto">
          <a:xfrm>
            <a:off x="5641976" y="2840300"/>
            <a:ext cx="1327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30</a:t>
            </a:r>
          </a:p>
        </p:txBody>
      </p:sp>
      <p:sp>
        <p:nvSpPr>
          <p:cNvPr id="69668" name="TextBox 29"/>
          <p:cNvSpPr txBox="1">
            <a:spLocks noChangeArrowheads="1"/>
          </p:cNvSpPr>
          <p:nvPr/>
        </p:nvSpPr>
        <p:spPr bwMode="auto">
          <a:xfrm>
            <a:off x="4660107" y="2390789"/>
            <a:ext cx="3730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5218113" y="3573463"/>
            <a:ext cx="1379537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75" name="TextBox 32"/>
          <p:cNvSpPr txBox="1">
            <a:spLocks noChangeArrowheads="1"/>
          </p:cNvSpPr>
          <p:nvPr/>
        </p:nvSpPr>
        <p:spPr bwMode="auto">
          <a:xfrm>
            <a:off x="9072962" y="2038831"/>
            <a:ext cx="16589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5642</a:t>
            </a:r>
          </a:p>
        </p:txBody>
      </p:sp>
      <p:sp>
        <p:nvSpPr>
          <p:cNvPr id="69676" name="TextBox 33"/>
          <p:cNvSpPr txBox="1">
            <a:spLocks noChangeArrowheads="1"/>
          </p:cNvSpPr>
          <p:nvPr/>
        </p:nvSpPr>
        <p:spPr bwMode="auto">
          <a:xfrm>
            <a:off x="9353551" y="2817218"/>
            <a:ext cx="1071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69677" name="TextBox 34"/>
          <p:cNvSpPr txBox="1">
            <a:spLocks noChangeArrowheads="1"/>
          </p:cNvSpPr>
          <p:nvPr/>
        </p:nvSpPr>
        <p:spPr bwMode="auto">
          <a:xfrm>
            <a:off x="8568532" y="2419912"/>
            <a:ext cx="371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8568532" y="3605490"/>
            <a:ext cx="1662906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81" name="TextBox 36"/>
          <p:cNvSpPr txBox="1">
            <a:spLocks noChangeArrowheads="1"/>
          </p:cNvSpPr>
          <p:nvPr/>
        </p:nvSpPr>
        <p:spPr bwMode="auto">
          <a:xfrm>
            <a:off x="8338344" y="3563023"/>
            <a:ext cx="2116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1128400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194469" y="323165"/>
            <a:ext cx="5554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801027" y="3602483"/>
            <a:ext cx="371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484359" y="3598191"/>
            <a:ext cx="4864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164348" y="3598276"/>
            <a:ext cx="439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845211" y="3598050"/>
            <a:ext cx="474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5985729" y="3513576"/>
            <a:ext cx="6459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5697476" y="3528265"/>
            <a:ext cx="1868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421372" y="3516542"/>
            <a:ext cx="1868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5163284" y="3529993"/>
            <a:ext cx="1868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4840654" y="3489748"/>
            <a:ext cx="1868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6261833" y="3512275"/>
            <a:ext cx="1868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3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9652" grpId="0"/>
      <p:bldP spid="69654" grpId="0"/>
      <p:bldP spid="69656" grpId="0"/>
      <p:bldP spid="69662" grpId="0"/>
      <p:bldP spid="69664" grpId="0"/>
      <p:bldP spid="69666" grpId="0"/>
      <p:bldP spid="69668" grpId="0"/>
      <p:bldP spid="69675" grpId="0"/>
      <p:bldP spid="69676" grpId="0"/>
      <p:bldP spid="69677" grpId="0"/>
      <p:bldP spid="6968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6983" y="1535804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1326 x 300 =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36982" y="2413130"/>
            <a:ext cx="4025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3450 x   20 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36982" y="3269130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c) 1450 x 800 =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61182" y="2413130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00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61182" y="3268267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000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161182" y="1510622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00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27382" y="453474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275482" y="1498806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32682" y="148699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518736" y="1465466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232921" y="1477189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80990" y="2404014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0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98221" y="2413130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43242" y="2410393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43696" y="3268266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2347" y="3256496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00682" y="3212776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89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6" grpId="0"/>
      <p:bldP spid="27" grpId="0"/>
      <p:bldP spid="90129" grpId="0"/>
      <p:bldP spid="616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1"/>
          <p:cNvSpPr txBox="1">
            <a:spLocks noChangeArrowheads="1"/>
          </p:cNvSpPr>
          <p:nvPr/>
        </p:nvSpPr>
        <p:spPr bwMode="auto">
          <a:xfrm>
            <a:off x="212035" y="219075"/>
            <a:ext cx="117281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50kg,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60kg.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800100" y="2129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9461" name="Text Box 23"/>
          <p:cNvSpPr txBox="1">
            <a:spLocks noChangeArrowheads="1"/>
          </p:cNvSpPr>
          <p:nvPr/>
        </p:nvSpPr>
        <p:spPr bwMode="auto">
          <a:xfrm>
            <a:off x="279538" y="2436793"/>
            <a:ext cx="2869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 kg</a:t>
            </a:r>
          </a:p>
        </p:txBody>
      </p:sp>
      <p:sp>
        <p:nvSpPr>
          <p:cNvPr id="19462" name="Text Box 24"/>
          <p:cNvSpPr txBox="1">
            <a:spLocks noChangeArrowheads="1"/>
          </p:cNvSpPr>
          <p:nvPr/>
        </p:nvSpPr>
        <p:spPr bwMode="auto">
          <a:xfrm>
            <a:off x="372334" y="3285173"/>
            <a:ext cx="52664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bao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 và 40 bao ngô: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 kg?</a:t>
            </a:r>
          </a:p>
        </p:txBody>
      </p:sp>
      <p:sp>
        <p:nvSpPr>
          <p:cNvPr id="19463" name="Text Box 25"/>
          <p:cNvSpPr txBox="1">
            <a:spLocks noChangeArrowheads="1"/>
          </p:cNvSpPr>
          <p:nvPr/>
        </p:nvSpPr>
        <p:spPr bwMode="auto">
          <a:xfrm>
            <a:off x="279539" y="2908833"/>
            <a:ext cx="3291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bao ngô : 60 kg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696200" y="187018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302369" y="2324058"/>
            <a:ext cx="69986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bao gạo cân nặng là: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6634433" y="2945538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x 30 = 1500 (kg)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853354" y="3485288"/>
            <a:ext cx="66587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40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6511850" y="4068119"/>
            <a:ext cx="396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40 = 2400 (kg)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485219" y="5103457"/>
            <a:ext cx="43484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 + 2400 = 3900 (kg)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739662" y="4586760"/>
            <a:ext cx="8121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gạo và ngô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 là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6128557" y="5655602"/>
            <a:ext cx="5172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3900 </a:t>
            </a:r>
            <a:r>
              <a:rPr lang="en-US" alt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gạo và ngô</a:t>
            </a:r>
            <a:endParaRPr lang="en-US" alt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4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/>
      <p:bldP spid="13342" grpId="0"/>
      <p:bldP spid="13343" grpId="0"/>
      <p:bldP spid="13344" grpId="0"/>
      <p:bldP spid="13345" grpId="0"/>
      <p:bldP spid="13346" grpId="0"/>
      <p:bldP spid="13347" grpId="0"/>
      <p:bldP spid="133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78525" y="206963"/>
            <a:ext cx="117351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30cm,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91863" y="1859952"/>
            <a:ext cx="79599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30cm</a:t>
            </a:r>
          </a:p>
          <a:p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gấp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....</a:t>
            </a:r>
            <a:r>
              <a:rPr lang="en-US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84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29038" y="1066800"/>
            <a:ext cx="5243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6000" b="1" dirty="0">
                <a:solidFill>
                  <a:srgbClr val="FF0066"/>
                </a:solidFill>
                <a:ea typeface="Kids"/>
                <a:cs typeface="Arial" panose="020B0604020202020204" pitchFamily="34" charset="0"/>
                <a:sym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459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78525" y="206963"/>
            <a:ext cx="117351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30cm,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723860" y="2067817"/>
            <a:ext cx="5191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tấm kính là: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305300" y="2733938"/>
            <a:ext cx="327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2 = 60 (cm)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723860" y="3497784"/>
            <a:ext cx="50689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393095" y="1303971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473147" y="4927751"/>
            <a:ext cx="402866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1800</a:t>
            </a:r>
            <a:r>
              <a:rPr lang="vi-VN" alt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224130" y="4281420"/>
            <a:ext cx="456868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30 = 1800 (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4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11278" grpId="0"/>
      <p:bldP spid="11279" grpId="0"/>
      <p:bldP spid="11280" grpId="0"/>
      <p:bldP spid="11281" grpId="0"/>
      <p:bldP spid="11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79813"/>
            <a:ext cx="223678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758825"/>
            <a:ext cx="544036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982392" y="2057401"/>
            <a:ext cx="319386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b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</a:rPr>
              <a:t>VẬN DỤNG</a:t>
            </a:r>
            <a:endParaRPr lang="en-US" sz="52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7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1252" y="1678306"/>
            <a:ext cx="6405033" cy="795479"/>
          </a:xfrm>
          <a:prstGeom prst="rect">
            <a:avLst/>
          </a:prstGeom>
          <a:noFill/>
        </p:spPr>
        <p:txBody>
          <a:bodyPr lIns="117226" tIns="58613" rIns="117226" bIns="58613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F6006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HP001 Kieu 2 5H" panose="020B0603050302020204" pitchFamily="34" charset="0"/>
              </a:rPr>
              <a:t>Tính</a:t>
            </a:r>
            <a:r>
              <a:rPr lang="en-US" sz="4400" dirty="0">
                <a:solidFill>
                  <a:srgbClr val="F6006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HP001 Kieu 2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6006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HP001 Kieu 2 5H" panose="020B0603050302020204" pitchFamily="34" charset="0"/>
              </a:rPr>
              <a:t>nhẩm</a:t>
            </a:r>
            <a:r>
              <a:rPr lang="en-US" sz="4400" dirty="0">
                <a:solidFill>
                  <a:srgbClr val="F6006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HP001 Kieu 2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6006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HP001 Kieu 2 5H" panose="020B0603050302020204" pitchFamily="34" charset="0"/>
              </a:rPr>
              <a:t>nhanh</a:t>
            </a:r>
            <a:r>
              <a:rPr lang="en-US" sz="4400" dirty="0">
                <a:solidFill>
                  <a:srgbClr val="F6006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HP001 Kieu 2 5H" panose="020B0603050302020204" pitchFamily="34" charset="0"/>
              </a:rPr>
              <a:t>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66485" y="3356610"/>
            <a:ext cx="4914900" cy="98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BC8B00"/>
                </a:solidFill>
                <a:latin typeface="Times New Roman" pitchFamily="18" charset="0"/>
                <a:cs typeface="Times New Roman" pitchFamily="18" charset="0"/>
              </a:rPr>
              <a:t>14 x 20  =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6285" y="4267200"/>
            <a:ext cx="4912783" cy="98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310 x 30 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82801" y="5177790"/>
            <a:ext cx="4914900" cy="98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6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150 x 300 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5334" y="3324226"/>
            <a:ext cx="2520951" cy="980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226" tIns="58613" rIns="117226" bIns="58613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rgbClr val="BC8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5334" y="4255770"/>
            <a:ext cx="2520951" cy="980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226" tIns="58613" rIns="117226" bIns="58613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5334" y="5177790"/>
            <a:ext cx="2520951" cy="980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226" tIns="58613" rIns="117226" bIns="58613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45000</a:t>
            </a:r>
          </a:p>
        </p:txBody>
      </p:sp>
    </p:spTree>
    <p:extLst>
      <p:ext uri="{BB962C8B-B14F-4D97-AF65-F5344CB8AC3E}">
        <p14:creationId xmlns:p14="http://schemas.microsoft.com/office/powerpoint/2010/main" val="1279315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27200" y="228600"/>
            <a:ext cx="9245600" cy="47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300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048000" y="990600"/>
            <a:ext cx="4267200" cy="47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300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2032000" y="1371600"/>
            <a:ext cx="8026400" cy="47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300"/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0" y="1524000"/>
            <a:ext cx="12192000" cy="23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FF"/>
                </a:solidFill>
              </a:rPr>
              <a:t>          Muốn nhân với số có tận cùng là chữ số 0: Ta đếm xem hai thừa số có bao nhiêu chữ số 0 thì ta viết ở tích bấy nhiêu chữ số 0 theo thứ tự từ phải sang trái, sau đó thực hiện nhân các số còn lại.</a:t>
            </a:r>
          </a:p>
        </p:txBody>
      </p:sp>
      <p:sp>
        <p:nvSpPr>
          <p:cNvPr id="25606" name="Text Box 22"/>
          <p:cNvSpPr txBox="1">
            <a:spLocks noChangeArrowheads="1"/>
          </p:cNvSpPr>
          <p:nvPr/>
        </p:nvSpPr>
        <p:spPr bwMode="auto">
          <a:xfrm>
            <a:off x="0" y="381001"/>
            <a:ext cx="12192000" cy="6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</a:p>
        </p:txBody>
      </p:sp>
      <p:sp>
        <p:nvSpPr>
          <p:cNvPr id="25607" name="Text Box 37"/>
          <p:cNvSpPr txBox="1">
            <a:spLocks noChangeArrowheads="1"/>
          </p:cNvSpPr>
          <p:nvPr/>
        </p:nvSpPr>
        <p:spPr bwMode="auto">
          <a:xfrm>
            <a:off x="0" y="1"/>
            <a:ext cx="12192000" cy="6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0" y="838201"/>
            <a:ext cx="12192000" cy="6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Nhân với số có tận cùng là các chữ số 0.</a:t>
            </a:r>
          </a:p>
        </p:txBody>
      </p:sp>
    </p:spTree>
    <p:extLst>
      <p:ext uri="{BB962C8B-B14F-4D97-AF65-F5344CB8AC3E}">
        <p14:creationId xmlns:p14="http://schemas.microsoft.com/office/powerpoint/2010/main" val="2290342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2192000" cy="594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9"/>
          <p:cNvGrpSpPr>
            <a:grpSpLocks/>
          </p:cNvGrpSpPr>
          <p:nvPr/>
        </p:nvGrpSpPr>
        <p:grpSpPr bwMode="auto">
          <a:xfrm rot="10800000">
            <a:off x="1727200" y="0"/>
            <a:ext cx="8460317" cy="228600"/>
            <a:chOff x="1141" y="4176"/>
            <a:chExt cx="3997" cy="144"/>
          </a:xfrm>
        </p:grpSpPr>
        <p:pic>
          <p:nvPicPr>
            <p:cNvPr id="27669" name="Picture 10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11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1" name="Picture 12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13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14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15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5" name="Picture 16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6" name="Picture 17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7" name="Picture 18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8" name="Picture 19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9" name="Picture 20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965200" y="228600"/>
            <a:ext cx="10261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7226" tIns="58613" rIns="117226" bIns="586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100" kern="10"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Arial"/>
                <a:cs typeface="Arial"/>
              </a:rPr>
              <a:t>Chúc các em học tốt! </a:t>
            </a:r>
            <a:endParaRPr lang="en-US" sz="4100" kern="10">
              <a:solidFill>
                <a:srgbClr val="FF0000"/>
              </a:solidFill>
              <a:effectLst>
                <a:prstShdw prst="shdw17" dist="17961" dir="2700000">
                  <a:srgbClr val="990000"/>
                </a:prstShdw>
              </a:effectLst>
              <a:latin typeface="Arial"/>
              <a:cs typeface="Arial"/>
            </a:endParaRPr>
          </a:p>
        </p:txBody>
      </p: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2133600" y="6629400"/>
            <a:ext cx="8460317" cy="228600"/>
            <a:chOff x="1141" y="4176"/>
            <a:chExt cx="3997" cy="144"/>
          </a:xfrm>
        </p:grpSpPr>
        <p:pic>
          <p:nvPicPr>
            <p:cNvPr id="27658" name="Picture 10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1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2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3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14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15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16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17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6" name="Picture 18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19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20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767225"/>
      </p:ext>
    </p:extLst>
  </p:cSld>
  <p:clrMapOvr>
    <a:masterClrMapping/>
  </p:clrMapOvr>
  <p:transition spd="slow">
    <p:wheel/>
    <p:sndAc>
      <p:stSnd>
        <p:snd r:embed="rId2" name="Mai truong men ye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6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255125" y="6323014"/>
            <a:ext cx="1303338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Bắt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đầu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27526" y="2274888"/>
            <a:ext cx="32924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220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16426" y="4495800"/>
            <a:ext cx="32035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20200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03726" y="3378200"/>
            <a:ext cx="32162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202 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76400" y="590550"/>
            <a:ext cx="73152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2020 : 10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255125" y="6323014"/>
            <a:ext cx="1303338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Bắt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đầu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78326" y="3352800"/>
            <a:ext cx="2860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210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16426" y="4495800"/>
            <a:ext cx="28225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20100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02126" y="2251075"/>
            <a:ext cx="29368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2100 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76400" y="450850"/>
            <a:ext cx="73152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21 x 100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255125" y="6323014"/>
            <a:ext cx="1303338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Bắt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đầu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4825" y="2133600"/>
            <a:ext cx="265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7800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16425" y="4495800"/>
            <a:ext cx="25542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78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0225" y="3276600"/>
            <a:ext cx="26304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780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0" y="450850"/>
            <a:ext cx="76200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78000 : 100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255125" y="6323014"/>
            <a:ext cx="1303338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Bắt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đầu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27526" y="2274888"/>
            <a:ext cx="23780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460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27526" y="3424238"/>
            <a:ext cx="23780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360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7526" y="4564063"/>
            <a:ext cx="24542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260 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76400" y="450850"/>
            <a:ext cx="72390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x 26 x 5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Oval 2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220200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255125" y="6323014"/>
            <a:ext cx="1303338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Bắt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đầu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27525" y="2274888"/>
            <a:ext cx="276383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13204 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27525" y="3424238"/>
            <a:ext cx="276383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13024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7525" y="4564063"/>
            <a:ext cx="276383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13240 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76400" y="450850"/>
            <a:ext cx="72390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1324 x 10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79813"/>
            <a:ext cx="223678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758825"/>
            <a:ext cx="544036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982392" y="2057401"/>
            <a:ext cx="319386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908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2"/>
          <p:cNvSpPr txBox="1">
            <a:spLocks noChangeArrowheads="1"/>
          </p:cNvSpPr>
          <p:nvPr/>
        </p:nvSpPr>
        <p:spPr bwMode="auto">
          <a:xfrm>
            <a:off x="1524000" y="17383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28600" y="669131"/>
            <a:ext cx="1173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2036" y="1170176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9236" y="1186538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78100" y="1816507"/>
            <a:ext cx="0" cy="48940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3459" y="2297299"/>
            <a:ext cx="212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 = 2 x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8270" y="2363289"/>
            <a:ext cx="717550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3036" y="2915801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9134" y="3562262"/>
            <a:ext cx="6028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1324 x 20 = 1324 x (2 x 10)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69134" y="4220803"/>
            <a:ext cx="6516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(1324 x 2) x 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69134" y="4926453"/>
            <a:ext cx="551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     2648   x 10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9134" y="5485766"/>
            <a:ext cx="499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=          26480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77220" y="6045079"/>
            <a:ext cx="553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1324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20 = 26480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8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  <p:bldP spid="11" grpId="0"/>
      <p:bldP spid="12" grpId="0"/>
      <p:bldP spid="13" grpId="0"/>
      <p:bldP spid="14" grpId="0"/>
      <p:bldP spid="5530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114</TotalTime>
  <Words>1011</Words>
  <Application>Microsoft Office PowerPoint</Application>
  <PresentationFormat>Custom</PresentationFormat>
  <Paragraphs>261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DINH HUONG</cp:lastModifiedBy>
  <cp:revision>25</cp:revision>
  <dcterms:created xsi:type="dcterms:W3CDTF">2021-11-15T08:28:57Z</dcterms:created>
  <dcterms:modified xsi:type="dcterms:W3CDTF">2021-11-30T22:36:30Z</dcterms:modified>
</cp:coreProperties>
</file>