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</p:sldMasterIdLst>
  <p:notesMasterIdLst>
    <p:notesMasterId r:id="rId21"/>
  </p:notesMasterIdLst>
  <p:sldIdLst>
    <p:sldId id="309" r:id="rId4"/>
    <p:sldId id="313" r:id="rId5"/>
    <p:sldId id="311" r:id="rId6"/>
    <p:sldId id="310" r:id="rId7"/>
    <p:sldId id="317" r:id="rId8"/>
    <p:sldId id="291" r:id="rId9"/>
    <p:sldId id="293" r:id="rId10"/>
    <p:sldId id="269" r:id="rId11"/>
    <p:sldId id="270" r:id="rId12"/>
    <p:sldId id="272" r:id="rId13"/>
    <p:sldId id="318" r:id="rId14"/>
    <p:sldId id="273" r:id="rId15"/>
    <p:sldId id="312" r:id="rId16"/>
    <p:sldId id="274" r:id="rId17"/>
    <p:sldId id="319" r:id="rId18"/>
    <p:sldId id="275" r:id="rId19"/>
    <p:sldId id="303" r:id="rId20"/>
  </p:sldIdLst>
  <p:sldSz cx="12192000" cy="6858000"/>
  <p:notesSz cx="6858000" cy="9144000"/>
  <p:embeddedFontLst>
    <p:embeddedFont>
      <p:font typeface="VNI-Times" pitchFamily="2" charset="0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Segoe UI" pitchFamily="34" charset="0"/>
      <p:regular r:id="rId30"/>
      <p:bold r:id="rId31"/>
      <p:italic r:id="rId32"/>
      <p:boldItalic r:id="rId33"/>
    </p:embeddedFont>
    <p:embeddedFont>
      <p:font typeface="Calibri Light" pitchFamily="34" charset="0"/>
      <p:regular r:id="rId34"/>
      <p:italic r:id="rId35"/>
    </p:embeddedFont>
    <p:embeddedFont>
      <p:font typeface="HP001 4 hàng" pitchFamily="34" charset="0"/>
      <p:regular r:id="rId36"/>
      <p:bold r:id="rId37"/>
    </p:embeddedFont>
  </p:embeddedFontLst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3300"/>
    <a:srgbClr val="CC00CC"/>
    <a:srgbClr val="00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18" autoAdjust="0"/>
    <p:restoredTop sz="94633" autoAdjust="0"/>
  </p:normalViewPr>
  <p:slideViewPr>
    <p:cSldViewPr snapToGrid="0">
      <p:cViewPr>
        <p:scale>
          <a:sx n="77" d="100"/>
          <a:sy n="77" d="100"/>
        </p:scale>
        <p:origin x="-216" y="-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B2AB2B-77E0-4F8A-B1ED-6540EDBE3295}" type="datetimeFigureOut">
              <a:rPr lang="vi-VN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FD5164-ECB3-4018-99B6-EA6FAA14EF3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E482F49-87F5-4AD4-8753-5CF33298E2F8}" type="slidenum">
              <a:rPr lang="en-US" altLang="vi-VN" sz="1800" smtClean="0">
                <a:solidFill>
                  <a:srgbClr val="000000"/>
                </a:solidFill>
                <a:latin typeface="HP001 4 hàng" pitchFamily="34" charset="0"/>
              </a:rPr>
              <a:pPr/>
              <a:t>2</a:t>
            </a:fld>
            <a:endParaRPr lang="en-US" altLang="vi-VN" sz="1800" smtClean="0">
              <a:solidFill>
                <a:srgbClr val="000000"/>
              </a:solidFill>
              <a:latin typeface="HP001 4 hàng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E482F49-87F5-4AD4-8753-5CF33298E2F8}" type="slidenum">
              <a:rPr lang="en-US" altLang="vi-VN" sz="1800" smtClean="0">
                <a:solidFill>
                  <a:srgbClr val="000000"/>
                </a:solidFill>
                <a:latin typeface="HP001 4 hàng" pitchFamily="34" charset="0"/>
              </a:rPr>
              <a:pPr/>
              <a:t>5</a:t>
            </a:fld>
            <a:endParaRPr lang="en-US" altLang="vi-VN" sz="1800" smtClean="0">
              <a:solidFill>
                <a:srgbClr val="000000"/>
              </a:solidFill>
              <a:latin typeface="HP001 4 hàng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1F8EEEB-2406-4F5F-A8B9-36E51EBD529F}" type="slidenum">
              <a:rPr lang="en-US" altLang="vi-VN" sz="1800" smtClean="0">
                <a:solidFill>
                  <a:srgbClr val="000000"/>
                </a:solidFill>
                <a:latin typeface="HP001 4 hàng" pitchFamily="34" charset="0"/>
              </a:rPr>
              <a:pPr/>
              <a:t>15</a:t>
            </a:fld>
            <a:endParaRPr lang="en-US" altLang="vi-VN" sz="1800" smtClean="0">
              <a:solidFill>
                <a:srgbClr val="000000"/>
              </a:solidFill>
              <a:latin typeface="HP001 4 hàng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D39CC-8574-4A92-9F55-213F1B95D23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8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C4531-D081-4ABE-BBD6-0F7DAE5ED017}" type="datetimeFigureOut">
              <a:rPr lang="vi-VN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CF88A-283B-4062-964C-7986FBBA728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56BD-C5A9-4F22-A904-5AD21B6B2099}" type="datetimeFigureOut">
              <a:rPr lang="vi-VN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28C34-31B0-4440-BD6A-F8C83BFC1BD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78644-FB67-4C0E-A69C-9C095D73D367}" type="datetimeFigureOut">
              <a:rPr lang="vi-VN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FCC9-0019-4CF8-AADB-F2244595CEE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027F5-469F-4E82-A64A-818A39C6EE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46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8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DF1A7BB-1C70-48F2-9A25-EAD328189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46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43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E1E3313-0433-4BC3-B411-5C09AA2BB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67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36EDCA0-5B9A-47D6-B805-70C2D6BE6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1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8F70BC0-7DBD-46D0-BC1A-AE5A404CA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68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1CD19B-9925-4DAB-9A51-56247897A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35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CAC993A-5942-40E4-A0E1-CCD6EF62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3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DBEA1-BA26-4F9B-9CFA-36CB639A2B51}" type="datetimeFigureOut">
              <a:rPr lang="vi-VN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D21F9-7B76-4BAC-BB71-C51178F304C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9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45B23AC-D096-4E36-A352-AE7819D89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5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BF3338D-070A-4977-BD59-F9FB159C9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10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29BC1C6-A15F-4832-B856-E08B94F71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3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51F1AD-302C-47CC-8B47-931A21163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02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779F2-BCC2-46F5-9E14-7037B8002E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90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6088-23C7-46C3-9019-DC0D0B510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16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7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54CF9-1DE5-47AA-AD7C-0E2042878C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36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C0522-4891-47A3-8F23-FF98455FF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7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10529-CA43-48D1-B0F1-791071C9E1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93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AA49-9697-4575-A22C-F7523296FA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5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8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5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D7394-025A-441B-8801-370D7992D5BB}" type="datetimeFigureOut">
              <a:rPr lang="vi-VN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9A251-8CAA-4394-BADE-F793F783F8C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90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9CD67-A893-402C-8EBF-DE53C78A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74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47C1B-77CD-49A7-B23C-7236DBFFF4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0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B9EAC-8A39-42AD-886B-D5B172B66A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988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476F2-64D6-46F1-8678-90A10D4637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16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FDAF4-0147-42DA-8D19-DE9C5C104A9A}" type="datetimeFigureOut">
              <a:rPr lang="vi-VN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50CEF-B187-4152-B684-F5FAC52DBCF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4EE31-BD9F-4FD3-AF64-8188DE55ABC7}" type="datetimeFigureOut">
              <a:rPr lang="vi-VN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EF1B5-BD41-4C16-89E9-085456908A5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4D9A8-2442-472D-9184-D45472531746}" type="datetimeFigureOut">
              <a:rPr lang="vi-VN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7AE37-B150-4D93-B4E5-1BEE9639A17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16846-7379-4A33-9953-F05BD6745E9A}" type="datetimeFigureOut">
              <a:rPr lang="vi-VN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4C8A7-B7EB-4A8B-A41F-905F47F30A5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92FA2-EFCA-410C-BC88-C05F19CC1B69}" type="datetimeFigureOut">
              <a:rPr lang="vi-VN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64D38-0E9A-4214-B24F-1D6C9D0DF50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71C26-A32D-4BD4-A114-FC0A640CE800}" type="datetimeFigureOut">
              <a:rPr lang="vi-VN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6844C-5AE2-42C9-844D-AE10737A315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9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054822-70F3-42E7-8201-76983813D4B1}" type="datetimeFigureOut">
              <a:rPr lang="vi-VN"/>
              <a:pPr>
                <a:defRPr/>
              </a:pPr>
              <a:t>13/12/2021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F8544E-2D6C-402F-9749-35B446E2BB4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9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C44D3-FE17-4D68-BAAA-7B41576A2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0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4E71FE-B311-402B-B875-700AAE172995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5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938" y="0"/>
            <a:ext cx="11028044" cy="7696200"/>
          </a:xfrm>
        </p:spPr>
      </p:pic>
      <p:sp>
        <p:nvSpPr>
          <p:cNvPr id="2052" name="Text Box 218"/>
          <p:cNvSpPr txBox="1">
            <a:spLocks noChangeArrowheads="1"/>
          </p:cNvSpPr>
          <p:nvPr/>
        </p:nvSpPr>
        <p:spPr bwMode="auto">
          <a:xfrm>
            <a:off x="1783080" y="1604963"/>
            <a:ext cx="82296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32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TOÁN- LỚP 4</a:t>
            </a:r>
            <a:endParaRPr lang="en-US" altLang="en-US" sz="432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DDA6FE-6FBA-4FAD-A0B8-EDE44A7DD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72752"/>
            <a:ext cx="10515600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623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9568" y="1525279"/>
            <a:ext cx="118824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3200" b="1">
              <a:solidFill>
                <a:srgbClr val="92D050"/>
              </a:solidFill>
              <a:latin typeface="+mj-lt"/>
            </a:endParaRPr>
          </a:p>
          <a:p>
            <a:endParaRPr lang="vi-VN" sz="3200" b="1">
              <a:solidFill>
                <a:srgbClr val="92D050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7159" y="1717758"/>
            <a:ext cx="11285273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0971" y="2826127"/>
            <a:ext cx="10459617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1 : Đặt tính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 : Tính ( Tính từ phải sang trái)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Lần lượt lấy từng chữ số của thừa số thứ hai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nhân với thừa số thứ nhất theo thứ tự từ phải sang trái.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Ta cộng ba tích riêng vừa tìm được lại với nhau thì ta được kết quả của phép nhân số với ba chữ số.</a:t>
            </a:r>
          </a:p>
        </p:txBody>
      </p:sp>
      <p:sp>
        <p:nvSpPr>
          <p:cNvPr id="34" name="TextBox 10"/>
          <p:cNvSpPr txBox="1">
            <a:spLocks noChangeArrowheads="1"/>
          </p:cNvSpPr>
          <p:nvPr/>
        </p:nvSpPr>
        <p:spPr bwMode="auto">
          <a:xfrm>
            <a:off x="1595784" y="1005"/>
            <a:ext cx="799546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vi-VN" sz="2600" b="1" i="1" dirty="0">
                <a:solidFill>
                  <a:prstClr val="black"/>
                </a:solidFill>
                <a:latin typeface="+mj-lt"/>
              </a:rPr>
              <a:t>Thứ </a:t>
            </a:r>
            <a:r>
              <a:rPr lang="en-US" sz="26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vi-VN" sz="2600" b="1" i="1" dirty="0">
                <a:solidFill>
                  <a:prstClr val="black"/>
                </a:solidFill>
                <a:latin typeface="+mj-lt"/>
              </a:rPr>
              <a:t>năm 20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lvl="0" algn="ctr"/>
            <a:r>
              <a:rPr lang="en-US" sz="2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6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10"/>
          <p:cNvSpPr txBox="1">
            <a:spLocks noChangeArrowheads="1"/>
          </p:cNvSpPr>
          <p:nvPr/>
        </p:nvSpPr>
        <p:spPr bwMode="auto">
          <a:xfrm>
            <a:off x="1595784" y="825206"/>
            <a:ext cx="79954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 descr="Tổng hợp 50+ khung ảnh đẹp để ghép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495800" y="2819400"/>
            <a:ext cx="25146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0" b="1">
                <a:solidFill>
                  <a:srgbClr val="CC00FF"/>
                </a:solidFill>
                <a:latin typeface="HP001 4 hàng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46084" name="Title 2"/>
          <p:cNvSpPr>
            <a:spLocks noGrp="1" noChangeArrowheads="1"/>
          </p:cNvSpPr>
          <p:nvPr>
            <p:ph type="title"/>
          </p:nvPr>
        </p:nvSpPr>
        <p:spPr>
          <a:xfrm>
            <a:off x="3429002" y="2286000"/>
            <a:ext cx="4818063" cy="914400"/>
          </a:xfrm>
        </p:spPr>
        <p:txBody>
          <a:bodyPr/>
          <a:lstStyle/>
          <a:p>
            <a:r>
              <a:rPr lang="en-US" alt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tập- thực hành</a:t>
            </a:r>
            <a:endParaRPr lang="en-US" altLang="vi-VN" sz="66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74167"/>
      </p:ext>
    </p:extLst>
  </p:cSld>
  <p:clrMapOvr>
    <a:masterClrMapping/>
  </p:clrMapOvr>
  <p:transition>
    <p:split orient="vert"/>
    <p:sndAc>
      <p:stSnd>
        <p:snd r:embed="rId2" name="onlin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98534" y="1564726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a) 248 x 321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894134" y="1577426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solidFill>
                  <a:srgbClr val="0000FF"/>
                </a:solidFill>
                <a:latin typeface="Times New Roman" pitchFamily="18" charset="0"/>
              </a:rPr>
              <a:t>b) 1163 x 125</a:t>
            </a:r>
          </a:p>
        </p:txBody>
      </p:sp>
      <p:grpSp>
        <p:nvGrpSpPr>
          <p:cNvPr id="10" name="Group 49"/>
          <p:cNvGrpSpPr>
            <a:grpSpLocks/>
          </p:cNvGrpSpPr>
          <p:nvPr/>
        </p:nvGrpSpPr>
        <p:grpSpPr bwMode="auto">
          <a:xfrm>
            <a:off x="1455761" y="2263184"/>
            <a:ext cx="2012951" cy="1112838"/>
            <a:chOff x="288" y="1152"/>
            <a:chExt cx="1268" cy="701"/>
          </a:xfrm>
        </p:grpSpPr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27703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27706" name="Line 14"/>
              <p:cNvSpPr>
                <a:spLocks noChangeShapeType="1"/>
              </p:cNvSpPr>
              <p:nvPr/>
            </p:nvSpPr>
            <p:spPr bwMode="auto">
              <a:xfrm>
                <a:off x="565" y="1661"/>
                <a:ext cx="1097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4476748" y="2225084"/>
            <a:ext cx="2055812" cy="1181100"/>
            <a:chOff x="2191" y="1128"/>
            <a:chExt cx="1295" cy="744"/>
          </a:xfrm>
        </p:grpSpPr>
        <p:grpSp>
          <p:nvGrpSpPr>
            <p:cNvPr id="27697" name="Group 20"/>
            <p:cNvGrpSpPr>
              <a:grpSpLocks/>
            </p:cNvGrpSpPr>
            <p:nvPr/>
          </p:nvGrpSpPr>
          <p:grpSpPr bwMode="auto">
            <a:xfrm>
              <a:off x="2191" y="1128"/>
              <a:ext cx="1295" cy="614"/>
              <a:chOff x="3343" y="984"/>
              <a:chExt cx="1295" cy="614"/>
            </a:xfrm>
          </p:grpSpPr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3343" y="984"/>
                <a:ext cx="129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1163</a:t>
                </a: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10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125</a:t>
                </a: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27698" name="Line 18"/>
            <p:cNvSpPr>
              <a:spLocks noChangeShapeType="1"/>
            </p:cNvSpPr>
            <p:nvPr/>
          </p:nvSpPr>
          <p:spPr bwMode="auto">
            <a:xfrm>
              <a:off x="2208" y="1872"/>
              <a:ext cx="109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1455761" y="3330026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1176361" y="3818976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496</a:t>
            </a: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912835" y="4323801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744</a:t>
            </a: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1303334" y="4917484"/>
            <a:ext cx="17414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4445023" y="339193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5815</a:t>
            </a:r>
          </a:p>
        </p:txBody>
      </p:sp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4237059" y="3818976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2326</a:t>
            </a:r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3979885" y="429046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1163</a:t>
            </a:r>
          </a:p>
        </p:txBody>
      </p:sp>
      <p:sp>
        <p:nvSpPr>
          <p:cNvPr id="29" name="Line 36"/>
          <p:cNvSpPr>
            <a:spLocks noChangeShapeType="1"/>
          </p:cNvSpPr>
          <p:nvPr/>
        </p:nvSpPr>
        <p:spPr bwMode="auto">
          <a:xfrm>
            <a:off x="4402134" y="4853984"/>
            <a:ext cx="17414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Rectangle 37"/>
          <p:cNvSpPr>
            <a:spLocks noChangeArrowheads="1"/>
          </p:cNvSpPr>
          <p:nvPr/>
        </p:nvSpPr>
        <p:spPr bwMode="auto">
          <a:xfrm>
            <a:off x="4275137" y="4850851"/>
            <a:ext cx="1924051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145375</a:t>
            </a:r>
          </a:p>
        </p:txBody>
      </p:sp>
      <p:sp>
        <p:nvSpPr>
          <p:cNvPr id="31" name="Rectangle 38"/>
          <p:cNvSpPr>
            <a:spLocks noChangeArrowheads="1"/>
          </p:cNvSpPr>
          <p:nvPr/>
        </p:nvSpPr>
        <p:spPr bwMode="auto">
          <a:xfrm>
            <a:off x="6842122" y="1521864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solidFill>
                  <a:srgbClr val="0000FF"/>
                </a:solidFill>
                <a:latin typeface="Times New Roman" pitchFamily="18" charset="0"/>
              </a:rPr>
              <a:t>c) 3124 x 213</a:t>
            </a:r>
          </a:p>
        </p:txBody>
      </p:sp>
      <p:grpSp>
        <p:nvGrpSpPr>
          <p:cNvPr id="32" name="Group 51"/>
          <p:cNvGrpSpPr>
            <a:grpSpLocks/>
          </p:cNvGrpSpPr>
          <p:nvPr/>
        </p:nvGrpSpPr>
        <p:grpSpPr bwMode="auto">
          <a:xfrm>
            <a:off x="7462834" y="2225084"/>
            <a:ext cx="2032000" cy="1143000"/>
            <a:chOff x="4072" y="1128"/>
            <a:chExt cx="1280" cy="720"/>
          </a:xfrm>
        </p:grpSpPr>
        <p:grpSp>
          <p:nvGrpSpPr>
            <p:cNvPr id="27692" name="Group 39"/>
            <p:cNvGrpSpPr>
              <a:grpSpLocks/>
            </p:cNvGrpSpPr>
            <p:nvPr/>
          </p:nvGrpSpPr>
          <p:grpSpPr bwMode="auto">
            <a:xfrm>
              <a:off x="4084" y="1128"/>
              <a:ext cx="1268" cy="622"/>
              <a:chOff x="3340" y="976"/>
              <a:chExt cx="1268" cy="622"/>
            </a:xfrm>
          </p:grpSpPr>
          <p:sp>
            <p:nvSpPr>
              <p:cNvPr id="35" name="Rectangle 40"/>
              <p:cNvSpPr>
                <a:spLocks noChangeArrowheads="1"/>
              </p:cNvSpPr>
              <p:nvPr/>
            </p:nvSpPr>
            <p:spPr bwMode="auto">
              <a:xfrm>
                <a:off x="3340" y="976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3124</a:t>
                </a:r>
              </a:p>
            </p:txBody>
          </p:sp>
          <p:sp>
            <p:nvSpPr>
              <p:cNvPr id="36" name="Rectangle 41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48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213</a:t>
                </a:r>
              </a:p>
            </p:txBody>
          </p:sp>
          <p:sp>
            <p:nvSpPr>
              <p:cNvPr id="37" name="Rectangle 42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27693" name="Line 44"/>
            <p:cNvSpPr>
              <a:spLocks noChangeShapeType="1"/>
            </p:cNvSpPr>
            <p:nvPr/>
          </p:nvSpPr>
          <p:spPr bwMode="auto">
            <a:xfrm>
              <a:off x="4072" y="1848"/>
              <a:ext cx="109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Line 47"/>
          <p:cNvSpPr>
            <a:spLocks noChangeShapeType="1"/>
          </p:cNvSpPr>
          <p:nvPr/>
        </p:nvSpPr>
        <p:spPr bwMode="auto">
          <a:xfrm>
            <a:off x="7281862" y="4853984"/>
            <a:ext cx="20701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Rectangle 53"/>
          <p:cNvSpPr>
            <a:spLocks noChangeArrowheads="1"/>
          </p:cNvSpPr>
          <p:nvPr/>
        </p:nvSpPr>
        <p:spPr bwMode="auto">
          <a:xfrm>
            <a:off x="8651872" y="3382372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</a:t>
            </a:r>
          </a:p>
        </p:txBody>
      </p:sp>
      <p:sp>
        <p:nvSpPr>
          <p:cNvPr id="40" name="Rectangle 54"/>
          <p:cNvSpPr>
            <a:spLocks noChangeArrowheads="1"/>
          </p:cNvSpPr>
          <p:nvPr/>
        </p:nvSpPr>
        <p:spPr bwMode="auto">
          <a:xfrm>
            <a:off x="8404222" y="3377609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</a:t>
            </a:r>
          </a:p>
        </p:txBody>
      </p:sp>
      <p:sp>
        <p:nvSpPr>
          <p:cNvPr id="41" name="Rectangle 55"/>
          <p:cNvSpPr>
            <a:spLocks noChangeArrowheads="1"/>
          </p:cNvSpPr>
          <p:nvPr/>
        </p:nvSpPr>
        <p:spPr bwMode="auto">
          <a:xfrm>
            <a:off x="8161334" y="3377609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3</a:t>
            </a:r>
          </a:p>
        </p:txBody>
      </p:sp>
      <p:sp>
        <p:nvSpPr>
          <p:cNvPr id="42" name="Rectangle 56"/>
          <p:cNvSpPr>
            <a:spLocks noChangeArrowheads="1"/>
          </p:cNvSpPr>
          <p:nvPr/>
        </p:nvSpPr>
        <p:spPr bwMode="auto">
          <a:xfrm>
            <a:off x="7918448" y="3377609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9</a:t>
            </a:r>
          </a:p>
        </p:txBody>
      </p:sp>
      <p:sp>
        <p:nvSpPr>
          <p:cNvPr id="43" name="Rectangle 57"/>
          <p:cNvSpPr>
            <a:spLocks noChangeArrowheads="1"/>
          </p:cNvSpPr>
          <p:nvPr/>
        </p:nvSpPr>
        <p:spPr bwMode="auto">
          <a:xfrm>
            <a:off x="8375646" y="3801472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</a:t>
            </a:r>
          </a:p>
        </p:txBody>
      </p:sp>
      <p:sp>
        <p:nvSpPr>
          <p:cNvPr id="44" name="Rectangle 58"/>
          <p:cNvSpPr>
            <a:spLocks noChangeArrowheads="1"/>
          </p:cNvSpPr>
          <p:nvPr/>
        </p:nvSpPr>
        <p:spPr bwMode="auto">
          <a:xfrm>
            <a:off x="7915226" y="3794945"/>
            <a:ext cx="431845" cy="61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</a:t>
            </a:r>
          </a:p>
        </p:txBody>
      </p:sp>
      <p:sp>
        <p:nvSpPr>
          <p:cNvPr id="45" name="Rectangle 59"/>
          <p:cNvSpPr>
            <a:spLocks noChangeArrowheads="1"/>
          </p:cNvSpPr>
          <p:nvPr/>
        </p:nvSpPr>
        <p:spPr bwMode="auto">
          <a:xfrm>
            <a:off x="8150270" y="3791026"/>
            <a:ext cx="4572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</a:t>
            </a:r>
          </a:p>
        </p:txBody>
      </p:sp>
      <p:sp>
        <p:nvSpPr>
          <p:cNvPr id="46" name="Rectangle 60"/>
          <p:cNvSpPr>
            <a:spLocks noChangeArrowheads="1"/>
          </p:cNvSpPr>
          <p:nvPr/>
        </p:nvSpPr>
        <p:spPr bwMode="auto">
          <a:xfrm>
            <a:off x="7625553" y="3810997"/>
            <a:ext cx="4905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3</a:t>
            </a:r>
          </a:p>
        </p:txBody>
      </p:sp>
      <p:sp>
        <p:nvSpPr>
          <p:cNvPr id="47" name="Rectangle 61"/>
          <p:cNvSpPr>
            <a:spLocks noChangeArrowheads="1"/>
          </p:cNvSpPr>
          <p:nvPr/>
        </p:nvSpPr>
        <p:spPr bwMode="auto">
          <a:xfrm>
            <a:off x="8156572" y="4239622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8</a:t>
            </a:r>
          </a:p>
        </p:txBody>
      </p:sp>
      <p:sp>
        <p:nvSpPr>
          <p:cNvPr id="48" name="Rectangle 62"/>
          <p:cNvSpPr>
            <a:spLocks noChangeArrowheads="1"/>
          </p:cNvSpPr>
          <p:nvPr/>
        </p:nvSpPr>
        <p:spPr bwMode="auto">
          <a:xfrm>
            <a:off x="7861297" y="4253909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</a:t>
            </a:r>
          </a:p>
        </p:txBody>
      </p:sp>
      <p:sp>
        <p:nvSpPr>
          <p:cNvPr id="49" name="Rectangle 63"/>
          <p:cNvSpPr>
            <a:spLocks noChangeArrowheads="1"/>
          </p:cNvSpPr>
          <p:nvPr/>
        </p:nvSpPr>
        <p:spPr bwMode="auto">
          <a:xfrm>
            <a:off x="7578336" y="4253909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</a:t>
            </a:r>
          </a:p>
        </p:txBody>
      </p:sp>
      <p:sp>
        <p:nvSpPr>
          <p:cNvPr id="50" name="Rectangle 64"/>
          <p:cNvSpPr>
            <a:spLocks noChangeArrowheads="1"/>
          </p:cNvSpPr>
          <p:nvPr/>
        </p:nvSpPr>
        <p:spPr bwMode="auto">
          <a:xfrm>
            <a:off x="7323134" y="4244384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6</a:t>
            </a:r>
          </a:p>
        </p:txBody>
      </p:sp>
      <p:sp>
        <p:nvSpPr>
          <p:cNvPr id="51" name="Rectangle 66"/>
          <p:cNvSpPr>
            <a:spLocks noChangeArrowheads="1"/>
          </p:cNvSpPr>
          <p:nvPr/>
        </p:nvSpPr>
        <p:spPr bwMode="auto">
          <a:xfrm>
            <a:off x="8694734" y="4896847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</a:t>
            </a:r>
          </a:p>
        </p:txBody>
      </p:sp>
      <p:sp>
        <p:nvSpPr>
          <p:cNvPr id="52" name="Rectangle 67"/>
          <p:cNvSpPr>
            <a:spLocks noChangeArrowheads="1"/>
          </p:cNvSpPr>
          <p:nvPr/>
        </p:nvSpPr>
        <p:spPr bwMode="auto">
          <a:xfrm>
            <a:off x="8382901" y="4896847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1</a:t>
            </a:r>
          </a:p>
        </p:txBody>
      </p:sp>
      <p:sp>
        <p:nvSpPr>
          <p:cNvPr id="53" name="Rectangle 68"/>
          <p:cNvSpPr>
            <a:spLocks noChangeArrowheads="1"/>
          </p:cNvSpPr>
          <p:nvPr/>
        </p:nvSpPr>
        <p:spPr bwMode="auto">
          <a:xfrm>
            <a:off x="8147046" y="4939751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</a:t>
            </a:r>
          </a:p>
        </p:txBody>
      </p:sp>
      <p:sp>
        <p:nvSpPr>
          <p:cNvPr id="54" name="Rectangle 69"/>
          <p:cNvSpPr>
            <a:spLocks noChangeArrowheads="1"/>
          </p:cNvSpPr>
          <p:nvPr/>
        </p:nvSpPr>
        <p:spPr bwMode="auto">
          <a:xfrm>
            <a:off x="7875584" y="4949276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5</a:t>
            </a:r>
          </a:p>
        </p:txBody>
      </p:sp>
      <p:sp>
        <p:nvSpPr>
          <p:cNvPr id="55" name="Rectangle 70"/>
          <p:cNvSpPr>
            <a:spLocks noChangeArrowheads="1"/>
          </p:cNvSpPr>
          <p:nvPr/>
        </p:nvSpPr>
        <p:spPr bwMode="auto">
          <a:xfrm>
            <a:off x="7594597" y="4944514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6</a:t>
            </a:r>
          </a:p>
        </p:txBody>
      </p:sp>
      <p:sp>
        <p:nvSpPr>
          <p:cNvPr id="56" name="Rectangle 71"/>
          <p:cNvSpPr>
            <a:spLocks noChangeArrowheads="1"/>
          </p:cNvSpPr>
          <p:nvPr/>
        </p:nvSpPr>
        <p:spPr bwMode="auto">
          <a:xfrm>
            <a:off x="7308848" y="4944514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6</a:t>
            </a:r>
          </a:p>
        </p:txBody>
      </p:sp>
      <p:sp>
        <p:nvSpPr>
          <p:cNvPr id="57" name="Rectangle 73"/>
          <p:cNvSpPr>
            <a:spLocks noChangeArrowheads="1"/>
          </p:cNvSpPr>
          <p:nvPr/>
        </p:nvSpPr>
        <p:spPr bwMode="auto">
          <a:xfrm>
            <a:off x="1176361" y="4981026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987425" y="709066"/>
            <a:ext cx="57959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: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5" grpId="0" animBg="1"/>
      <p:bldP spid="26" grpId="0"/>
      <p:bldP spid="27" grpId="0"/>
      <p:bldP spid="28" grpId="0"/>
      <p:bldP spid="29" grpId="0" animBg="1"/>
      <p:bldP spid="30" grpId="0"/>
      <p:bldP spid="31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67" name="Text Box 31"/>
          <p:cNvSpPr txBox="1">
            <a:spLocks noChangeArrowheads="1"/>
          </p:cNvSpPr>
          <p:nvPr/>
        </p:nvSpPr>
        <p:spPr bwMode="auto">
          <a:xfrm>
            <a:off x="1524000" y="712788"/>
            <a:ext cx="944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Times New Roman" pitchFamily="18" charset="0"/>
              </a:rPr>
              <a:t>Bài 2: Viết giá trị biểu thức vào ô trống:</a:t>
            </a:r>
          </a:p>
        </p:txBody>
      </p:sp>
      <p:graphicFrame>
        <p:nvGraphicFramePr>
          <p:cNvPr id="91193" name="Group 57"/>
          <p:cNvGraphicFramePr>
            <a:graphicFrameLocks noGrp="1"/>
          </p:cNvGraphicFramePr>
          <p:nvPr>
            <p:ph/>
          </p:nvPr>
        </p:nvGraphicFramePr>
        <p:xfrm>
          <a:off x="762000" y="2209800"/>
          <a:ext cx="10668000" cy="266700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667000">
                  <a:extLst>
                    <a:ext uri="{9D8B030D-6E8A-4147-A177-3AD203B41FA5}"/>
                  </a:extLst>
                </a:gridCol>
                <a:gridCol w="2667000">
                  <a:extLst>
                    <a:ext uri="{9D8B030D-6E8A-4147-A177-3AD203B41FA5}"/>
                  </a:extLst>
                </a:gridCol>
                <a:gridCol w="2667000">
                  <a:extLst>
                    <a:ext uri="{9D8B030D-6E8A-4147-A177-3AD203B41FA5}"/>
                  </a:extLst>
                </a:gridCol>
                <a:gridCol w="2667000">
                  <a:extLst>
                    <a:ext uri="{9D8B030D-6E8A-4147-A177-3AD203B41FA5}"/>
                  </a:extLst>
                </a:gridCol>
              </a:tblGrid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/>
                </a:extLst>
              </a:tr>
              <a:tr h="920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/>
                </a:extLst>
              </a:tr>
              <a:tr h="919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x b 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8938" name="Text Box 90"/>
          <p:cNvSpPr txBox="1">
            <a:spLocks noChangeArrowheads="1"/>
          </p:cNvSpPr>
          <p:nvPr/>
        </p:nvSpPr>
        <p:spPr bwMode="auto">
          <a:xfrm>
            <a:off x="4343400" y="50292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91227" name="Text Box 91"/>
          <p:cNvSpPr txBox="1">
            <a:spLocks noChangeArrowheads="1"/>
          </p:cNvSpPr>
          <p:nvPr/>
        </p:nvSpPr>
        <p:spPr bwMode="auto">
          <a:xfrm>
            <a:off x="4038600" y="4016375"/>
            <a:ext cx="198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</a:rPr>
              <a:t>34060</a:t>
            </a:r>
          </a:p>
        </p:txBody>
      </p:sp>
      <p:sp>
        <p:nvSpPr>
          <p:cNvPr id="91228" name="Text Box 92"/>
          <p:cNvSpPr txBox="1">
            <a:spLocks noChangeArrowheads="1"/>
          </p:cNvSpPr>
          <p:nvPr/>
        </p:nvSpPr>
        <p:spPr bwMode="auto">
          <a:xfrm>
            <a:off x="6553200" y="4003675"/>
            <a:ext cx="198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</a:rPr>
              <a:t>34322</a:t>
            </a:r>
          </a:p>
        </p:txBody>
      </p:sp>
      <p:sp>
        <p:nvSpPr>
          <p:cNvPr id="91229" name="Text Box 93"/>
          <p:cNvSpPr txBox="1">
            <a:spLocks noChangeArrowheads="1"/>
          </p:cNvSpPr>
          <p:nvPr/>
        </p:nvSpPr>
        <p:spPr bwMode="auto">
          <a:xfrm>
            <a:off x="9220200" y="4003675"/>
            <a:ext cx="198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</a:rPr>
              <a:t>34453</a:t>
            </a:r>
          </a:p>
        </p:txBody>
      </p:sp>
    </p:spTree>
    <p:extLst>
      <p:ext uri="{BB962C8B-B14F-4D97-AF65-F5344CB8AC3E}">
        <p14:creationId xmlns:p14="http://schemas.microsoft.com/office/powerpoint/2010/main" val="15844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1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1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1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1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1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1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1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1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9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67" grpId="0"/>
      <p:bldP spid="91227" grpId="0"/>
      <p:bldP spid="91228" grpId="0"/>
      <p:bldP spid="912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8622" y="864595"/>
            <a:ext cx="11480800" cy="193357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  <a:cs typeface="Arial" charset="0"/>
              </a:rPr>
              <a:t>Bài 3 : </a:t>
            </a:r>
            <a:r>
              <a:rPr lang="vi-VN" sz="4000" b="1" dirty="0">
                <a:solidFill>
                  <a:srgbClr val="000000"/>
                </a:solidFill>
                <a:latin typeface="+mj-lt"/>
                <a:cs typeface="Arial" charset="0"/>
              </a:rPr>
              <a:t>Tính diện tích của mảnh vườn hình vuông có cạnh dài 125m.</a:t>
            </a:r>
          </a:p>
          <a:p>
            <a:endParaRPr lang="vi-VN" sz="4000" b="1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123784" y="1456055"/>
            <a:ext cx="50601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7351" y="2069331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08188" y="1496280"/>
            <a:ext cx="287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350962" y="3041968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+mj-lt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+mj-lt"/>
              </a:rPr>
              <a:t>2</a:t>
            </a:r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20" name="Right Brace 19"/>
          <p:cNvSpPr/>
          <p:nvPr/>
        </p:nvSpPr>
        <p:spPr>
          <a:xfrm rot="5400000">
            <a:off x="2162202" y="4200845"/>
            <a:ext cx="206375" cy="182880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21" name="TextBox 20"/>
          <p:cNvSpPr txBox="1"/>
          <p:nvPr/>
        </p:nvSpPr>
        <p:spPr>
          <a:xfrm>
            <a:off x="1350967" y="5245460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+mj-lt"/>
                <a:cs typeface="+mn-cs"/>
              </a:rPr>
              <a:t>125 m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708528" y="2746735"/>
            <a:ext cx="15875" cy="3165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38952" y="2821309"/>
            <a:ext cx="2725739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u="sng" dirty="0">
                <a:solidFill>
                  <a:srgbClr val="FF0000"/>
                </a:solidFill>
                <a:latin typeface="+mj-lt"/>
                <a:cs typeface="+mn-cs"/>
              </a:rPr>
              <a:t>Bài giải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51427" y="3259497"/>
            <a:ext cx="73628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latin typeface="+mj-lt"/>
                <a:cs typeface="+mn-cs"/>
              </a:rPr>
              <a:t>Diện tích mảnh vườn hình vuông là 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41887" y="3962541"/>
            <a:ext cx="501491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latin typeface="+mj-lt"/>
                <a:cs typeface="+mn-cs"/>
              </a:rPr>
              <a:t>125 x 125 = 15 625 ( m</a:t>
            </a:r>
            <a:r>
              <a:rPr lang="vi-VN" sz="3600" b="1" baseline="30000" dirty="0">
                <a:latin typeface="+mj-lt"/>
                <a:cs typeface="+mn-cs"/>
              </a:rPr>
              <a:t>2</a:t>
            </a:r>
            <a:r>
              <a:rPr lang="vi-VN" sz="3600" b="1" dirty="0">
                <a:latin typeface="+mj-lt"/>
                <a:cs typeface="+mn-cs"/>
              </a:rPr>
              <a:t>)</a:t>
            </a:r>
            <a:endParaRPr lang="vi-VN" sz="3600" b="1" baseline="30000" dirty="0">
              <a:latin typeface="+mj-lt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2392" y="4608872"/>
            <a:ext cx="443865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latin typeface="+mj-lt"/>
                <a:cs typeface="+mn-cs"/>
              </a:rPr>
              <a:t>Đáp số : 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+mn-cs"/>
              </a:rPr>
              <a:t>15 625 m</a:t>
            </a:r>
            <a:r>
              <a:rPr lang="vi-VN" sz="3600" b="1" baseline="30000" dirty="0">
                <a:solidFill>
                  <a:srgbClr val="FF0000"/>
                </a:solidFill>
                <a:latin typeface="+mj-lt"/>
                <a:cs typeface="+mn-cs"/>
              </a:rPr>
              <a:t>2</a:t>
            </a:r>
            <a:endParaRPr lang="vi-VN" sz="3600" b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05163" y="2133726"/>
            <a:ext cx="3433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10"/>
          <p:cNvSpPr>
            <a:spLocks noChangeArrowheads="1"/>
          </p:cNvSpPr>
          <p:nvPr/>
        </p:nvSpPr>
        <p:spPr bwMode="auto">
          <a:xfrm>
            <a:off x="5753100" y="4000500"/>
            <a:ext cx="2528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2813" eaLnBrk="1" hangingPunct="1"/>
            <a:r>
              <a:rPr lang="en-US" altLang="vi-VN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endParaRPr lang="vi-VN" altLang="vi-VN">
              <a:solidFill>
                <a:srgbClr val="000000"/>
              </a:solidFill>
              <a:latin typeface="HP001 4 hàng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05200" y="4419600"/>
            <a:ext cx="4953000" cy="1447800"/>
          </a:xfrm>
          <a:prstGeom prst="roundRect">
            <a:avLst>
              <a:gd name="adj" fmla="val 3476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Vận</a:t>
            </a:r>
            <a:r>
              <a:rPr lang="en-US" alt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dụng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5" y="152402"/>
            <a:ext cx="9202737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14155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"/>
            <a:ext cx="12192000" cy="68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784627" y="1177967"/>
            <a:ext cx="40862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u="sng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u="sng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3258" y="1576391"/>
            <a:ext cx="464892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 VỚI SỐ CÓ BA CHỮ SỐ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8505" y="2680109"/>
            <a:ext cx="866616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0033" y="2146948"/>
            <a:ext cx="8726487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1 : Đặt tính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 : Tính (Tính từ phải sang trái)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Lần lượt lấy từng chữ số của thừa số thứ hai nhân với thừa số thứ nhất theo thứ tự từ phải sang trái.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Ta cộng ba tích riêng vừa tìm được lại với nhau thì ta được kết quả của phép nhân số với ba chữ số.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302756" y="670949"/>
            <a:ext cx="70499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</a:rPr>
              <a:t>Thứ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hai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</a:rPr>
              <a:t>ngày 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13</a:t>
            </a:r>
            <a:r>
              <a:rPr lang="vi-VN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</a:rPr>
              <a:t>tháng 1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</a:rPr>
              <a:t> năm 20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</a:rPr>
              <a:t>21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tion backgr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5440" y="1508760"/>
            <a:ext cx="9788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MẾN CHÀO VÀ TẠM BIỆT CÁC EM!</a:t>
            </a:r>
            <a:endParaRPr lang="en-US" sz="5400" b="1" i="1" dirty="0">
              <a:solidFill>
                <a:srgbClr val="7030A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0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082"/>
    </mc:Choice>
    <mc:Fallback xmlns="">
      <p:transition advTm="63082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32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5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0" presetClass="exit" presetSubtype="0" accel="10000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2" nodeType="withEffect" p14:presetBounceEnd="74000">
                                      <p:stCondLst>
                                        <p:cond delay="8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3" nodeType="withEffect">
                                      <p:stCondLst>
                                        <p:cond delay="8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xit" presetSubtype="4" fill="hold" grpId="4" nodeType="withEffect">
                                      <p:stCondLst>
                                        <p:cond delay="14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wheel(4)">
                                          <p:cBhvr>
                                            <p:cTn id="2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56" presetClass="entr" presetSubtype="0" fill="hold" grpId="5" nodeType="withEffect">
                                      <p:stCondLst>
                                        <p:cond delay="18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0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2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10" fill="hold" grpId="6" nodeType="withEffect">
                                      <p:stCondLst>
                                        <p:cond delay="18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1" presetClass="exit" presetSubtype="0" fill="hold" grpId="7" nodeType="withEffect">
                                      <p:stCondLst>
                                        <p:cond delay="22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38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5" presetClass="entr" presetSubtype="0" fill="hold" grpId="8" nodeType="withEffect">
                                      <p:stCondLst>
                                        <p:cond delay="26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75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9" nodeType="withEffect">
                                      <p:stCondLst>
                                        <p:cond delay="26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3" presetClass="exit" presetSubtype="544" fill="hold" grpId="10" nodeType="withEffect">
                                      <p:stCondLst>
                                        <p:cond delay="3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57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41" presetClass="entr" presetSubtype="0" fill="hold" grpId="11" nodeType="withEffect">
                                      <p:stCondLst>
                                        <p:cond delay="35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5" presetClass="entr" presetSubtype="0" fill="hold" grpId="18" nodeType="withEffect">
                                      <p:stCondLst>
                                        <p:cond delay="35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49" presetClass="exit" presetSubtype="0" accel="100000" fill="hold" grpId="12" nodeType="withEffect">
                                      <p:stCondLst>
                                        <p:cond delay="40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5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6" presetClass="entr" presetSubtype="0" fill="hold" grpId="13" nodeType="withEffect">
                                      <p:stCondLst>
                                        <p:cond delay="44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41" presetClass="exit" presetSubtype="0" fill="hold" grpId="14" nodeType="withEffect">
                                      <p:stCondLst>
                                        <p:cond delay="49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97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/1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/1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1" dur="750" tmFilter="0,0; .5, 0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30" presetClass="exit" presetSubtype="0" fill="hold" grpId="15" nodeType="withEffect">
                                      <p:stCondLst>
                                        <p:cond delay="49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4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-9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" decel="100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2" decel="100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+0.4+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0.4-0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38" presetClass="entr" presetSubtype="0" accel="50000" fill="hold" grpId="16" nodeType="withEffect">
                                      <p:stCondLst>
                                        <p:cond delay="54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13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34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17" decel="50000" autoRev="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2" fill="hold">
                                              <p:stCondLst>
                                                <p:cond delay="64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5" presetClass="exit" presetSubtype="0" fill="hold" grpId="17" nodeType="withEffect">
                                      <p:stCondLst>
                                        <p:cond delay="58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11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x+-0.0500*(ppt_x*0.9511+(1-ppt_y)*0.3090)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x+-0.1000*(ppt_x*0.8090+(1-ppt_y)*0.5878)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x+-0.1500*(ppt_x*0.5878+(1-ppt_y)*0.8090)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x+-0.2000*(ppt_x*0.3090+(1-ppt_y)*0.9511)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ppt_x+-0.2500*(ppt_x*-0.0000+(1-ppt_y)*1.0000)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x+-0.3000*(ppt_x*-0.3090+(1-ppt_y)*0.9511)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ppt_x+-0.3500*(ppt_x*-0.5878+(1-ppt_y)*0.8090)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x+-0.4000*(ppt_x*-0.8090+(1-ppt_y)*0.5878)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ppt_x+-0.4500*(ppt_x*-0.9511+(1-ppt_y)*0.3090)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x+-0.5000*(ppt_x*-1.0000+(1-ppt_y)*-0.0000)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ppt_x+-0.5500*(ppt_x*-0.9511+(1-ppt_y)*-0.3090)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x+-0.6000*(ppt_x*-0.8090+(1-ppt_y)*-0.5878)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ppt_x+-0.6500*(ppt_x*-0.5878+(1-ppt_y)*-0.8090)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x+-0.7000*(ppt_x*-0.3090+(1-ppt_y)*-0.9511)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ppt_x+-0.7500*(ppt_x*0.0000+(1-ppt_y)*-1.0000)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x+-0.8000*(ppt_x*0.3090+(1-ppt_y)*-0.9511)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ppt_x+-0.8500*(ppt_x*0.5878+(1-ppt_y)*-0.8090)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x+-0.9000*(ppt_x*0.8090+(1-ppt_y)*-0.5878)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ppt_x+-0.9500*(ppt_x*0.9511+(1-ppt_y)*-0.3090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+-1.0000*(ppt_x*1.0000+(1-ppt_y)*0.0000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-0.0500*(ppt_x*0.3090-(1-ppt_y)*0.9511)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-0.1000*(ppt_x*0.5878-(1-ppt_y)*0.8090)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-0.1500*(ppt_x*0.8090-(1-ppt_y)*0.5878)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-0.2000*(ppt_x*0.9511-(1-ppt_y)*0.3090)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ppt_y+-0.2500*(ppt_x*1.0000-(1-ppt_y)*-0.0000)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-0.3000*(ppt_x*0.9511-(1-ppt_y)*-0.3090)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ppt_y+-0.3500*(ppt_x*0.8090-(1-ppt_y)*-0.5878)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-0.4000*(ppt_x*0.5878-(1-ppt_y)*-0.8090)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ppt_y+-0.4500*(ppt_x*0.3090-(1-ppt_y)*-0.9511)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-0.5000*(ppt_x*-0.0000-(1-ppt_y)*-1.0000)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ppt_y+-0.5500*(ppt_x*-0.3090-(1-ppt_y)*-0.9511)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-0.6000*(ppt_x*-0.5878-(1-ppt_y)*-0.8090)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ppt_y+-0.6500*(ppt_x*-0.8090-(1-ppt_y)*-0.5878)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-0.7000*(ppt_x*-0.9511-(1-ppt_y)*-0.3090)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ppt_y+-0.7500*(ppt_x*-1.0000-(1-ppt_y)*0.0000)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-0.8000*(ppt_x*-0.9511-(1-ppt_y)*0.3090)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ppt_y+-0.8500*(ppt_x*-0.8090-(1-ppt_y)*0.5878)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-0.9000*(ppt_x*-0.5878-(1-ppt_y)*0.8090)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ppt_y+-0.9500*(ppt_x*-0.3090-(1-ppt_y)*0.9511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-1.0000*(ppt_x*0.0000-(1-ppt_y)*1.0000)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4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4" grpId="0"/>
          <p:bldP spid="4" grpId="1"/>
          <p:bldP spid="4" grpId="2"/>
          <p:bldP spid="4" grpId="3"/>
          <p:bldP spid="4" grpId="4"/>
          <p:bldP spid="4" grpId="5"/>
          <p:bldP spid="4" grpId="6"/>
          <p:bldP spid="4" grpId="7"/>
          <p:bldP spid="4" grpId="8"/>
          <p:bldP spid="4" grpId="9"/>
          <p:bldP spid="4" grpId="10"/>
          <p:bldP spid="4" grpId="11"/>
          <p:bldP spid="4" grpId="12"/>
          <p:bldP spid="4" grpId="13"/>
          <p:bldP spid="4" grpId="14"/>
          <p:bldP spid="4" grpId="15"/>
          <p:bldP spid="4" grpId="16"/>
          <p:bldP spid="4" grpId="17"/>
          <p:bldP spid="4" grpId="18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32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5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0" presetClass="exit" presetSubtype="0" accel="100000" fill="hold" grpId="1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+.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2" nodeType="withEffect">
                                      <p:stCondLst>
                                        <p:cond delay="8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3" nodeType="withEffect">
                                      <p:stCondLst>
                                        <p:cond delay="8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xit" presetSubtype="4" fill="hold" grpId="4" nodeType="withEffect">
                                      <p:stCondLst>
                                        <p:cond delay="14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wheel(4)">
                                          <p:cBhvr>
                                            <p:cTn id="2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56" presetClass="entr" presetSubtype="0" fill="hold" grpId="5" nodeType="withEffect">
                                      <p:stCondLst>
                                        <p:cond delay="18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0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2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10" fill="hold" grpId="6" nodeType="withEffect">
                                      <p:stCondLst>
                                        <p:cond delay="18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1" presetClass="exit" presetSubtype="0" fill="hold" grpId="7" nodeType="withEffect">
                                      <p:stCondLst>
                                        <p:cond delay="22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38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5" presetClass="entr" presetSubtype="0" fill="hold" grpId="8" nodeType="withEffect">
                                      <p:stCondLst>
                                        <p:cond delay="26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75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75" accel="50000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75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9" nodeType="withEffect">
                                      <p:stCondLst>
                                        <p:cond delay="26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3" presetClass="exit" presetSubtype="544" fill="hold" grpId="10" nodeType="withEffect">
                                      <p:stCondLst>
                                        <p:cond delay="3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57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5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41" presetClass="entr" presetSubtype="0" fill="hold" grpId="11" nodeType="withEffect">
                                      <p:stCondLst>
                                        <p:cond delay="35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75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5" presetClass="entr" presetSubtype="0" fill="hold" grpId="18" nodeType="withEffect">
                                      <p:stCondLst>
                                        <p:cond delay="35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49" presetClass="exit" presetSubtype="0" accel="100000" fill="hold" grpId="12" nodeType="withEffect">
                                      <p:stCondLst>
                                        <p:cond delay="40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5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6" presetClass="entr" presetSubtype="0" fill="hold" grpId="13" nodeType="withEffect">
                                      <p:stCondLst>
                                        <p:cond delay="44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41" presetClass="exit" presetSubtype="0" fill="hold" grpId="14" nodeType="withEffect">
                                      <p:stCondLst>
                                        <p:cond delay="49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97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/1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/1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1" dur="750" tmFilter="0,0; .5, 0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30" presetClass="exit" presetSubtype="0" fill="hold" grpId="15" nodeType="withEffect">
                                      <p:stCondLst>
                                        <p:cond delay="49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4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5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-9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" decel="100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2" decel="100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+0.4+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600" accel="100000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0.4-0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38" presetClass="entr" presetSubtype="0" accel="50000" fill="hold" grpId="16" nodeType="withEffect">
                                      <p:stCondLst>
                                        <p:cond delay="54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13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34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34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17" decel="50000" autoRev="1" fill="hold">
                                              <p:stCondLst>
                                                <p:cond delay="341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2" fill="hold">
                                              <p:stCondLst>
                                                <p:cond delay="648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5" presetClass="exit" presetSubtype="0" fill="hold" grpId="17" nodeType="withEffect">
                                      <p:stCondLst>
                                        <p:cond delay="58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119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x+-0.0500*(ppt_x*0.9511+(1-ppt_y)*0.3090)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x+-0.1000*(ppt_x*0.8090+(1-ppt_y)*0.5878)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x+-0.1500*(ppt_x*0.5878+(1-ppt_y)*0.8090)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x+-0.2000*(ppt_x*0.3090+(1-ppt_y)*0.9511)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ppt_x+-0.2500*(ppt_x*-0.0000+(1-ppt_y)*1.0000)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x+-0.3000*(ppt_x*-0.3090+(1-ppt_y)*0.9511)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ppt_x+-0.3500*(ppt_x*-0.5878+(1-ppt_y)*0.8090)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x+-0.4000*(ppt_x*-0.8090+(1-ppt_y)*0.5878)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ppt_x+-0.4500*(ppt_x*-0.9511+(1-ppt_y)*0.3090)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x+-0.5000*(ppt_x*-1.0000+(1-ppt_y)*-0.0000)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ppt_x+-0.5500*(ppt_x*-0.9511+(1-ppt_y)*-0.3090)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x+-0.6000*(ppt_x*-0.8090+(1-ppt_y)*-0.5878)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ppt_x+-0.6500*(ppt_x*-0.5878+(1-ppt_y)*-0.8090)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x+-0.7000*(ppt_x*-0.3090+(1-ppt_y)*-0.9511)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ppt_x+-0.7500*(ppt_x*0.0000+(1-ppt_y)*-1.0000)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x+-0.8000*(ppt_x*0.3090+(1-ppt_y)*-0.9511)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ppt_x+-0.8500*(ppt_x*0.5878+(1-ppt_y)*-0.8090)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x+-0.9000*(ppt_x*0.8090+(1-ppt_y)*-0.5878)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ppt_x+-0.9500*(ppt_x*0.9511+(1-ppt_y)*-0.3090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+-1.0000*(ppt_x*1.0000+(1-ppt_y)*0.0000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-0.0500*(ppt_x*0.3090-(1-ppt_y)*0.9511)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-0.1000*(ppt_x*0.5878-(1-ppt_y)*0.8090)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-0.1500*(ppt_x*0.8090-(1-ppt_y)*0.5878)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-0.2000*(ppt_x*0.9511-(1-ppt_y)*0.3090)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ppt_y+-0.2500*(ppt_x*1.0000-(1-ppt_y)*-0.0000)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-0.3000*(ppt_x*0.9511-(1-ppt_y)*-0.3090)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ppt_y+-0.3500*(ppt_x*0.8090-(1-ppt_y)*-0.5878)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-0.4000*(ppt_x*0.5878-(1-ppt_y)*-0.8090)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ppt_y+-0.4500*(ppt_x*0.3090-(1-ppt_y)*-0.9511)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-0.5000*(ppt_x*-0.0000-(1-ppt_y)*-1.0000)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ppt_y+-0.5500*(ppt_x*-0.3090-(1-ppt_y)*-0.9511)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-0.6000*(ppt_x*-0.5878-(1-ppt_y)*-0.8090)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ppt_y+-0.6500*(ppt_x*-0.8090-(1-ppt_y)*-0.5878)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-0.7000*(ppt_x*-0.9511-(1-ppt_y)*-0.3090)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ppt_y+-0.7500*(ppt_x*-1.0000-(1-ppt_y)*0.0000)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-0.8000*(ppt_x*-0.9511-(1-ppt_y)*0.3090)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ppt_y+-0.8500*(ppt_x*-0.8090-(1-ppt_y)*0.5878)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-0.9000*(ppt_x*-0.5878-(1-ppt_y)*0.8090)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ppt_y+-0.9500*(ppt_x*-0.3090-(1-ppt_y)*0.9511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-1.0000*(ppt_x*0.0000-(1-ppt_y)*1.0000)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4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4" grpId="0"/>
          <p:bldP spid="4" grpId="1"/>
          <p:bldP spid="4" grpId="2"/>
          <p:bldP spid="4" grpId="3"/>
          <p:bldP spid="4" grpId="4"/>
          <p:bldP spid="4" grpId="5"/>
          <p:bldP spid="4" grpId="6"/>
          <p:bldP spid="4" grpId="7"/>
          <p:bldP spid="4" grpId="8"/>
          <p:bldP spid="4" grpId="9"/>
          <p:bldP spid="4" grpId="10"/>
          <p:bldP spid="4" grpId="11"/>
          <p:bldP spid="4" grpId="12"/>
          <p:bldP spid="4" grpId="13"/>
          <p:bldP spid="4" grpId="14"/>
          <p:bldP spid="4" grpId="15"/>
          <p:bldP spid="4" grpId="16"/>
          <p:bldP spid="4" grpId="17"/>
          <p:bldP spid="4" grpId="18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6"/>
        <p14:playEvt time="21054" objId="6"/>
        <p14:playEvt time="41339" objId="6"/>
        <p14:playEvt time="61658" objId="6"/>
        <p14:stopEvt time="63082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10"/>
          <p:cNvSpPr>
            <a:spLocks noChangeArrowheads="1"/>
          </p:cNvSpPr>
          <p:nvPr/>
        </p:nvSpPr>
        <p:spPr bwMode="auto">
          <a:xfrm>
            <a:off x="5753100" y="4000502"/>
            <a:ext cx="2528888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defTabSz="684610"/>
            <a:r>
              <a:rPr lang="en-US" altLang="vi-VN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endParaRPr lang="vi-VN" altLang="vi-VN">
              <a:solidFill>
                <a:srgbClr val="000000"/>
              </a:solidFill>
              <a:latin typeface="HP001 4 hàng" pitchFamily="34" charset="0"/>
              <a:cs typeface="Arial" pitchFamily="34" charset="0"/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5090" y="1189039"/>
            <a:ext cx="6981825" cy="318135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TextEdit="1"/>
          </p:cNvSpPr>
          <p:nvPr/>
        </p:nvSpPr>
        <p:spPr>
          <a:xfrm>
            <a:off x="3810000" y="4495800"/>
            <a:ext cx="4104456" cy="6858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>
              <a:defRPr/>
            </a:pPr>
            <a:r>
              <a:rPr lang="en-US" sz="27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4563102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91841" y="1433238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33CC33"/>
                </a:solidFill>
                <a:latin typeface="Times New Roman" pitchFamily="18" charset="0"/>
              </a:rPr>
              <a:t>a) 25 x 11= ?</a:t>
            </a:r>
          </a:p>
        </p:txBody>
      </p:sp>
      <p:sp>
        <p:nvSpPr>
          <p:cNvPr id="41" name="Rectangle 55"/>
          <p:cNvSpPr>
            <a:spLocks noChangeArrowheads="1"/>
          </p:cNvSpPr>
          <p:nvPr/>
        </p:nvSpPr>
        <p:spPr bwMode="auto">
          <a:xfrm>
            <a:off x="8161334" y="3377609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86BA66E-1946-4A77-905F-FA11FFA51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360" y="786276"/>
            <a:ext cx="8027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A5486191-D048-4D9B-B3DE-105FDDBD0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875" y="2002111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A.  527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AD85D23-55FB-4105-9187-13E860B76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50" y="2568380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 B.  275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5F3398A-F65E-45C4-96D8-1AA268056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50" y="3174805"/>
            <a:ext cx="3124200" cy="49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 C.  725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BA92444D-0AA7-4759-B912-A4FB940CE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150" y="3780325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 D.  572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302F0B2-7329-421E-9501-5FCA63D68D92}"/>
              </a:ext>
            </a:extLst>
          </p:cNvPr>
          <p:cNvSpPr/>
          <p:nvPr/>
        </p:nvSpPr>
        <p:spPr>
          <a:xfrm>
            <a:off x="1621330" y="2522259"/>
            <a:ext cx="771920" cy="692702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75954BBE-89C2-4271-9BFA-5370F043C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0518" y="1464692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33CC33"/>
                </a:solidFill>
                <a:latin typeface="Times New Roman" pitchFamily="18" charset="0"/>
              </a:rPr>
              <a:t>b) 11 x 78 = ?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89F4DAE-6B30-41F1-A80F-AF68ABA47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672" y="2117937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A.  718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F1DC4076-70E0-4C24-98FB-C9029F627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672" y="2721009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B.  781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F7FD29B2-A330-4A43-BC51-ED791A678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285" y="3324081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C.  858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EBEBD006-C9E0-4BF1-906B-38BE7D46A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2624" y="3921967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D.  128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91279215-88BD-45A7-A7E4-4CCFC2BC2084}"/>
              </a:ext>
            </a:extLst>
          </p:cNvPr>
          <p:cNvSpPr/>
          <p:nvPr/>
        </p:nvSpPr>
        <p:spPr>
          <a:xfrm>
            <a:off x="7901609" y="3336058"/>
            <a:ext cx="771920" cy="692702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070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1" grpId="0"/>
      <p:bldP spid="60" grpId="0"/>
      <p:bldP spid="61" grpId="0"/>
      <p:bldP spid="62" grpId="0"/>
      <p:bldP spid="63" grpId="0"/>
      <p:bldP spid="2" grpId="0" animBg="1"/>
      <p:bldP spid="64" grpId="0"/>
      <p:bldP spid="65" grpId="0"/>
      <p:bldP spid="66" grpId="0"/>
      <p:bldP spid="67" grpId="0"/>
      <p:bldP spid="68" grpId="0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578562" y="1236266"/>
            <a:ext cx="10989175" cy="75713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320" b="1" dirty="0" err="1">
                <a:solidFill>
                  <a:srgbClr val="FF3300"/>
                </a:solidFill>
                <a:latin typeface="Times New Roman" pitchFamily="18" charset="0"/>
              </a:rPr>
              <a:t>Nhân</a:t>
            </a:r>
            <a:r>
              <a:rPr lang="en-US" sz="432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4320" b="1" dirty="0" err="1">
                <a:solidFill>
                  <a:srgbClr val="FF3300"/>
                </a:solidFill>
                <a:latin typeface="Times New Roman" pitchFamily="18" charset="0"/>
              </a:rPr>
              <a:t>với</a:t>
            </a:r>
            <a:r>
              <a:rPr lang="en-US" sz="432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4320" b="1" dirty="0" err="1">
                <a:solidFill>
                  <a:srgbClr val="FF3300"/>
                </a:solidFill>
                <a:latin typeface="Times New Roman" pitchFamily="18" charset="0"/>
              </a:rPr>
              <a:t>số</a:t>
            </a:r>
            <a:r>
              <a:rPr lang="en-US" sz="432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4320" b="1" dirty="0" err="1">
                <a:solidFill>
                  <a:srgbClr val="FF3300"/>
                </a:solidFill>
                <a:latin typeface="Times New Roman" pitchFamily="18" charset="0"/>
              </a:rPr>
              <a:t>có</a:t>
            </a:r>
            <a:r>
              <a:rPr lang="en-US" sz="432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4320" b="1" dirty="0" err="1">
                <a:solidFill>
                  <a:srgbClr val="FF3300"/>
                </a:solidFill>
                <a:latin typeface="Times New Roman" pitchFamily="18" charset="0"/>
              </a:rPr>
              <a:t>ba</a:t>
            </a:r>
            <a:r>
              <a:rPr lang="en-US" sz="432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4320" b="1" dirty="0" err="1">
                <a:solidFill>
                  <a:srgbClr val="FF3300"/>
                </a:solidFill>
                <a:latin typeface="Times New Roman" pitchFamily="18" charset="0"/>
              </a:rPr>
              <a:t>chữ</a:t>
            </a:r>
            <a:r>
              <a:rPr lang="en-US" sz="432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4320" b="1" dirty="0" err="1">
                <a:solidFill>
                  <a:srgbClr val="FF3300"/>
                </a:solidFill>
                <a:latin typeface="Times New Roman" pitchFamily="18" charset="0"/>
              </a:rPr>
              <a:t>số</a:t>
            </a:r>
            <a:endParaRPr lang="en-US" sz="432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4099" name="Text Box 18"/>
          <p:cNvSpPr txBox="1">
            <a:spLocks noChangeArrowheads="1"/>
          </p:cNvSpPr>
          <p:nvPr/>
        </p:nvSpPr>
        <p:spPr bwMode="auto">
          <a:xfrm>
            <a:off x="578561" y="683405"/>
            <a:ext cx="11018502" cy="609398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360" b="1" u="sng">
                <a:latin typeface="Times New Roman" pitchFamily="18" charset="0"/>
                <a:cs typeface="Times New Roman" pitchFamily="18" charset="0"/>
              </a:rPr>
              <a:t>Toán </a:t>
            </a:r>
            <a:endParaRPr lang="en-US" sz="336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Text Box 14"/>
          <p:cNvSpPr txBox="1">
            <a:spLocks noChangeArrowheads="1"/>
          </p:cNvSpPr>
          <p:nvPr/>
        </p:nvSpPr>
        <p:spPr bwMode="auto">
          <a:xfrm>
            <a:off x="609600" y="1"/>
            <a:ext cx="10972800" cy="609398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336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Text Box 20"/>
          <p:cNvSpPr txBox="1">
            <a:spLocks noChangeArrowheads="1"/>
          </p:cNvSpPr>
          <p:nvPr/>
        </p:nvSpPr>
        <p:spPr bwMode="auto">
          <a:xfrm>
            <a:off x="593223" y="114058"/>
            <a:ext cx="10989176" cy="683264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84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4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4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4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4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4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40" b="1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384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40" b="1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84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40" b="1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63896" y="1873627"/>
            <a:ext cx="11018502" cy="3896451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432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32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2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32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vi-VN" sz="4080" dirty="0">
                <a:latin typeface="Times New Roman" pitchFamily="18" charset="0"/>
                <a:cs typeface="Times New Roman" pitchFamily="18" charset="0"/>
              </a:rPr>
              <a:t>- Biết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8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, b</a:t>
            </a:r>
            <a:r>
              <a:rPr lang="vi-VN" sz="4080" dirty="0">
                <a:latin typeface="Times New Roman" pitchFamily="18" charset="0"/>
                <a:cs typeface="Times New Roman" pitchFamily="18" charset="0"/>
              </a:rPr>
              <a:t>ài 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3.</a:t>
            </a:r>
          </a:p>
          <a:p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8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8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408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699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10"/>
          <p:cNvSpPr>
            <a:spLocks noChangeArrowheads="1"/>
          </p:cNvSpPr>
          <p:nvPr/>
        </p:nvSpPr>
        <p:spPr bwMode="auto">
          <a:xfrm>
            <a:off x="5753100" y="4000502"/>
            <a:ext cx="2528888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defTabSz="684610"/>
            <a:r>
              <a:rPr lang="en-US" altLang="vi-VN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endParaRPr lang="vi-VN" altLang="vi-VN">
              <a:solidFill>
                <a:srgbClr val="000000"/>
              </a:solidFill>
              <a:latin typeface="HP001 4 hàng" pitchFamily="34" charset="0"/>
              <a:cs typeface="Arial" pitchFamily="34" charset="0"/>
            </a:endParaRPr>
          </a:p>
        </p:txBody>
      </p:sp>
      <p:sp>
        <p:nvSpPr>
          <p:cNvPr id="10" name="WordArt 16"/>
          <p:cNvSpPr>
            <a:spLocks noTextEdit="1"/>
          </p:cNvSpPr>
          <p:nvPr/>
        </p:nvSpPr>
        <p:spPr>
          <a:xfrm>
            <a:off x="3810000" y="5181600"/>
            <a:ext cx="4104456" cy="6858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>
              <a:defRPr/>
            </a:pPr>
            <a:r>
              <a:rPr lang="en-US" sz="2700" b="1" dirty="0" smtClean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KHÁM PHÁ</a:t>
            </a:r>
            <a:endParaRPr lang="en-US" sz="2700" b="1" dirty="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28" y="1600200"/>
            <a:ext cx="54864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07470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154372" y="351353"/>
            <a:ext cx="79954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vi-VN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lvl="0" algn="ctr"/>
            <a:r>
              <a:rPr lang="en-US" sz="36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428692" y="1681887"/>
            <a:ext cx="79954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10696" y="2568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64053" y="1363336"/>
            <a:ext cx="1290319" cy="637101"/>
          </a:xfrm>
          <a:prstGeom prst="roundRect">
            <a:avLst/>
          </a:prstGeom>
          <a:solidFill>
            <a:srgbClr val="FF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72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46343" y="3159167"/>
            <a:ext cx="7386637" cy="15081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phép tính sau 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 x 123 =?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1474" y="1575662"/>
            <a:ext cx="2561524" cy="523220"/>
          </a:xfrm>
          <a:prstGeom prst="rect">
            <a:avLst/>
          </a:prstGeom>
          <a:ln w="762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/>
                <a:cs typeface="Arial" charset="0"/>
              </a:rPr>
              <a:t>164 x 123 =</a:t>
            </a:r>
            <a:endParaRPr lang="vi-VN" sz="28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46941" y="1572718"/>
            <a:ext cx="3878013" cy="523220"/>
          </a:xfrm>
          <a:prstGeom prst="rect">
            <a:avLst/>
          </a:prstGeom>
          <a:ln w="762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/>
                <a:cs typeface="Arial" charset="0"/>
              </a:rPr>
              <a:t>164 x </a:t>
            </a:r>
            <a:r>
              <a:rPr lang="vi-VN" sz="2800" b="1" dirty="0">
                <a:solidFill>
                  <a:srgbClr val="FF0000"/>
                </a:solidFill>
                <a:latin typeface="Times New Roman"/>
                <a:cs typeface="Arial" charset="0"/>
              </a:rPr>
              <a:t>( 100 + 20 + 3 )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1893" y="2570393"/>
            <a:ext cx="17880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/>
              </a:rPr>
              <a:t> = 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16400</a:t>
            </a:r>
            <a:endParaRPr lang="en-US" sz="2800" b="1" dirty="0">
              <a:solidFill>
                <a:srgbClr val="0070C0"/>
              </a:solidFill>
              <a:latin typeface="Calibri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93306" y="2528440"/>
            <a:ext cx="1486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3280</a:t>
            </a:r>
            <a:endParaRPr lang="en-US" sz="2800" b="1" dirty="0">
              <a:solidFill>
                <a:srgbClr val="0070C0"/>
              </a:solidFill>
              <a:latin typeface="Calibri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89" y="2528440"/>
            <a:ext cx="1486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prstClr val="black"/>
                </a:solidFill>
                <a:latin typeface="Times New Roman"/>
              </a:rPr>
              <a:t>492</a:t>
            </a:r>
            <a:endParaRPr lang="en-US" sz="2800" b="1" dirty="0">
              <a:solidFill>
                <a:srgbClr val="0070C0"/>
              </a:solidFill>
              <a:latin typeface="Calibri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1343" y="2570393"/>
            <a:ext cx="496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+</a:t>
            </a:r>
            <a:endParaRPr lang="en-US" sz="2800" b="1" dirty="0">
              <a:solidFill>
                <a:srgbClr val="0070C0"/>
              </a:solidFill>
              <a:latin typeface="Calibri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51584" y="2570393"/>
            <a:ext cx="496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+</a:t>
            </a:r>
            <a:endParaRPr lang="en-US" sz="2800" b="1" dirty="0">
              <a:solidFill>
                <a:srgbClr val="0070C0"/>
              </a:solidFill>
              <a:latin typeface="Calibri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040" y="1000445"/>
            <a:ext cx="568004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a) Ta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:</a:t>
            </a:r>
            <a:endParaRPr lang="en-US" sz="2800" b="1" dirty="0">
              <a:solidFill>
                <a:srgbClr val="0070C0"/>
              </a:solidFill>
              <a:latin typeface="Calibri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61984" y="2095938"/>
            <a:ext cx="58372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= 164 x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100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 + 164 x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20</a:t>
            </a:r>
            <a:r>
              <a:rPr lang="vi-VN" sz="2800" b="1" dirty="0">
                <a:solidFill>
                  <a:prstClr val="black"/>
                </a:solidFill>
                <a:latin typeface="Times New Roman"/>
              </a:rPr>
              <a:t> + 164 x 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49840" y="3093613"/>
            <a:ext cx="2091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+mj-lt"/>
                <a:cs typeface="+mn-cs"/>
              </a:rPr>
              <a:t>= 20172</a:t>
            </a:r>
          </a:p>
        </p:txBody>
      </p:sp>
      <p:sp>
        <p:nvSpPr>
          <p:cNvPr id="35" name="Line 47"/>
          <p:cNvSpPr>
            <a:spLocks noChangeShapeType="1"/>
          </p:cNvSpPr>
          <p:nvPr/>
        </p:nvSpPr>
        <p:spPr bwMode="auto">
          <a:xfrm flipH="1" flipV="1">
            <a:off x="6488487" y="-1"/>
            <a:ext cx="0" cy="6858000"/>
          </a:xfrm>
          <a:prstGeom prst="line">
            <a:avLst/>
          </a:prstGeom>
          <a:ln w="76200"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6" name="Group 17"/>
          <p:cNvGrpSpPr>
            <a:grpSpLocks/>
          </p:cNvGrpSpPr>
          <p:nvPr/>
        </p:nvGrpSpPr>
        <p:grpSpPr bwMode="auto">
          <a:xfrm>
            <a:off x="8218792" y="2061728"/>
            <a:ext cx="2166938" cy="1477446"/>
            <a:chOff x="2734" y="1451"/>
            <a:chExt cx="1365" cy="1116"/>
          </a:xfrm>
        </p:grpSpPr>
        <p:sp>
          <p:nvSpPr>
            <p:cNvPr id="37" name="Text Box 6"/>
            <p:cNvSpPr txBox="1">
              <a:spLocks noChangeArrowheads="1"/>
            </p:cNvSpPr>
            <p:nvPr/>
          </p:nvSpPr>
          <p:spPr bwMode="auto">
            <a:xfrm>
              <a:off x="3072" y="1451"/>
              <a:ext cx="751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FF"/>
                  </a:solidFill>
                  <a:latin typeface="VNI-Times" pitchFamily="2" charset="0"/>
                </a:rPr>
                <a:t>164</a:t>
              </a:r>
            </a:p>
          </p:txBody>
        </p:sp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2928" y="1977"/>
              <a:ext cx="1171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FF"/>
                  </a:solidFill>
                  <a:latin typeface="VNI-Times" pitchFamily="2" charset="0"/>
                </a:rPr>
                <a:t>  123</a:t>
              </a:r>
            </a:p>
          </p:txBody>
        </p:sp>
        <p:sp>
          <p:nvSpPr>
            <p:cNvPr id="39" name="Text Box 11"/>
            <p:cNvSpPr txBox="1">
              <a:spLocks noChangeArrowheads="1"/>
            </p:cNvSpPr>
            <p:nvPr/>
          </p:nvSpPr>
          <p:spPr bwMode="auto">
            <a:xfrm>
              <a:off x="2734" y="1652"/>
              <a:ext cx="38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FF"/>
                  </a:solidFill>
                  <a:latin typeface="VNI-Times" pitchFamily="2" charset="0"/>
                </a:rPr>
                <a:t>x</a:t>
              </a:r>
            </a:p>
          </p:txBody>
        </p:sp>
        <p:sp>
          <p:nvSpPr>
            <p:cNvPr id="40" name="Line 15"/>
            <p:cNvSpPr>
              <a:spLocks noChangeShapeType="1"/>
            </p:cNvSpPr>
            <p:nvPr/>
          </p:nvSpPr>
          <p:spPr bwMode="auto">
            <a:xfrm>
              <a:off x="3047" y="2567"/>
              <a:ext cx="75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862957" y="975830"/>
            <a:ext cx="5173995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</a:rPr>
              <a:t>thường</a:t>
            </a: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 ta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</a:rPr>
              <a:t>đặt</a:t>
            </a: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/>
              </a:rPr>
              <a:t>:</a:t>
            </a:r>
            <a:endParaRPr lang="en-US" sz="2800" b="1" dirty="0">
              <a:solidFill>
                <a:srgbClr val="0070C0"/>
              </a:solidFill>
              <a:latin typeface="Calibri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20484" y="0"/>
            <a:ext cx="12212484" cy="64633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FF00"/>
                </a:solidFill>
                <a:latin typeface="+mj-lt"/>
              </a:rPr>
              <a:t>164 x 123 =?</a:t>
            </a:r>
            <a:endParaRPr lang="vi-VN" sz="32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573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35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1755778" y="531814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060575" y="531814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2365375" y="531814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1755778" y="1141455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2060575" y="1116055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2365375" y="1116055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1327151" y="757280"/>
            <a:ext cx="30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>
            <a:off x="1362077" y="1762125"/>
            <a:ext cx="1633539" cy="12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2386016" y="1670052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2116139" y="1690690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1811342" y="1690690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2122488" y="2219367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7124" name="Text Box 20"/>
          <p:cNvSpPr txBox="1">
            <a:spLocks noChangeArrowheads="1"/>
          </p:cNvSpPr>
          <p:nvPr/>
        </p:nvSpPr>
        <p:spPr bwMode="auto">
          <a:xfrm>
            <a:off x="1797053" y="2205080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7125" name="Text Box 21"/>
          <p:cNvSpPr txBox="1">
            <a:spLocks noChangeArrowheads="1"/>
          </p:cNvSpPr>
          <p:nvPr/>
        </p:nvSpPr>
        <p:spPr bwMode="auto">
          <a:xfrm>
            <a:off x="1492251" y="2219367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7126" name="Text Box 22"/>
          <p:cNvSpPr txBox="1">
            <a:spLocks noChangeArrowheads="1"/>
          </p:cNvSpPr>
          <p:nvPr/>
        </p:nvSpPr>
        <p:spPr bwMode="auto">
          <a:xfrm>
            <a:off x="1771654" y="2752767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7127" name="Text Box 23"/>
          <p:cNvSpPr txBox="1">
            <a:spLocks noChangeArrowheads="1"/>
          </p:cNvSpPr>
          <p:nvPr/>
        </p:nvSpPr>
        <p:spPr bwMode="auto">
          <a:xfrm>
            <a:off x="1471613" y="2743242"/>
            <a:ext cx="482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1146175" y="2752767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7129" name="Line 25"/>
          <p:cNvSpPr>
            <a:spLocks noChangeShapeType="1"/>
          </p:cNvSpPr>
          <p:nvPr/>
        </p:nvSpPr>
        <p:spPr bwMode="auto">
          <a:xfrm>
            <a:off x="1200151" y="3524250"/>
            <a:ext cx="1633539" cy="269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30" name="Text Box 26"/>
          <p:cNvSpPr txBox="1">
            <a:spLocks noChangeArrowheads="1"/>
          </p:cNvSpPr>
          <p:nvPr/>
        </p:nvSpPr>
        <p:spPr bwMode="auto">
          <a:xfrm>
            <a:off x="2382842" y="1670052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7131" name="Text Box 27"/>
          <p:cNvSpPr txBox="1">
            <a:spLocks noChangeArrowheads="1"/>
          </p:cNvSpPr>
          <p:nvPr/>
        </p:nvSpPr>
        <p:spPr bwMode="auto">
          <a:xfrm>
            <a:off x="2084388" y="3582990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7132" name="Text Box 28"/>
          <p:cNvSpPr txBox="1">
            <a:spLocks noChangeArrowheads="1"/>
          </p:cNvSpPr>
          <p:nvPr/>
        </p:nvSpPr>
        <p:spPr bwMode="auto">
          <a:xfrm>
            <a:off x="1798639" y="3567119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7133" name="Text Box 29"/>
          <p:cNvSpPr txBox="1">
            <a:spLocks noChangeArrowheads="1"/>
          </p:cNvSpPr>
          <p:nvPr/>
        </p:nvSpPr>
        <p:spPr bwMode="auto">
          <a:xfrm>
            <a:off x="1479551" y="3557595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7134" name="Text Box 30"/>
          <p:cNvSpPr txBox="1">
            <a:spLocks noChangeArrowheads="1"/>
          </p:cNvSpPr>
          <p:nvPr/>
        </p:nvSpPr>
        <p:spPr bwMode="auto">
          <a:xfrm>
            <a:off x="1200154" y="3557595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7135" name="Text Box 31"/>
          <p:cNvSpPr txBox="1">
            <a:spLocks noChangeArrowheads="1"/>
          </p:cNvSpPr>
          <p:nvPr/>
        </p:nvSpPr>
        <p:spPr bwMode="auto">
          <a:xfrm>
            <a:off x="4286251" y="104812"/>
            <a:ext cx="2909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* 3 nhân 4 bằng 12, </a:t>
            </a:r>
          </a:p>
        </p:txBody>
      </p:sp>
      <p:sp>
        <p:nvSpPr>
          <p:cNvPr id="47136" name="Text Box 32"/>
          <p:cNvSpPr txBox="1">
            <a:spLocks noChangeArrowheads="1"/>
          </p:cNvSpPr>
          <p:nvPr/>
        </p:nvSpPr>
        <p:spPr bwMode="auto">
          <a:xfrm>
            <a:off x="6781800" y="106400"/>
            <a:ext cx="132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2,</a:t>
            </a:r>
          </a:p>
        </p:txBody>
      </p:sp>
      <p:sp>
        <p:nvSpPr>
          <p:cNvPr id="47137" name="Text Box 33"/>
          <p:cNvSpPr txBox="1">
            <a:spLocks noChangeArrowheads="1"/>
          </p:cNvSpPr>
          <p:nvPr/>
        </p:nvSpPr>
        <p:spPr bwMode="auto">
          <a:xfrm>
            <a:off x="7620004" y="103223"/>
            <a:ext cx="1328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47138" name="Text Box 34"/>
          <p:cNvSpPr txBox="1">
            <a:spLocks noChangeArrowheads="1"/>
          </p:cNvSpPr>
          <p:nvPr/>
        </p:nvSpPr>
        <p:spPr bwMode="auto">
          <a:xfrm>
            <a:off x="4495803" y="498512"/>
            <a:ext cx="468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3 nhân 6 bằng 18, thêm 1 bằng 19,</a:t>
            </a:r>
          </a:p>
        </p:txBody>
      </p:sp>
      <p:sp>
        <p:nvSpPr>
          <p:cNvPr id="47139" name="Text Box 35"/>
          <p:cNvSpPr txBox="1">
            <a:spLocks noChangeArrowheads="1"/>
          </p:cNvSpPr>
          <p:nvPr/>
        </p:nvSpPr>
        <p:spPr bwMode="auto">
          <a:xfrm>
            <a:off x="8788400" y="474698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9,</a:t>
            </a:r>
          </a:p>
        </p:txBody>
      </p:sp>
      <p:sp>
        <p:nvSpPr>
          <p:cNvPr id="47140" name="Text Box 36"/>
          <p:cNvSpPr txBox="1">
            <a:spLocks noChangeArrowheads="1"/>
          </p:cNvSpPr>
          <p:nvPr/>
        </p:nvSpPr>
        <p:spPr bwMode="auto">
          <a:xfrm>
            <a:off x="9659939" y="455649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nhớ1.</a:t>
            </a:r>
          </a:p>
        </p:txBody>
      </p:sp>
      <p:sp>
        <p:nvSpPr>
          <p:cNvPr id="47141" name="Text Box 37"/>
          <p:cNvSpPr txBox="1">
            <a:spLocks noChangeArrowheads="1"/>
          </p:cNvSpPr>
          <p:nvPr/>
        </p:nvSpPr>
        <p:spPr bwMode="auto">
          <a:xfrm>
            <a:off x="4521200" y="927141"/>
            <a:ext cx="439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3 nhân 1 bằng 3, thêm  1 bằng 4,</a:t>
            </a:r>
          </a:p>
        </p:txBody>
      </p:sp>
      <p:sp>
        <p:nvSpPr>
          <p:cNvPr id="47142" name="Text Box 38"/>
          <p:cNvSpPr txBox="1">
            <a:spLocks noChangeArrowheads="1"/>
          </p:cNvSpPr>
          <p:nvPr/>
        </p:nvSpPr>
        <p:spPr bwMode="auto">
          <a:xfrm>
            <a:off x="8547100" y="925554"/>
            <a:ext cx="132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4.</a:t>
            </a:r>
          </a:p>
        </p:txBody>
      </p:sp>
      <p:sp>
        <p:nvSpPr>
          <p:cNvPr id="47143" name="Text Box 39"/>
          <p:cNvSpPr txBox="1">
            <a:spLocks noChangeArrowheads="1"/>
          </p:cNvSpPr>
          <p:nvPr/>
        </p:nvSpPr>
        <p:spPr bwMode="auto">
          <a:xfrm>
            <a:off x="4329137" y="1333537"/>
            <a:ext cx="2638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* 2 nhân 4 bằng 8, </a:t>
            </a:r>
          </a:p>
        </p:txBody>
      </p:sp>
      <p:sp>
        <p:nvSpPr>
          <p:cNvPr id="47145" name="Text Box 41"/>
          <p:cNvSpPr txBox="1">
            <a:spLocks noChangeArrowheads="1"/>
          </p:cNvSpPr>
          <p:nvPr/>
        </p:nvSpPr>
        <p:spPr bwMode="auto">
          <a:xfrm>
            <a:off x="4521200" y="1795495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2 nhân 6 bằng 12, </a:t>
            </a:r>
          </a:p>
        </p:txBody>
      </p:sp>
      <p:sp>
        <p:nvSpPr>
          <p:cNvPr id="47146" name="Text Box 42"/>
          <p:cNvSpPr txBox="1">
            <a:spLocks noChangeArrowheads="1"/>
          </p:cNvSpPr>
          <p:nvPr/>
        </p:nvSpPr>
        <p:spPr bwMode="auto">
          <a:xfrm>
            <a:off x="6770691" y="1768506"/>
            <a:ext cx="1192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2,</a:t>
            </a:r>
          </a:p>
        </p:txBody>
      </p:sp>
      <p:sp>
        <p:nvSpPr>
          <p:cNvPr id="47147" name="Text Box 43"/>
          <p:cNvSpPr txBox="1">
            <a:spLocks noChangeArrowheads="1"/>
          </p:cNvSpPr>
          <p:nvPr/>
        </p:nvSpPr>
        <p:spPr bwMode="auto">
          <a:xfrm>
            <a:off x="7559675" y="1755808"/>
            <a:ext cx="132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 nhớ 1.</a:t>
            </a:r>
          </a:p>
        </p:txBody>
      </p:sp>
      <p:sp>
        <p:nvSpPr>
          <p:cNvPr id="47148" name="Text Box 44"/>
          <p:cNvSpPr txBox="1">
            <a:spLocks noChangeArrowheads="1"/>
          </p:cNvSpPr>
          <p:nvPr/>
        </p:nvSpPr>
        <p:spPr bwMode="auto">
          <a:xfrm>
            <a:off x="4521203" y="2244766"/>
            <a:ext cx="4686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2 nhân 1 bằng 2, thêm1 bằng 3,</a:t>
            </a:r>
          </a:p>
        </p:txBody>
      </p:sp>
      <p:sp>
        <p:nvSpPr>
          <p:cNvPr id="47149" name="Text Box 45"/>
          <p:cNvSpPr txBox="1">
            <a:spLocks noChangeArrowheads="1"/>
          </p:cNvSpPr>
          <p:nvPr/>
        </p:nvSpPr>
        <p:spPr bwMode="auto">
          <a:xfrm>
            <a:off x="8437559" y="2235034"/>
            <a:ext cx="1368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sp>
        <p:nvSpPr>
          <p:cNvPr id="47150" name="Text Box 46"/>
          <p:cNvSpPr txBox="1">
            <a:spLocks noChangeArrowheads="1"/>
          </p:cNvSpPr>
          <p:nvPr/>
        </p:nvSpPr>
        <p:spPr bwMode="auto">
          <a:xfrm>
            <a:off x="4316414" y="2655929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* 1 nhân 4 bằng 4, </a:t>
            </a:r>
          </a:p>
        </p:txBody>
      </p:sp>
      <p:sp>
        <p:nvSpPr>
          <p:cNvPr id="47152" name="Text Box 48"/>
          <p:cNvSpPr txBox="1">
            <a:spLocks noChangeArrowheads="1"/>
          </p:cNvSpPr>
          <p:nvPr/>
        </p:nvSpPr>
        <p:spPr bwMode="auto">
          <a:xfrm>
            <a:off x="4522791" y="3132173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1 nhân 6 bằng 6,</a:t>
            </a:r>
          </a:p>
        </p:txBody>
      </p:sp>
      <p:sp>
        <p:nvSpPr>
          <p:cNvPr id="47153" name="Text Box 49"/>
          <p:cNvSpPr txBox="1">
            <a:spLocks noChangeArrowheads="1"/>
          </p:cNvSpPr>
          <p:nvPr/>
        </p:nvSpPr>
        <p:spPr bwMode="auto">
          <a:xfrm>
            <a:off x="6662740" y="3113124"/>
            <a:ext cx="11223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47154" name="Text Box 50"/>
          <p:cNvSpPr txBox="1">
            <a:spLocks noChangeArrowheads="1"/>
          </p:cNvSpPr>
          <p:nvPr/>
        </p:nvSpPr>
        <p:spPr bwMode="auto">
          <a:xfrm>
            <a:off x="4543428" y="3581407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1 nhân 1 bằng 1,</a:t>
            </a:r>
          </a:p>
        </p:txBody>
      </p:sp>
      <p:sp>
        <p:nvSpPr>
          <p:cNvPr id="47155" name="Text Box 51"/>
          <p:cNvSpPr txBox="1">
            <a:spLocks noChangeArrowheads="1"/>
          </p:cNvSpPr>
          <p:nvPr/>
        </p:nvSpPr>
        <p:spPr bwMode="auto">
          <a:xfrm>
            <a:off x="4343400" y="3997366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* Hạ 2 ;</a:t>
            </a:r>
          </a:p>
        </p:txBody>
      </p:sp>
      <p:sp>
        <p:nvSpPr>
          <p:cNvPr id="47156" name="Text Box 52"/>
          <p:cNvSpPr txBox="1">
            <a:spLocks noChangeArrowheads="1"/>
          </p:cNvSpPr>
          <p:nvPr/>
        </p:nvSpPr>
        <p:spPr bwMode="auto">
          <a:xfrm>
            <a:off x="4483103" y="4419641"/>
            <a:ext cx="4127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9 cộng 8 bằng 17, viết 7 nhớ 1. </a:t>
            </a:r>
          </a:p>
        </p:txBody>
      </p:sp>
      <p:sp>
        <p:nvSpPr>
          <p:cNvPr id="47157" name="Text Box 53"/>
          <p:cNvSpPr txBox="1">
            <a:spLocks noChangeArrowheads="1"/>
          </p:cNvSpPr>
          <p:nvPr/>
        </p:nvSpPr>
        <p:spPr bwMode="auto">
          <a:xfrm>
            <a:off x="4419604" y="4892717"/>
            <a:ext cx="6735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4 cộng 2 bằng 6; 6 cộng 4 bằng 10, thêm 1 bằng 11, viết 1 nhớ 1.</a:t>
            </a:r>
          </a:p>
        </p:txBody>
      </p:sp>
      <p:sp>
        <p:nvSpPr>
          <p:cNvPr id="47158" name="Text Box 54"/>
          <p:cNvSpPr txBox="1">
            <a:spLocks noChangeArrowheads="1"/>
          </p:cNvSpPr>
          <p:nvPr/>
        </p:nvSpPr>
        <p:spPr bwMode="auto">
          <a:xfrm>
            <a:off x="4495800" y="5756316"/>
            <a:ext cx="647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3 cộng 6 bằng 9, thêm 1 bằng 10, viết 0 nhớ 1.</a:t>
            </a:r>
          </a:p>
        </p:txBody>
      </p:sp>
      <p:sp>
        <p:nvSpPr>
          <p:cNvPr id="47160" name="Text Box 56"/>
          <p:cNvSpPr txBox="1">
            <a:spLocks noChangeArrowheads="1"/>
          </p:cNvSpPr>
          <p:nvPr/>
        </p:nvSpPr>
        <p:spPr bwMode="auto">
          <a:xfrm>
            <a:off x="6650040" y="3581407"/>
            <a:ext cx="11223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47161" name="Text Box 57"/>
          <p:cNvSpPr txBox="1">
            <a:spLocks noChangeArrowheads="1"/>
          </p:cNvSpPr>
          <p:nvPr/>
        </p:nvSpPr>
        <p:spPr bwMode="auto">
          <a:xfrm>
            <a:off x="4419600" y="6213517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1 thêm 1 bằng 2 , viết 2.</a:t>
            </a:r>
          </a:p>
        </p:txBody>
      </p:sp>
      <p:sp>
        <p:nvSpPr>
          <p:cNvPr id="23600" name="Text Box 59"/>
          <p:cNvSpPr txBox="1">
            <a:spLocks noChangeArrowheads="1"/>
          </p:cNvSpPr>
          <p:nvPr/>
        </p:nvSpPr>
        <p:spPr bwMode="auto">
          <a:xfrm>
            <a:off x="765178" y="4967288"/>
            <a:ext cx="213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64" name="Text Box 60"/>
          <p:cNvSpPr txBox="1">
            <a:spLocks noChangeArrowheads="1"/>
          </p:cNvSpPr>
          <p:nvPr/>
        </p:nvSpPr>
        <p:spPr bwMode="auto">
          <a:xfrm>
            <a:off x="358776" y="5184796"/>
            <a:ext cx="37068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 : </a:t>
            </a:r>
            <a:r>
              <a:rPr lang="en-US" altLang="vi-VN" sz="2800" b="1">
                <a:latin typeface="Times New Roman" pitchFamily="18" charset="0"/>
                <a:cs typeface="Times New Roman" pitchFamily="18" charset="0"/>
              </a:rPr>
              <a:t>164 x 123 =20172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683250" y="1330521"/>
            <a:ext cx="20088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8 (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9)</a:t>
            </a:r>
            <a:endParaRPr lang="vi-VN" alt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96110" y="2676567"/>
            <a:ext cx="20088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400" dirty="0">
                <a:latin typeface="Times New Roman" pitchFamily="18" charset="0"/>
                <a:cs typeface="Times New Roman" pitchFamily="18" charset="0"/>
              </a:rPr>
              <a:t> 4 (</a:t>
            </a:r>
            <a:r>
              <a:rPr lang="en-US" altLang="vi-VN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 2)</a:t>
            </a:r>
            <a:endParaRPr lang="vi-VN" alt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 Box 60"/>
          <p:cNvSpPr txBox="1">
            <a:spLocks noChangeArrowheads="1"/>
          </p:cNvSpPr>
          <p:nvPr/>
        </p:nvSpPr>
        <p:spPr bwMode="auto">
          <a:xfrm>
            <a:off x="397668" y="14960"/>
            <a:ext cx="3706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600" b="1">
                <a:latin typeface="Times New Roman" pitchFamily="18" charset="0"/>
                <a:cs typeface="Times New Roman" pitchFamily="18" charset="0"/>
              </a:rPr>
              <a:t>164 x 123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0" dur="250" autoRev="1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autoRev="1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7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7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7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7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47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4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rAng="0" ptsTypes="">
                                      <p:cBhvr>
                                        <p:cTn id="1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1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7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7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 tmFilter="0,0; .5, 1; 1, 1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7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7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7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7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 tmFilter="0,0; .5, 1; 1, 1"/>
                                        <p:tgtEl>
                                          <p:spTgt spid="47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7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7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7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7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7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7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7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7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7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4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800" decel="100000"/>
                                        <p:tgtEl>
                                          <p:spTgt spid="47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800" decel="100000" fill="hold"/>
                                        <p:tgtEl>
                                          <p:spTgt spid="47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800" decel="100000" fill="hold"/>
                                        <p:tgtEl>
                                          <p:spTgt spid="47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800" decel="100000" fill="hold"/>
                                        <p:tgtEl>
                                          <p:spTgt spid="47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 nodeType="clickPar">
                      <p:stCondLst>
                        <p:cond delay="indefinite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7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7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3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 nodeType="clickPar">
                      <p:stCondLst>
                        <p:cond delay="indefinite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 nodeType="clickPar">
                      <p:stCondLst>
                        <p:cond delay="indefinite"/>
                      </p:stCondLst>
                      <p:childTnLst>
                        <p:par>
                          <p:cTn id="2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34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47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47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47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47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 nodeType="clickPar">
                      <p:stCondLst>
                        <p:cond delay="indefinite"/>
                      </p:stCondLst>
                      <p:childTnLst>
                        <p:par>
                          <p:cTn id="2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47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47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 nodeType="clickPar">
                      <p:stCondLst>
                        <p:cond delay="indefinite"/>
                      </p:stCondLst>
                      <p:childTnLst>
                        <p:par>
                          <p:cTn id="2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3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3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7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7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 nodeType="clickPar">
                      <p:stCondLst>
                        <p:cond delay="indefinite"/>
                      </p:stCondLst>
                      <p:childTnLst>
                        <p:par>
                          <p:cTn id="3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47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47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47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47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47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47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 nodeType="clickPar">
                      <p:stCondLst>
                        <p:cond delay="indefinite"/>
                      </p:stCondLst>
                      <p:childTnLst>
                        <p:par>
                          <p:cTn id="3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222 L 0.00208 0.27592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2685"/>
                                    </p:animMotion>
                                  </p:childTnLst>
                                </p:cTn>
                              </p:par>
                              <p:par>
                                <p:cTn id="3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47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47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47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47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47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4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4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 nodeType="clickPar">
                      <p:stCondLst>
                        <p:cond delay="indefinite"/>
                      </p:stCondLst>
                      <p:childTnLst>
                        <p:par>
                          <p:cTn id="3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rAng="0" ptsTypes="">
                                      <p:cBhvr>
                                        <p:cTn id="3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3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 nodeType="clickPar">
                      <p:stCondLst>
                        <p:cond delay="indefinite"/>
                      </p:stCondLst>
                      <p:childTnLst>
                        <p:par>
                          <p:cTn id="3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47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47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47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47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47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 nodeType="clickPar">
                      <p:stCondLst>
                        <p:cond delay="indefinite"/>
                      </p:stCondLst>
                      <p:childTnLst>
                        <p:par>
                          <p:cTn id="3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rAng="0" ptsTypes="">
                                      <p:cBhvr>
                                        <p:cTn id="3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3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47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47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47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47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 nodeType="clickPar">
                      <p:stCondLst>
                        <p:cond delay="indefinite"/>
                      </p:stCondLst>
                      <p:childTnLst>
                        <p:par>
                          <p:cTn id="4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1000"/>
                                        <p:tgtEl>
                                          <p:spTgt spid="47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47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47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 nodeType="clickPar">
                      <p:stCondLst>
                        <p:cond delay="indefinite"/>
                      </p:stCondLst>
                      <p:childTnLst>
                        <p:par>
                          <p:cTn id="4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5" dur="1" fill="hold"/>
                                        <p:tgtEl>
                                          <p:spTgt spid="471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2" grpId="0"/>
      <p:bldP spid="47112" grpId="1"/>
      <p:bldP spid="47112" grpId="2"/>
      <p:bldP spid="47112" grpId="3"/>
      <p:bldP spid="47113" grpId="0"/>
      <p:bldP spid="47113" grpId="1"/>
      <p:bldP spid="47113" grpId="2"/>
      <p:bldP spid="47113" grpId="3"/>
      <p:bldP spid="47114" grpId="0"/>
      <p:bldP spid="47114" grpId="1"/>
      <p:bldP spid="47114" grpId="2"/>
      <p:bldP spid="47114" grpId="3"/>
      <p:bldP spid="47115" grpId="0"/>
      <p:bldP spid="47115" grpId="1"/>
      <p:bldP spid="47115" grpId="2"/>
      <p:bldP spid="47115" grpId="3"/>
      <p:bldP spid="47116" grpId="0"/>
      <p:bldP spid="47116" grpId="1"/>
      <p:bldP spid="47116" grpId="2"/>
      <p:bldP spid="47116" grpId="3"/>
      <p:bldP spid="47117" grpId="0"/>
      <p:bldP spid="47117" grpId="1"/>
      <p:bldP spid="47117" grpId="2"/>
      <p:bldP spid="47117" grpId="3"/>
      <p:bldP spid="47118" grpId="0"/>
      <p:bldP spid="47119" grpId="0" animBg="1"/>
      <p:bldP spid="47120" grpId="0"/>
      <p:bldP spid="47120" grpId="1"/>
      <p:bldP spid="47121" grpId="0"/>
      <p:bldP spid="47121" grpId="1"/>
      <p:bldP spid="47122" grpId="0"/>
      <p:bldP spid="47122" grpId="1"/>
      <p:bldP spid="47123" grpId="0"/>
      <p:bldP spid="47123" grpId="1"/>
      <p:bldP spid="47124" grpId="0"/>
      <p:bldP spid="47124" grpId="1"/>
      <p:bldP spid="47125" grpId="0"/>
      <p:bldP spid="47125" grpId="1"/>
      <p:bldP spid="47126" grpId="0"/>
      <p:bldP spid="47126" grpId="1"/>
      <p:bldP spid="47127" grpId="0"/>
      <p:bldP spid="47127" grpId="1"/>
      <p:bldP spid="47128" grpId="0"/>
      <p:bldP spid="47128" grpId="1"/>
      <p:bldP spid="47129" grpId="0" animBg="1"/>
      <p:bldP spid="47130" grpId="0"/>
      <p:bldP spid="47131" grpId="0"/>
      <p:bldP spid="47132" grpId="0"/>
      <p:bldP spid="47134" grpId="0"/>
      <p:bldP spid="47135" grpId="0"/>
      <p:bldP spid="47136" grpId="0"/>
      <p:bldP spid="47137" grpId="0"/>
      <p:bldP spid="47138" grpId="0"/>
      <p:bldP spid="47139" grpId="0"/>
      <p:bldP spid="47140" grpId="0"/>
      <p:bldP spid="47141" grpId="0"/>
      <p:bldP spid="47142" grpId="0"/>
      <p:bldP spid="47143" grpId="0"/>
      <p:bldP spid="47145" grpId="0"/>
      <p:bldP spid="47146" grpId="0"/>
      <p:bldP spid="47147" grpId="0"/>
      <p:bldP spid="47148" grpId="0"/>
      <p:bldP spid="47149" grpId="0"/>
      <p:bldP spid="47150" grpId="0"/>
      <p:bldP spid="47152" grpId="0"/>
      <p:bldP spid="47153" grpId="0"/>
      <p:bldP spid="47154" grpId="0"/>
      <p:bldP spid="47155" grpId="0"/>
      <p:bldP spid="47156" grpId="0"/>
      <p:bldP spid="47157" grpId="0"/>
      <p:bldP spid="47160" grpId="0"/>
      <p:bldP spid="47161" grpId="0"/>
      <p:bldP spid="47164" grpId="0"/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331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LƯU Ý: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288733" y="1064302"/>
            <a:ext cx="38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593533" y="1064302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898336" y="1064302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288733" y="1673860"/>
            <a:ext cx="381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593533" y="1648460"/>
            <a:ext cx="381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898336" y="1648460"/>
            <a:ext cx="381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858523" y="1289727"/>
            <a:ext cx="30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895060" y="2294573"/>
            <a:ext cx="1633537" cy="12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918974" y="2202502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649095" y="2223135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344295" y="2223135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655445" y="2751815"/>
            <a:ext cx="3810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1330011" y="2737485"/>
            <a:ext cx="3810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1025208" y="2751815"/>
            <a:ext cx="3810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1304611" y="3285215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1004571" y="3275690"/>
            <a:ext cx="482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79136" y="3285215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731523" y="4056740"/>
            <a:ext cx="1635125" cy="269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B050"/>
              </a:solidFill>
            </a:endParaRP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933259" y="4115477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1615759" y="4115477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331595" y="4099602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1012511" y="4090077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731523" y="4090077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528572" y="2577148"/>
            <a:ext cx="1674813" cy="0"/>
          </a:xfrm>
          <a:prstGeom prst="straightConnector1">
            <a:avLst/>
          </a:prstGeom>
          <a:ln w="38100">
            <a:solidFill>
              <a:srgbClr val="CC00C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455795" y="2307277"/>
            <a:ext cx="37846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 riêng thứ 1</a:t>
            </a:r>
            <a:endParaRPr lang="vi-VN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539683" y="3166110"/>
            <a:ext cx="1674812" cy="0"/>
          </a:xfrm>
          <a:prstGeom prst="straightConnector1">
            <a:avLst/>
          </a:prstGeom>
          <a:ln w="38100">
            <a:solidFill>
              <a:srgbClr val="CC00C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455818" y="2905779"/>
            <a:ext cx="29527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Tích riêng thứ 2</a:t>
            </a:r>
            <a:endParaRPr lang="vi-VN" sz="28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539683" y="3737610"/>
            <a:ext cx="1674812" cy="0"/>
          </a:xfrm>
          <a:prstGeom prst="straightConnector1">
            <a:avLst/>
          </a:prstGeom>
          <a:ln w="38100">
            <a:solidFill>
              <a:srgbClr val="CC00C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455821" y="3459820"/>
            <a:ext cx="26733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Tích riêng thứ 3</a:t>
            </a:r>
            <a:endParaRPr lang="vi-VN" sz="28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539683" y="4469448"/>
            <a:ext cx="1674812" cy="0"/>
          </a:xfrm>
          <a:prstGeom prst="straightConnector1">
            <a:avLst/>
          </a:prstGeom>
          <a:ln w="38100">
            <a:solidFill>
              <a:srgbClr val="CC00C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455799" y="4129765"/>
            <a:ext cx="2574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 chung</a:t>
            </a:r>
            <a:endParaRPr lang="vi-VN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7530580" y="172721"/>
            <a:ext cx="4511217" cy="1828800"/>
          </a:xfrm>
          <a:prstGeom prst="wedgeRoundRectCallout">
            <a:avLst>
              <a:gd name="adj1" fmla="val -58939"/>
              <a:gd name="adj2" fmla="val 113181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</a:rPr>
              <a:t>Tích riêng thứ hai viết lùi sang bên trái một cột so với tích riêng thứ nhất. </a:t>
            </a:r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7741920" y="4106587"/>
            <a:ext cx="4450080" cy="2261510"/>
          </a:xfrm>
          <a:prstGeom prst="wedgeRoundRectCallout">
            <a:avLst>
              <a:gd name="adj1" fmla="val -64283"/>
              <a:gd name="adj2" fmla="val -65089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+mj-lt"/>
              </a:rPr>
              <a:t>Tích riêng thứ ba viết lùi sang bên trái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FF00"/>
                </a:solidFill>
                <a:latin typeface="+mj-lt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+mj-lt"/>
              </a:rPr>
              <a:t>hai cột so với tích riêng thứ nhất.</a:t>
            </a:r>
            <a:endParaRPr lang="en-US" sz="2800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/>
      <p:bldP spid="27" grpId="0"/>
      <p:bldP spid="28" grpId="0"/>
      <p:bldP spid="29" grpId="0"/>
      <p:bldP spid="30" grpId="0"/>
      <p:bldP spid="33" grpId="0"/>
      <p:bldP spid="35" grpId="0"/>
      <p:bldP spid="37" grpId="0"/>
      <p:bldP spid="39" grpId="0"/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883</Words>
  <Application>Microsoft Office PowerPoint</Application>
  <PresentationFormat>Custom</PresentationFormat>
  <Paragraphs>205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VNI-Times</vt:lpstr>
      <vt:lpstr>Times New Roman</vt:lpstr>
      <vt:lpstr>Calibri</vt:lpstr>
      <vt:lpstr>Segoe UI</vt:lpstr>
      <vt:lpstr>Calibri Light</vt:lpstr>
      <vt:lpstr>Wingdings</vt:lpstr>
      <vt:lpstr>HP001 4 hàng</vt:lpstr>
      <vt:lpstr>Office Theme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tập- thực hành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duc</dc:creator>
  <cp:lastModifiedBy>DINH HUONG</cp:lastModifiedBy>
  <cp:revision>244</cp:revision>
  <dcterms:created xsi:type="dcterms:W3CDTF">2017-11-03T06:59:44Z</dcterms:created>
  <dcterms:modified xsi:type="dcterms:W3CDTF">2021-12-13T08:05:29Z</dcterms:modified>
</cp:coreProperties>
</file>