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sldIdLst>
    <p:sldId id="320" r:id="rId2"/>
    <p:sldId id="321" r:id="rId3"/>
    <p:sldId id="326" r:id="rId4"/>
    <p:sldId id="315" r:id="rId5"/>
    <p:sldId id="316" r:id="rId6"/>
    <p:sldId id="298" r:id="rId7"/>
    <p:sldId id="308" r:id="rId8"/>
    <p:sldId id="297" r:id="rId9"/>
    <p:sldId id="323" r:id="rId10"/>
    <p:sldId id="324" r:id="rId11"/>
    <p:sldId id="325" r:id="rId12"/>
    <p:sldId id="294" r:id="rId13"/>
    <p:sldId id="317" r:id="rId14"/>
    <p:sldId id="322" r:id="rId15"/>
    <p:sldId id="309" r:id="rId16"/>
    <p:sldId id="318" r:id="rId17"/>
    <p:sldId id="319" r:id="rId18"/>
    <p:sldId id="310" r:id="rId19"/>
    <p:sldId id="31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VNI-Bodon-Poster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VNI-Bodon-Poster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VNI-Bodon-Poster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VNI-Bodon-Poster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VNI-Bodon-Poster" pitchFamily="2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VNI-Bodon-Poster" pitchFamily="2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VNI-Bodon-Poster" pitchFamily="2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VNI-Bodon-Poster" pitchFamily="2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VNI-Bodon-Poster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925D9"/>
    <a:srgbClr val="333399"/>
    <a:srgbClr val="009999"/>
    <a:srgbClr val="CC22B8"/>
    <a:srgbClr val="DF41DF"/>
    <a:srgbClr val="CC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6" autoAdjust="0"/>
    <p:restoredTop sz="94660"/>
  </p:normalViewPr>
  <p:slideViewPr>
    <p:cSldViewPr>
      <p:cViewPr>
        <p:scale>
          <a:sx n="76" d="100"/>
          <a:sy n="76" d="100"/>
        </p:scale>
        <p:origin x="-124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680FC-D175-4785-8E41-98A5DE55BD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3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6280B-08A8-435D-A4AB-8C2E3E835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1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96706-0D5C-47F9-A0B9-C02AFF2557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1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244AE-724D-4003-B382-8CD6581BE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24776-42FA-4A0E-A085-F190ECA759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052B-617E-4698-AB3B-84F84FC6FA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9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9E7F0-3468-4752-8E23-713101AE31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553CC-58DD-4158-AF8B-A4FAA6FECD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2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A14DC-FBF3-4085-B9F4-F43ADCE5CA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B05B9-F862-4282-B776-52335AFC6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64652-992E-4ED1-A0EA-3C4C7853E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4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967F7-33ED-4432-B6F7-3124AC58B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8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14478F-A779-488F-BEA7-D59EB0595B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P3\Nhac%20thieu%20nhi\Thuong%20lam%20thay%20co%20oi%20-%20Jolie%20Quynh%20Anh.mp3" TargetMode="Externa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wm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76201" y="37360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Calibri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76201" y="37360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Calibri" pitchFamily="34" charset="0"/>
            </a:endParaRP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76201" y="37360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Calibri" pitchFamily="34" charset="0"/>
            </a:endParaRP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76201" y="56410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Calibri" pitchFamily="34" charset="0"/>
            </a:endParaRP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76201" y="37360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Calibri" pitchFamily="34" charset="0"/>
            </a:endParaRPr>
          </a:p>
        </p:txBody>
      </p:sp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94" y="5831205"/>
            <a:ext cx="3203575" cy="46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Group 30"/>
          <p:cNvGrpSpPr>
            <a:grpSpLocks/>
          </p:cNvGrpSpPr>
          <p:nvPr/>
        </p:nvGrpSpPr>
        <p:grpSpPr bwMode="auto">
          <a:xfrm>
            <a:off x="0" y="558271"/>
            <a:ext cx="9144000" cy="5842000"/>
            <a:chOff x="0" y="0"/>
            <a:chExt cx="9144000" cy="7010400"/>
          </a:xfrm>
        </p:grpSpPr>
        <p:pic>
          <p:nvPicPr>
            <p:cNvPr id="2072" name="Picture 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764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02768"/>
              <a:ext cx="2209800" cy="290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3962400"/>
              <a:ext cx="19812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16" descr="BELLBRD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47800" y="3200400"/>
              <a:ext cx="3276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16" descr="BELLBRD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7315200" y="3200400"/>
              <a:ext cx="3276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7600" y="0"/>
              <a:ext cx="16764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8" name="Rectangle 28"/>
          <p:cNvSpPr>
            <a:spLocks noChangeArrowheads="1"/>
          </p:cNvSpPr>
          <p:nvPr/>
        </p:nvSpPr>
        <p:spPr bwMode="auto">
          <a:xfrm>
            <a:off x="76201" y="37360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Calibri" pitchFamily="34" charset="0"/>
            </a:endParaRPr>
          </a:p>
        </p:txBody>
      </p:sp>
      <p:grpSp>
        <p:nvGrpSpPr>
          <p:cNvPr id="2059" name="Group 18"/>
          <p:cNvGrpSpPr>
            <a:grpSpLocks/>
          </p:cNvGrpSpPr>
          <p:nvPr/>
        </p:nvGrpSpPr>
        <p:grpSpPr bwMode="auto">
          <a:xfrm>
            <a:off x="3220294" y="3262851"/>
            <a:ext cx="3048000" cy="1379803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8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064" name="Picture 26" descr="cosmo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5" descr="BOOK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4" descr="BOOK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3" descr="QUILLPE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US" altLang="vi-VN" sz="800" b="1"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vi-VN" sz="48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7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GB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71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vi-VN" sz="480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391770" y="2405324"/>
            <a:ext cx="4572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2800" b="1" dirty="0">
              <a:ln w="9525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0400" y="864291"/>
            <a:ext cx="8382000" cy="132343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</a:t>
            </a:r>
            <a:r>
              <a:rPr lang="en-US" sz="4000" b="1" dirty="0" err="1" smtClean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4000" b="1" dirty="0" smtClean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endParaRPr lang="en-US" sz="4000" b="1" dirty="0">
              <a:ln w="12700">
                <a:solidFill>
                  <a:srgbClr val="A50021"/>
                </a:solidFill>
                <a:prstDash val="solid"/>
              </a:ln>
              <a:solidFill>
                <a:srgbClr val="FF33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0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4000" b="1" dirty="0">
              <a:ln w="12700">
                <a:solidFill>
                  <a:srgbClr val="A50021"/>
                </a:solidFill>
                <a:prstDash val="solid"/>
              </a:ln>
              <a:solidFill>
                <a:srgbClr val="FF33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huong lam thay co oi - Jolie Quynh A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925" y="5938573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44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2" grpId="0"/>
      <p:bldP spid="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46063" y="246063"/>
            <a:ext cx="387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47 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55963" y="356180"/>
            <a:ext cx="5249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(10 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41600" y="1262063"/>
            <a:ext cx="55197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10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47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74938" y="2122488"/>
            <a:ext cx="4703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470 - 47 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2550" y="2911475"/>
            <a:ext cx="3870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x 99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779713" y="3003550"/>
            <a:ext cx="5735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(100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752725" y="3835400"/>
            <a:ext cx="6570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100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- 24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1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79713" y="4603750"/>
            <a:ext cx="5145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2400 - 24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6599238" y="4598988"/>
            <a:ext cx="1928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2376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46063" y="246063"/>
            <a:ext cx="387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 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74938" y="338138"/>
            <a:ext cx="5249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(10 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41600" y="1262063"/>
            <a:ext cx="55197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10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- 138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74938" y="2122488"/>
            <a:ext cx="5249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1380 - 138 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1242 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2550" y="2911475"/>
            <a:ext cx="3870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x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779713" y="3003550"/>
            <a:ext cx="5735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123 x (100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752725" y="3835400"/>
            <a:ext cx="6570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123 x 100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 x 1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79713" y="4603750"/>
            <a:ext cx="5145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12300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 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6599238" y="4598988"/>
            <a:ext cx="1928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12177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96000">
              <a:srgbClr val="F3F4F7"/>
            </a:gs>
            <a:gs pos="100000">
              <a:srgbClr val="595F5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0" y="276969"/>
            <a:ext cx="8928100" cy="23083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lvl="1" algn="just">
              <a:buClr>
                <a:schemeClr val="tx1"/>
              </a:buClr>
              <a:buSzPct val="100000"/>
              <a:buFontTx/>
              <a:buBlip>
                <a:blip r:embed="rId2"/>
              </a:buBlip>
              <a:tabLst>
                <a:tab pos="1620838" algn="l"/>
                <a:tab pos="2514600" algn="l"/>
              </a:tabLst>
              <a:defRPr/>
            </a:pPr>
            <a:r>
              <a:rPr lang="en-US" sz="3600" b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3600" b="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431540" y="2585293"/>
            <a:ext cx="2879725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i="1" u="sng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i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i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95684" name="Rectangle 100"/>
          <p:cNvSpPr>
            <a:spLocks noChangeArrowheads="1"/>
          </p:cNvSpPr>
          <p:nvPr/>
        </p:nvSpPr>
        <p:spPr bwMode="auto">
          <a:xfrm>
            <a:off x="1727684" y="3269877"/>
            <a:ext cx="3563937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85" name="Rectangle 101"/>
          <p:cNvSpPr>
            <a:spLocks noChangeArrowheads="1"/>
          </p:cNvSpPr>
          <p:nvPr/>
        </p:nvSpPr>
        <p:spPr bwMode="auto">
          <a:xfrm>
            <a:off x="895622" y="5032249"/>
            <a:ext cx="552678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95687" name="Rectangle 103"/>
          <p:cNvSpPr>
            <a:spLocks noChangeArrowheads="1"/>
          </p:cNvSpPr>
          <p:nvPr/>
        </p:nvSpPr>
        <p:spPr bwMode="auto">
          <a:xfrm>
            <a:off x="1413991" y="3857335"/>
            <a:ext cx="5102225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175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5688" name="Rectangle 104"/>
          <p:cNvSpPr>
            <a:spLocks noChangeArrowheads="1"/>
          </p:cNvSpPr>
          <p:nvPr/>
        </p:nvSpPr>
        <p:spPr bwMode="auto">
          <a:xfrm>
            <a:off x="895622" y="4444792"/>
            <a:ext cx="5102225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10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587" grpId="0"/>
      <p:bldP spid="195684" grpId="0"/>
      <p:bldP spid="195685" grpId="0"/>
      <p:bldP spid="195687" grpId="0"/>
      <p:bldP spid="1956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7844" y="13067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29437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1562" y="649748"/>
            <a:ext cx="810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055123"/>
            <a:ext cx="4644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– 10 = 30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1660" y="1456120"/>
            <a:ext cx="810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7516" y="1922672"/>
            <a:ext cx="4644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 x 30 = 5250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3148" y="245542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5250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1562" y="3894454"/>
            <a:ext cx="6456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7814" y="5278757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5250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876" y="3182416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0890" y="4604098"/>
            <a:ext cx="6127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 x ( 40 – 10 ) = 5250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9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49729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7844" y="22464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3638" y="843247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40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8316" y="123007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 x 40 =   7000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5470" y="165908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5830" y="2151697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 x 10 =   1750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3638" y="2580701"/>
            <a:ext cx="810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08326" y="3074786"/>
            <a:ext cx="537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7000 – 1750 = 5250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6098" y="350232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5250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69" y="3733154"/>
            <a:ext cx="1880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7844" y="43301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4278" y="4909160"/>
            <a:ext cx="652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9251" y="5557619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 x 40 – 175 x 10 = 5250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2410" y="6154613"/>
            <a:ext cx="4566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5250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50000">
              <a:schemeClr val="bg1"/>
            </a:gs>
            <a:gs pos="100000">
              <a:srgbClr val="66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503238" y="0"/>
            <a:ext cx="8101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259130" y="1372010"/>
            <a:ext cx="6589228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(7 – 5) x 3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x 3 </a:t>
            </a: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569806" y="3729435"/>
            <a:ext cx="63373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(7 – 5) x 3  =  7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 3 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5 x 3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021767"/>
            <a:ext cx="3420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5) x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076" y="2817190"/>
            <a:ext cx="3420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7 x 3 - 5 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67744" y="620688"/>
            <a:ext cx="936104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2270" y="620688"/>
            <a:ext cx="1323826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23169" y="2054780"/>
            <a:ext cx="1630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2 x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10891" y="2134420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3843" y="2854026"/>
            <a:ext cx="2058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21 - 15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22420" y="2924628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/>
      <p:bldP spid="236557" grpId="0"/>
      <p:bldP spid="2" grpId="0"/>
      <p:bldP spid="8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266029" y="3906588"/>
            <a:ext cx="79906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935596" y="1281452"/>
            <a:ext cx="7308812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(7 – 5) x 3  = 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7 x </a:t>
            </a:r>
            <a:r>
              <a:rPr lang="en-US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5 x 3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664" y="5655800"/>
            <a:ext cx="6084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D92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- b) x c = a x c – b x c</a:t>
            </a:r>
            <a:endParaRPr lang="en-US" sz="4400" dirty="0">
              <a:solidFill>
                <a:srgbClr val="D925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H="1">
            <a:off x="1619672" y="2231793"/>
            <a:ext cx="36004" cy="88503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45"/>
          <p:cNvSpPr>
            <a:spLocks/>
          </p:cNvSpPr>
          <p:nvPr/>
        </p:nvSpPr>
        <p:spPr bwMode="auto">
          <a:xfrm rot="5400000">
            <a:off x="1543064" y="1491180"/>
            <a:ext cx="153216" cy="1116124"/>
          </a:xfrm>
          <a:prstGeom prst="rightBrace">
            <a:avLst>
              <a:gd name="adj1" fmla="val 78913"/>
              <a:gd name="adj2" fmla="val 50000"/>
            </a:avLst>
          </a:prstGeom>
          <a:noFill/>
          <a:ln w="381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9629" y="3150006"/>
            <a:ext cx="1510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hiệu</a:t>
            </a:r>
            <a:endParaRPr lang="en-US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>
            <a:off x="3023828" y="1955479"/>
            <a:ext cx="0" cy="8381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71800" y="3110162"/>
            <a:ext cx="1026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4788024" y="1955479"/>
            <a:ext cx="0" cy="8381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6336196" y="1955479"/>
            <a:ext cx="0" cy="8381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75827" y="2793621"/>
            <a:ext cx="14542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trừ</a:t>
            </a:r>
            <a:endParaRPr lang="en-US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51857" y="2849313"/>
            <a:ext cx="8980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trừ</a:t>
            </a:r>
            <a:endParaRPr lang="en-US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 flipV="1">
            <a:off x="5630071" y="952715"/>
            <a:ext cx="0" cy="328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7056276" y="1098094"/>
            <a:ext cx="0" cy="328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5950" y="143874"/>
            <a:ext cx="22354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50416" y="32210"/>
            <a:ext cx="22354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8970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6" grpId="0"/>
      <p:bldP spid="236557" grpId="0"/>
      <p:bldP spid="2" grpId="0"/>
      <p:bldP spid="6" grpId="0" animBg="1"/>
      <p:bldP spid="7" grpId="0" animBg="1"/>
      <p:bldP spid="3" grpId="0"/>
      <p:bldP spid="9" grpId="0" animBg="1"/>
      <p:bldP spid="10" grpId="0"/>
      <p:bldP spid="11" grpId="0" animBg="1"/>
      <p:bldP spid="12" grpId="0" animBg="1"/>
      <p:bldP spid="13" grpId="0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63588" y="1448780"/>
            <a:ext cx="78298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 </a:t>
            </a:r>
            <a:r>
              <a:rPr lang="en-US" sz="4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b -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c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70892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D92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- b) x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smtClean="0">
                <a:solidFill>
                  <a:srgbClr val="D92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a x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smtClean="0">
                <a:solidFill>
                  <a:srgbClr val="D92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 x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c 5"/>
          <p:cNvSpPr/>
          <p:nvPr/>
        </p:nvSpPr>
        <p:spPr>
          <a:xfrm rot="9899553">
            <a:off x="1094489" y="1444293"/>
            <a:ext cx="1439424" cy="860683"/>
          </a:xfrm>
          <a:prstGeom prst="arc">
            <a:avLst>
              <a:gd name="adj1" fmla="val 13649999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9655997">
            <a:off x="1092642" y="1286647"/>
            <a:ext cx="2811829" cy="1027184"/>
          </a:xfrm>
          <a:prstGeom prst="arc">
            <a:avLst>
              <a:gd name="adj1" fmla="val 13252977"/>
              <a:gd name="adj2" fmla="val 174845"/>
            </a:avLst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9899553">
            <a:off x="1520279" y="2399523"/>
            <a:ext cx="2647057" cy="1249490"/>
          </a:xfrm>
          <a:prstGeom prst="arc">
            <a:avLst>
              <a:gd name="adj1" fmla="val 13601242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9899553">
            <a:off x="2229491" y="2695194"/>
            <a:ext cx="1726874" cy="811171"/>
          </a:xfrm>
          <a:prstGeom prst="arc">
            <a:avLst>
              <a:gd name="adj1" fmla="val 13601242"/>
              <a:gd name="adj2" fmla="val 0"/>
            </a:avLst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EST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AutoShape 2"/>
          <p:cNvSpPr>
            <a:spLocks noChangeArrowheads="1"/>
          </p:cNvSpPr>
          <p:nvPr/>
        </p:nvSpPr>
        <p:spPr bwMode="auto">
          <a:xfrm>
            <a:off x="0" y="228600"/>
            <a:ext cx="9144000" cy="990600"/>
          </a:xfrm>
          <a:prstGeom prst="roundRect">
            <a:avLst>
              <a:gd name="adj" fmla="val 16667"/>
            </a:avLst>
          </a:prstGeom>
          <a:solidFill>
            <a:srgbClr val="008080">
              <a:alpha val="54901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chemeClr val="bg1"/>
                </a:solidFill>
                <a:latin typeface="Arial" charset="0"/>
                <a:cs typeface="Arial" charset="0"/>
              </a:rPr>
              <a:t>Muốn nhân một số với một hiệu ta có thể 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8488" y="1447800"/>
            <a:ext cx="8001000" cy="1212850"/>
            <a:chOff x="96" y="1200"/>
            <a:chExt cx="5040" cy="624"/>
          </a:xfrm>
        </p:grpSpPr>
        <p:sp>
          <p:nvSpPr>
            <p:cNvPr id="23571" name="AutoShape 4"/>
            <p:cNvSpPr>
              <a:spLocks noChangeArrowheads="1"/>
            </p:cNvSpPr>
            <p:nvPr/>
          </p:nvSpPr>
          <p:spPr bwMode="auto">
            <a:xfrm>
              <a:off x="96" y="1200"/>
              <a:ext cx="4944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BF3F0">
                    <a:alpha val="28998"/>
                  </a:srgbClr>
                </a:gs>
                <a:gs pos="100000">
                  <a:srgbClr val="E254E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DF46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2800">
                <a:solidFill>
                  <a:srgbClr val="DDF46C"/>
                </a:solidFill>
                <a:latin typeface="Arial" charset="0"/>
                <a:cs typeface="Arial" charset="0"/>
              </a:endParaRPr>
            </a:p>
            <a:p>
              <a:pPr algn="r"/>
              <a:r>
                <a:rPr lang="en-US" sz="2800">
                  <a:solidFill>
                    <a:srgbClr val="DDF46C"/>
                  </a:solidFill>
                  <a:latin typeface="Arial" charset="0"/>
                  <a:cs typeface="Arial" charset="0"/>
                </a:rPr>
                <a:t>                        </a:t>
              </a:r>
            </a:p>
          </p:txBody>
        </p:sp>
        <p:grpSp>
          <p:nvGrpSpPr>
            <p:cNvPr id="23572" name="Group 5"/>
            <p:cNvGrpSpPr>
              <a:grpSpLocks/>
            </p:cNvGrpSpPr>
            <p:nvPr/>
          </p:nvGrpSpPr>
          <p:grpSpPr bwMode="auto">
            <a:xfrm>
              <a:off x="192" y="1248"/>
              <a:ext cx="4944" cy="487"/>
              <a:chOff x="192" y="1248"/>
              <a:chExt cx="5136" cy="487"/>
            </a:xfrm>
          </p:grpSpPr>
          <p:sp>
            <p:nvSpPr>
              <p:cNvPr id="23573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" y="1392"/>
                <a:ext cx="192" cy="26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8200"/>
                        </a:gs>
                        <a:gs pos="10001">
                          <a:srgbClr val="FF0000"/>
                        </a:gs>
                        <a:gs pos="35001">
                          <a:srgbClr val="BA0066"/>
                        </a:gs>
                        <a:gs pos="70000">
                          <a:srgbClr val="66008F"/>
                        </a:gs>
                        <a:gs pos="100000">
                          <a:srgbClr val="0000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Arial"/>
                    <a:cs typeface="Arial"/>
                  </a:rPr>
                  <a:t>a.</a:t>
                </a:r>
              </a:p>
            </p:txBody>
          </p:sp>
          <p:sp>
            <p:nvSpPr>
              <p:cNvPr id="23574" name="Text Box 7"/>
              <p:cNvSpPr txBox="1">
                <a:spLocks noChangeArrowheads="1"/>
              </p:cNvSpPr>
              <p:nvPr/>
            </p:nvSpPr>
            <p:spPr bwMode="auto">
              <a:xfrm>
                <a:off x="480" y="1248"/>
                <a:ext cx="4848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008000"/>
                    </a:solidFill>
                    <a:latin typeface="Arial" charset="0"/>
                    <a:cs typeface="Arial" charset="0"/>
                  </a:rPr>
                  <a:t>Nhân số đó với số bị trừ và số trừ rồi trừ hai kết quả cho nhau.</a:t>
                </a:r>
              </a:p>
            </p:txBody>
          </p:sp>
        </p:grp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76263" y="2828925"/>
            <a:ext cx="7848600" cy="1212850"/>
            <a:chOff x="363" y="1752"/>
            <a:chExt cx="4944" cy="764"/>
          </a:xfrm>
        </p:grpSpPr>
        <p:sp>
          <p:nvSpPr>
            <p:cNvPr id="23567" name="AutoShape 24"/>
            <p:cNvSpPr>
              <a:spLocks noChangeArrowheads="1"/>
            </p:cNvSpPr>
            <p:nvPr/>
          </p:nvSpPr>
          <p:spPr bwMode="auto">
            <a:xfrm>
              <a:off x="363" y="1752"/>
              <a:ext cx="4944" cy="7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BF3F0">
                    <a:alpha val="28998"/>
                  </a:srgbClr>
                </a:gs>
                <a:gs pos="100000">
                  <a:srgbClr val="E254E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DF46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2800">
                <a:solidFill>
                  <a:srgbClr val="DDF46C"/>
                </a:solidFill>
                <a:latin typeface="Arial" charset="0"/>
                <a:cs typeface="Arial" charset="0"/>
              </a:endParaRPr>
            </a:p>
            <a:p>
              <a:pPr algn="r"/>
              <a:r>
                <a:rPr lang="en-US" sz="2800">
                  <a:solidFill>
                    <a:srgbClr val="DDF46C"/>
                  </a:solidFill>
                  <a:latin typeface="Arial" charset="0"/>
                  <a:cs typeface="Arial" charset="0"/>
                </a:rPr>
                <a:t>                        </a:t>
              </a:r>
            </a:p>
          </p:txBody>
        </p:sp>
        <p:grpSp>
          <p:nvGrpSpPr>
            <p:cNvPr id="23568" name="Group 25"/>
            <p:cNvGrpSpPr>
              <a:grpSpLocks/>
            </p:cNvGrpSpPr>
            <p:nvPr/>
          </p:nvGrpSpPr>
          <p:grpSpPr bwMode="auto">
            <a:xfrm>
              <a:off x="459" y="1811"/>
              <a:ext cx="4712" cy="596"/>
              <a:chOff x="192" y="1248"/>
              <a:chExt cx="5136" cy="487"/>
            </a:xfrm>
          </p:grpSpPr>
          <p:sp>
            <p:nvSpPr>
              <p:cNvPr id="23569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" y="1392"/>
                <a:ext cx="192" cy="26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8200"/>
                        </a:gs>
                        <a:gs pos="10001">
                          <a:srgbClr val="FF0000"/>
                        </a:gs>
                        <a:gs pos="35001">
                          <a:srgbClr val="BA0066"/>
                        </a:gs>
                        <a:gs pos="70000">
                          <a:srgbClr val="66008F"/>
                        </a:gs>
                        <a:gs pos="100000">
                          <a:srgbClr val="0000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Arial"/>
                    <a:cs typeface="Arial"/>
                  </a:rPr>
                  <a:t>b.</a:t>
                </a:r>
              </a:p>
            </p:txBody>
          </p:sp>
          <p:sp>
            <p:nvSpPr>
              <p:cNvPr id="23570" name="Text Box 27"/>
              <p:cNvSpPr txBox="1">
                <a:spLocks noChangeArrowheads="1"/>
              </p:cNvSpPr>
              <p:nvPr/>
            </p:nvSpPr>
            <p:spPr bwMode="auto">
              <a:xfrm>
                <a:off x="480" y="1248"/>
                <a:ext cx="4848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008000"/>
                    </a:solidFill>
                    <a:latin typeface="Arial" charset="0"/>
                  </a:rPr>
                  <a:t>Lấy tích số đó với số trừ trừ đi tích số đó với số bị trừ .</a:t>
                </a:r>
                <a:endParaRPr lang="en-US" sz="2800">
                  <a:solidFill>
                    <a:srgbClr val="008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76263" y="4160838"/>
            <a:ext cx="7848600" cy="1212850"/>
            <a:chOff x="363" y="1752"/>
            <a:chExt cx="4944" cy="764"/>
          </a:xfrm>
        </p:grpSpPr>
        <p:sp>
          <p:nvSpPr>
            <p:cNvPr id="23563" name="AutoShape 31"/>
            <p:cNvSpPr>
              <a:spLocks noChangeArrowheads="1"/>
            </p:cNvSpPr>
            <p:nvPr/>
          </p:nvSpPr>
          <p:spPr bwMode="auto">
            <a:xfrm>
              <a:off x="363" y="1752"/>
              <a:ext cx="4944" cy="7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BF3F0">
                    <a:alpha val="28998"/>
                  </a:srgbClr>
                </a:gs>
                <a:gs pos="100000">
                  <a:srgbClr val="E254E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DF46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2800">
                <a:solidFill>
                  <a:srgbClr val="DDF46C"/>
                </a:solidFill>
                <a:latin typeface="Arial" charset="0"/>
                <a:cs typeface="Arial" charset="0"/>
              </a:endParaRPr>
            </a:p>
            <a:p>
              <a:pPr algn="r"/>
              <a:r>
                <a:rPr lang="en-US" sz="2800">
                  <a:solidFill>
                    <a:srgbClr val="DDF46C"/>
                  </a:solidFill>
                  <a:latin typeface="Arial" charset="0"/>
                  <a:cs typeface="Arial" charset="0"/>
                </a:rPr>
                <a:t>                        </a:t>
              </a:r>
            </a:p>
          </p:txBody>
        </p:sp>
        <p:grpSp>
          <p:nvGrpSpPr>
            <p:cNvPr id="23564" name="Group 32"/>
            <p:cNvGrpSpPr>
              <a:grpSpLocks/>
            </p:cNvGrpSpPr>
            <p:nvPr/>
          </p:nvGrpSpPr>
          <p:grpSpPr bwMode="auto">
            <a:xfrm>
              <a:off x="459" y="1811"/>
              <a:ext cx="4712" cy="499"/>
              <a:chOff x="192" y="1248"/>
              <a:chExt cx="5136" cy="408"/>
            </a:xfrm>
          </p:grpSpPr>
          <p:sp>
            <p:nvSpPr>
              <p:cNvPr id="23565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" y="1392"/>
                <a:ext cx="192" cy="26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8200"/>
                        </a:gs>
                        <a:gs pos="10001">
                          <a:srgbClr val="FF0000"/>
                        </a:gs>
                        <a:gs pos="35001">
                          <a:srgbClr val="BA0066"/>
                        </a:gs>
                        <a:gs pos="70000">
                          <a:srgbClr val="66008F"/>
                        </a:gs>
                        <a:gs pos="100000">
                          <a:srgbClr val="0000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Arial"/>
                    <a:cs typeface="Arial"/>
                  </a:rPr>
                  <a:t>c.</a:t>
                </a:r>
              </a:p>
            </p:txBody>
          </p:sp>
          <p:sp>
            <p:nvSpPr>
              <p:cNvPr id="23566" name="Text Box 34"/>
              <p:cNvSpPr txBox="1">
                <a:spLocks noChangeArrowheads="1"/>
              </p:cNvSpPr>
              <p:nvPr/>
            </p:nvSpPr>
            <p:spPr bwMode="auto">
              <a:xfrm>
                <a:off x="480" y="1248"/>
                <a:ext cx="4848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">
                  <a:solidFill>
                    <a:srgbClr val="008000"/>
                  </a:solidFill>
                  <a:latin typeface="Arial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008000"/>
                    </a:solidFill>
                    <a:latin typeface="Arial" charset="0"/>
                  </a:rPr>
                  <a:t>Nhân số đó với số bị trừ và số trừ.</a:t>
                </a:r>
              </a:p>
            </p:txBody>
          </p:sp>
        </p:grp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576263" y="5624513"/>
            <a:ext cx="7848600" cy="1104900"/>
            <a:chOff x="363" y="1752"/>
            <a:chExt cx="4944" cy="764"/>
          </a:xfrm>
        </p:grpSpPr>
        <p:sp>
          <p:nvSpPr>
            <p:cNvPr id="23559" name="AutoShape 36"/>
            <p:cNvSpPr>
              <a:spLocks noChangeArrowheads="1"/>
            </p:cNvSpPr>
            <p:nvPr/>
          </p:nvSpPr>
          <p:spPr bwMode="auto">
            <a:xfrm>
              <a:off x="363" y="1752"/>
              <a:ext cx="4944" cy="7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BF3F0">
                    <a:alpha val="28998"/>
                  </a:srgbClr>
                </a:gs>
                <a:gs pos="100000">
                  <a:srgbClr val="E254E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DF46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2800">
                <a:solidFill>
                  <a:srgbClr val="DDF46C"/>
                </a:solidFill>
                <a:latin typeface="Arial" charset="0"/>
                <a:cs typeface="Arial" charset="0"/>
              </a:endParaRPr>
            </a:p>
            <a:p>
              <a:pPr algn="r"/>
              <a:r>
                <a:rPr lang="en-US" sz="2800">
                  <a:solidFill>
                    <a:srgbClr val="DDF46C"/>
                  </a:solidFill>
                  <a:latin typeface="Arial" charset="0"/>
                  <a:cs typeface="Arial" charset="0"/>
                </a:rPr>
                <a:t>                        </a:t>
              </a:r>
            </a:p>
          </p:txBody>
        </p:sp>
        <p:grpSp>
          <p:nvGrpSpPr>
            <p:cNvPr id="23560" name="Group 37"/>
            <p:cNvGrpSpPr>
              <a:grpSpLocks/>
            </p:cNvGrpSpPr>
            <p:nvPr/>
          </p:nvGrpSpPr>
          <p:grpSpPr bwMode="auto">
            <a:xfrm>
              <a:off x="459" y="1811"/>
              <a:ext cx="4712" cy="528"/>
              <a:chOff x="192" y="1248"/>
              <a:chExt cx="5136" cy="432"/>
            </a:xfrm>
          </p:grpSpPr>
          <p:sp>
            <p:nvSpPr>
              <p:cNvPr id="23561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" y="1392"/>
                <a:ext cx="192" cy="26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8200"/>
                        </a:gs>
                        <a:gs pos="10001">
                          <a:srgbClr val="FF0000"/>
                        </a:gs>
                        <a:gs pos="35001">
                          <a:srgbClr val="BA0066"/>
                        </a:gs>
                        <a:gs pos="70000">
                          <a:srgbClr val="66008F"/>
                        </a:gs>
                        <a:gs pos="100000">
                          <a:srgbClr val="0000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Arial"/>
                    <a:cs typeface="Arial"/>
                  </a:rPr>
                  <a:t>d.</a:t>
                </a:r>
              </a:p>
            </p:txBody>
          </p:sp>
          <p:sp>
            <p:nvSpPr>
              <p:cNvPr id="23562" name="Text Box 39"/>
              <p:cNvSpPr txBox="1">
                <a:spLocks noChangeArrowheads="1"/>
              </p:cNvSpPr>
              <p:nvPr/>
            </p:nvSpPr>
            <p:spPr bwMode="auto">
              <a:xfrm>
                <a:off x="480" y="1248"/>
                <a:ext cx="484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">
                  <a:solidFill>
                    <a:srgbClr val="008000"/>
                  </a:solidFill>
                  <a:latin typeface="Arial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008000"/>
                    </a:solidFill>
                    <a:latin typeface="Arial" charset="0"/>
                  </a:rPr>
                  <a:t>a , b , c  đều sai.</a:t>
                </a:r>
              </a:p>
            </p:txBody>
          </p:sp>
        </p:grpSp>
      </p:grpSp>
    </p:spTree>
  </p:cSld>
  <p:clrMapOvr>
    <a:masterClrMapping/>
  </p:clrMapOvr>
  <p:transition>
    <p:zoom/>
    <p:sndAc>
      <p:stSnd>
        <p:snd r:embed="rId2" name="STEST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00104 0.279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AutoShape 2"/>
          <p:cNvSpPr>
            <a:spLocks noChangeArrowheads="1"/>
          </p:cNvSpPr>
          <p:nvPr/>
        </p:nvSpPr>
        <p:spPr bwMode="auto">
          <a:xfrm>
            <a:off x="215900" y="296863"/>
            <a:ext cx="8712200" cy="1260475"/>
          </a:xfrm>
          <a:prstGeom prst="roundRect">
            <a:avLst>
              <a:gd name="adj" fmla="val 16667"/>
            </a:avLst>
          </a:prstGeom>
          <a:solidFill>
            <a:srgbClr val="009999">
              <a:alpha val="54901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Biểu thức thể hiện nhân 1 số với </a:t>
            </a:r>
          </a:p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1 hiệu viết là  :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11188" y="1735138"/>
            <a:ext cx="8001000" cy="973137"/>
            <a:chOff x="96" y="1200"/>
            <a:chExt cx="5040" cy="624"/>
          </a:xfrm>
        </p:grpSpPr>
        <p:sp>
          <p:nvSpPr>
            <p:cNvPr id="24595" name="AutoShape 23"/>
            <p:cNvSpPr>
              <a:spLocks noChangeArrowheads="1"/>
            </p:cNvSpPr>
            <p:nvPr/>
          </p:nvSpPr>
          <p:spPr bwMode="auto">
            <a:xfrm>
              <a:off x="96" y="1200"/>
              <a:ext cx="4944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BF3F0">
                    <a:alpha val="28998"/>
                  </a:srgbClr>
                </a:gs>
                <a:gs pos="100000">
                  <a:srgbClr val="E254E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DF46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2800">
                <a:solidFill>
                  <a:srgbClr val="DDF46C"/>
                </a:solidFill>
                <a:latin typeface="Arial" charset="0"/>
                <a:cs typeface="Arial" charset="0"/>
              </a:endParaRPr>
            </a:p>
            <a:p>
              <a:pPr algn="r"/>
              <a:r>
                <a:rPr lang="en-US" sz="2800">
                  <a:solidFill>
                    <a:srgbClr val="DDF46C"/>
                  </a:solidFill>
                  <a:latin typeface="Arial" charset="0"/>
                  <a:cs typeface="Arial" charset="0"/>
                </a:rPr>
                <a:t>                        </a:t>
              </a:r>
            </a:p>
          </p:txBody>
        </p:sp>
        <p:grpSp>
          <p:nvGrpSpPr>
            <p:cNvPr id="24596" name="Group 24"/>
            <p:cNvGrpSpPr>
              <a:grpSpLocks/>
            </p:cNvGrpSpPr>
            <p:nvPr/>
          </p:nvGrpSpPr>
          <p:grpSpPr bwMode="auto">
            <a:xfrm>
              <a:off x="192" y="1248"/>
              <a:ext cx="4944" cy="493"/>
              <a:chOff x="192" y="1248"/>
              <a:chExt cx="5136" cy="493"/>
            </a:xfrm>
          </p:grpSpPr>
          <p:sp>
            <p:nvSpPr>
              <p:cNvPr id="24597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" y="1392"/>
                <a:ext cx="192" cy="26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8200"/>
                        </a:gs>
                        <a:gs pos="10001">
                          <a:srgbClr val="FF0000"/>
                        </a:gs>
                        <a:gs pos="35001">
                          <a:srgbClr val="BA0066"/>
                        </a:gs>
                        <a:gs pos="70000">
                          <a:srgbClr val="66008F"/>
                        </a:gs>
                        <a:gs pos="100000">
                          <a:srgbClr val="0000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Arial"/>
                    <a:cs typeface="Arial"/>
                  </a:rPr>
                  <a:t>a.</a:t>
                </a:r>
              </a:p>
            </p:txBody>
          </p:sp>
          <p:sp>
            <p:nvSpPr>
              <p:cNvPr id="24598" name="Text Box 26"/>
              <p:cNvSpPr txBox="1">
                <a:spLocks noChangeArrowheads="1"/>
              </p:cNvSpPr>
              <p:nvPr/>
            </p:nvSpPr>
            <p:spPr bwMode="auto">
              <a:xfrm>
                <a:off x="480" y="1248"/>
                <a:ext cx="4848" cy="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>
                    <a:solidFill>
                      <a:srgbClr val="008000"/>
                    </a:solidFill>
                    <a:latin typeface="Arial" charset="0"/>
                  </a:rPr>
                  <a:t>a x b – c = a xb – a x c</a:t>
                </a:r>
              </a:p>
            </p:txBody>
          </p:sp>
        </p:grp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76263" y="2936875"/>
            <a:ext cx="7848600" cy="923925"/>
            <a:chOff x="363" y="1752"/>
            <a:chExt cx="4944" cy="764"/>
          </a:xfrm>
        </p:grpSpPr>
        <p:sp>
          <p:nvSpPr>
            <p:cNvPr id="24591" name="AutoShape 28"/>
            <p:cNvSpPr>
              <a:spLocks noChangeArrowheads="1"/>
            </p:cNvSpPr>
            <p:nvPr/>
          </p:nvSpPr>
          <p:spPr bwMode="auto">
            <a:xfrm>
              <a:off x="363" y="1752"/>
              <a:ext cx="4944" cy="7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BF3F0">
                    <a:alpha val="28998"/>
                  </a:srgbClr>
                </a:gs>
                <a:gs pos="100000">
                  <a:srgbClr val="E254E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DF46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2800">
                <a:solidFill>
                  <a:srgbClr val="DDF46C"/>
                </a:solidFill>
                <a:latin typeface="Arial" charset="0"/>
                <a:cs typeface="Arial" charset="0"/>
              </a:endParaRPr>
            </a:p>
            <a:p>
              <a:pPr algn="r"/>
              <a:r>
                <a:rPr lang="en-US" sz="2800">
                  <a:solidFill>
                    <a:srgbClr val="DDF46C"/>
                  </a:solidFill>
                  <a:latin typeface="Arial" charset="0"/>
                  <a:cs typeface="Arial" charset="0"/>
                </a:rPr>
                <a:t>                        </a:t>
              </a:r>
            </a:p>
          </p:txBody>
        </p:sp>
        <p:grpSp>
          <p:nvGrpSpPr>
            <p:cNvPr id="24592" name="Group 29"/>
            <p:cNvGrpSpPr>
              <a:grpSpLocks/>
            </p:cNvGrpSpPr>
            <p:nvPr/>
          </p:nvGrpSpPr>
          <p:grpSpPr bwMode="auto">
            <a:xfrm>
              <a:off x="459" y="1811"/>
              <a:ext cx="4712" cy="631"/>
              <a:chOff x="192" y="1248"/>
              <a:chExt cx="5136" cy="516"/>
            </a:xfrm>
          </p:grpSpPr>
          <p:sp>
            <p:nvSpPr>
              <p:cNvPr id="24593" name="WordArt 3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" y="1392"/>
                <a:ext cx="192" cy="26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8200"/>
                        </a:gs>
                        <a:gs pos="10001">
                          <a:srgbClr val="FF0000"/>
                        </a:gs>
                        <a:gs pos="35001">
                          <a:srgbClr val="BA0066"/>
                        </a:gs>
                        <a:gs pos="70000">
                          <a:srgbClr val="66008F"/>
                        </a:gs>
                        <a:gs pos="100000">
                          <a:srgbClr val="0000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Arial"/>
                    <a:cs typeface="Arial"/>
                  </a:rPr>
                  <a:t>b.</a:t>
                </a:r>
              </a:p>
            </p:txBody>
          </p:sp>
          <p:sp>
            <p:nvSpPr>
              <p:cNvPr id="24594" name="Text Box 31"/>
              <p:cNvSpPr txBox="1">
                <a:spLocks noChangeArrowheads="1"/>
              </p:cNvSpPr>
              <p:nvPr/>
            </p:nvSpPr>
            <p:spPr bwMode="auto">
              <a:xfrm>
                <a:off x="480" y="1248"/>
                <a:ext cx="4848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>
                    <a:solidFill>
                      <a:srgbClr val="008000"/>
                    </a:solidFill>
                    <a:latin typeface="Arial" charset="0"/>
                  </a:rPr>
                  <a:t>a x ( b – c ) = a x b – a x c </a:t>
                </a:r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03238" y="4089400"/>
            <a:ext cx="7848600" cy="1031875"/>
            <a:chOff x="363" y="1752"/>
            <a:chExt cx="4944" cy="764"/>
          </a:xfrm>
        </p:grpSpPr>
        <p:sp>
          <p:nvSpPr>
            <p:cNvPr id="24587" name="AutoShape 33"/>
            <p:cNvSpPr>
              <a:spLocks noChangeArrowheads="1"/>
            </p:cNvSpPr>
            <p:nvPr/>
          </p:nvSpPr>
          <p:spPr bwMode="auto">
            <a:xfrm>
              <a:off x="363" y="1752"/>
              <a:ext cx="4944" cy="7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BF3F0">
                    <a:alpha val="28998"/>
                  </a:srgbClr>
                </a:gs>
                <a:gs pos="100000">
                  <a:srgbClr val="E254E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DF46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2800">
                <a:solidFill>
                  <a:srgbClr val="DDF46C"/>
                </a:solidFill>
                <a:latin typeface="Arial" charset="0"/>
                <a:cs typeface="Arial" charset="0"/>
              </a:endParaRPr>
            </a:p>
            <a:p>
              <a:pPr algn="r"/>
              <a:r>
                <a:rPr lang="en-US" sz="2800">
                  <a:solidFill>
                    <a:srgbClr val="DDF46C"/>
                  </a:solidFill>
                  <a:latin typeface="Arial" charset="0"/>
                  <a:cs typeface="Arial" charset="0"/>
                </a:rPr>
                <a:t>                        </a:t>
              </a:r>
            </a:p>
          </p:txBody>
        </p:sp>
        <p:grpSp>
          <p:nvGrpSpPr>
            <p:cNvPr id="24588" name="Group 34"/>
            <p:cNvGrpSpPr>
              <a:grpSpLocks/>
            </p:cNvGrpSpPr>
            <p:nvPr/>
          </p:nvGrpSpPr>
          <p:grpSpPr bwMode="auto">
            <a:xfrm>
              <a:off x="459" y="1811"/>
              <a:ext cx="4712" cy="570"/>
              <a:chOff x="192" y="1248"/>
              <a:chExt cx="5136" cy="466"/>
            </a:xfrm>
          </p:grpSpPr>
          <p:sp>
            <p:nvSpPr>
              <p:cNvPr id="24589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" y="1392"/>
                <a:ext cx="192" cy="26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8200"/>
                        </a:gs>
                        <a:gs pos="10001">
                          <a:srgbClr val="FF0000"/>
                        </a:gs>
                        <a:gs pos="35001">
                          <a:srgbClr val="BA0066"/>
                        </a:gs>
                        <a:gs pos="70000">
                          <a:srgbClr val="66008F"/>
                        </a:gs>
                        <a:gs pos="100000">
                          <a:srgbClr val="0000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Arial"/>
                    <a:cs typeface="Arial"/>
                  </a:rPr>
                  <a:t>c.</a:t>
                </a:r>
              </a:p>
            </p:txBody>
          </p:sp>
          <p:sp>
            <p:nvSpPr>
              <p:cNvPr id="24590" name="Text Box 36"/>
              <p:cNvSpPr txBox="1">
                <a:spLocks noChangeArrowheads="1"/>
              </p:cNvSpPr>
              <p:nvPr/>
            </p:nvSpPr>
            <p:spPr bwMode="auto">
              <a:xfrm>
                <a:off x="480" y="1248"/>
                <a:ext cx="4848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>
                    <a:solidFill>
                      <a:srgbClr val="008000"/>
                    </a:solidFill>
                    <a:latin typeface="Arial" charset="0"/>
                  </a:rPr>
                  <a:t>a x ( b – c ) = a x b + a x c</a:t>
                </a:r>
              </a:p>
            </p:txBody>
          </p:sp>
        </p:grp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468313" y="5345113"/>
            <a:ext cx="7848600" cy="963612"/>
            <a:chOff x="363" y="1752"/>
            <a:chExt cx="4944" cy="764"/>
          </a:xfrm>
        </p:grpSpPr>
        <p:sp>
          <p:nvSpPr>
            <p:cNvPr id="24583" name="AutoShape 38"/>
            <p:cNvSpPr>
              <a:spLocks noChangeArrowheads="1"/>
            </p:cNvSpPr>
            <p:nvPr/>
          </p:nvSpPr>
          <p:spPr bwMode="auto">
            <a:xfrm>
              <a:off x="363" y="1752"/>
              <a:ext cx="4944" cy="7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BF3F0">
                    <a:alpha val="28998"/>
                  </a:srgbClr>
                </a:gs>
                <a:gs pos="100000">
                  <a:srgbClr val="E254E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DF46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2800">
                <a:solidFill>
                  <a:srgbClr val="DDF46C"/>
                </a:solidFill>
                <a:latin typeface="Arial" charset="0"/>
                <a:cs typeface="Arial" charset="0"/>
              </a:endParaRPr>
            </a:p>
            <a:p>
              <a:pPr algn="r"/>
              <a:r>
                <a:rPr lang="en-US" sz="2800">
                  <a:solidFill>
                    <a:srgbClr val="DDF46C"/>
                  </a:solidFill>
                  <a:latin typeface="Arial" charset="0"/>
                  <a:cs typeface="Arial" charset="0"/>
                </a:rPr>
                <a:t>                        </a:t>
              </a:r>
            </a:p>
          </p:txBody>
        </p:sp>
        <p:grpSp>
          <p:nvGrpSpPr>
            <p:cNvPr id="24584" name="Group 39"/>
            <p:cNvGrpSpPr>
              <a:grpSpLocks/>
            </p:cNvGrpSpPr>
            <p:nvPr/>
          </p:nvGrpSpPr>
          <p:grpSpPr bwMode="auto">
            <a:xfrm>
              <a:off x="459" y="1811"/>
              <a:ext cx="4712" cy="610"/>
              <a:chOff x="192" y="1248"/>
              <a:chExt cx="5136" cy="499"/>
            </a:xfrm>
          </p:grpSpPr>
          <p:sp>
            <p:nvSpPr>
              <p:cNvPr id="24585" name="WordArt 4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" y="1392"/>
                <a:ext cx="192" cy="26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8200"/>
                        </a:gs>
                        <a:gs pos="10001">
                          <a:srgbClr val="FF0000"/>
                        </a:gs>
                        <a:gs pos="35001">
                          <a:srgbClr val="BA0066"/>
                        </a:gs>
                        <a:gs pos="70000">
                          <a:srgbClr val="66008F"/>
                        </a:gs>
                        <a:gs pos="100000">
                          <a:srgbClr val="0000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Arial"/>
                    <a:cs typeface="Arial"/>
                  </a:rPr>
                  <a:t>d.</a:t>
                </a:r>
              </a:p>
            </p:txBody>
          </p:sp>
          <p:sp>
            <p:nvSpPr>
              <p:cNvPr id="24586" name="Text Box 41"/>
              <p:cNvSpPr txBox="1">
                <a:spLocks noChangeArrowheads="1"/>
              </p:cNvSpPr>
              <p:nvPr/>
            </p:nvSpPr>
            <p:spPr bwMode="auto">
              <a:xfrm>
                <a:off x="480" y="1248"/>
                <a:ext cx="4848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>
                    <a:solidFill>
                      <a:srgbClr val="008000"/>
                    </a:solidFill>
                    <a:latin typeface="Arial" charset="0"/>
                  </a:rPr>
                  <a:t>a x ( b – c ) = a x c – a x b</a:t>
                </a:r>
              </a:p>
            </p:txBody>
          </p:sp>
        </p:grpSp>
      </p:grpSp>
    </p:spTree>
  </p:cSld>
  <p:clrMapOvr>
    <a:masterClrMapping/>
  </p:clrMapOvr>
  <p:transition>
    <p:zoom/>
    <p:sndAc>
      <p:stSnd>
        <p:snd r:embed="rId2" name="STEST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EST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828800" y="2362200"/>
            <a:ext cx="57912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779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08272" y="620688"/>
            <a:ext cx="83947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08272" y="4149080"/>
            <a:ext cx="846772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(b +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= 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+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142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9106" y="484006"/>
            <a:ext cx="8404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95536" y="1709775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7636" y="1063444"/>
            <a:ext cx="14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49106" y="2852936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6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"/>
          <p:cNvSpPr>
            <a:spLocks noChangeArrowheads="1"/>
          </p:cNvSpPr>
          <p:nvPr/>
        </p:nvSpPr>
        <p:spPr bwMode="auto">
          <a:xfrm>
            <a:off x="431540" y="404813"/>
            <a:ext cx="8316924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1309058" y="1304117"/>
            <a:ext cx="518603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x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5)  </a:t>
            </a:r>
            <a:r>
              <a:rPr lang="en-US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7 - 3 x 5</a:t>
            </a:r>
          </a:p>
        </p:txBody>
      </p:sp>
      <p:sp>
        <p:nvSpPr>
          <p:cNvPr id="6" name="Rectangle 105"/>
          <p:cNvSpPr>
            <a:spLocks noChangeArrowheads="1"/>
          </p:cNvSpPr>
          <p:nvPr/>
        </p:nvSpPr>
        <p:spPr bwMode="auto">
          <a:xfrm>
            <a:off x="1591454" y="2323615"/>
            <a:ext cx="3096903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3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5) </a:t>
            </a:r>
          </a:p>
        </p:txBody>
      </p:sp>
      <p:sp>
        <p:nvSpPr>
          <p:cNvPr id="8" name="Rectangle 105"/>
          <p:cNvSpPr>
            <a:spLocks noChangeArrowheads="1"/>
          </p:cNvSpPr>
          <p:nvPr/>
        </p:nvSpPr>
        <p:spPr bwMode="auto">
          <a:xfrm>
            <a:off x="1077060" y="3031501"/>
            <a:ext cx="3511097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7 - 3 x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4"/>
          <p:cNvSpPr>
            <a:spLocks noChangeArrowheads="1"/>
          </p:cNvSpPr>
          <p:nvPr/>
        </p:nvSpPr>
        <p:spPr bwMode="auto">
          <a:xfrm>
            <a:off x="1781411" y="3906533"/>
            <a:ext cx="4987263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x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5)  </a:t>
            </a:r>
            <a:r>
              <a:rPr lang="en-US" sz="3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7 - 3 x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655" y="3834773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255" y="2291745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1560" y="989588"/>
            <a:ext cx="712787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15716" y="989588"/>
            <a:ext cx="1152128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02164" y="2301651"/>
            <a:ext cx="3297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3 x 2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52946" y="2334108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51760" y="3028761"/>
            <a:ext cx="2058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21 - 15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83512" y="3051109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</p:spTree>
    <p:extLst>
      <p:ext uri="{BB962C8B-B14F-4D97-AF65-F5344CB8AC3E}">
        <p14:creationId xmlns:p14="http://schemas.microsoft.com/office/powerpoint/2010/main" val="28138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7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rgbClr val="ABF3F0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28" name="Text Box 40"/>
          <p:cNvSpPr txBox="1">
            <a:spLocks noChangeArrowheads="1"/>
          </p:cNvSpPr>
          <p:nvPr/>
        </p:nvSpPr>
        <p:spPr bwMode="auto">
          <a:xfrm>
            <a:off x="718431" y="1737221"/>
            <a:ext cx="73104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 x ( 7 - 5) = 3 x 7 - 3 x5</a:t>
            </a:r>
          </a:p>
        </p:txBody>
      </p:sp>
      <p:sp>
        <p:nvSpPr>
          <p:cNvPr id="217133" name="AutoShape 45"/>
          <p:cNvSpPr>
            <a:spLocks/>
          </p:cNvSpPr>
          <p:nvPr/>
        </p:nvSpPr>
        <p:spPr bwMode="auto">
          <a:xfrm rot="5400000">
            <a:off x="3251333" y="1987929"/>
            <a:ext cx="185737" cy="1332148"/>
          </a:xfrm>
          <a:prstGeom prst="rightBrace">
            <a:avLst>
              <a:gd name="adj1" fmla="val 78913"/>
              <a:gd name="adj2" fmla="val 50000"/>
            </a:avLst>
          </a:prstGeom>
          <a:noFill/>
          <a:ln w="381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134" name="Rectangle 46"/>
          <p:cNvSpPr>
            <a:spLocks noChangeArrowheads="1"/>
          </p:cNvSpPr>
          <p:nvPr/>
        </p:nvSpPr>
        <p:spPr bwMode="auto">
          <a:xfrm>
            <a:off x="772516" y="3390735"/>
            <a:ext cx="941283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135" name="Rectangle 47"/>
          <p:cNvSpPr>
            <a:spLocks noChangeArrowheads="1"/>
          </p:cNvSpPr>
          <p:nvPr/>
        </p:nvSpPr>
        <p:spPr bwMode="auto">
          <a:xfrm>
            <a:off x="2360600" y="3384073"/>
            <a:ext cx="13773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6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136" name="Rectangle 48"/>
          <p:cNvSpPr>
            <a:spLocks noChangeArrowheads="1"/>
          </p:cNvSpPr>
          <p:nvPr/>
        </p:nvSpPr>
        <p:spPr bwMode="auto">
          <a:xfrm>
            <a:off x="575556" y="4293096"/>
            <a:ext cx="8172450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>
            <a:off x="1546957" y="2468264"/>
            <a:ext cx="36004" cy="88503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H="1">
            <a:off x="3344201" y="2910779"/>
            <a:ext cx="0" cy="6502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4917300" y="2497886"/>
            <a:ext cx="0" cy="6502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4557857" y="3353296"/>
            <a:ext cx="131318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đó</a:t>
            </a:r>
            <a:endParaRPr lang="en-US" sz="36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H="1">
            <a:off x="6515509" y="2468264"/>
            <a:ext cx="0" cy="6502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6108765" y="3381217"/>
            <a:ext cx="131318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đó</a:t>
            </a:r>
            <a:endParaRPr lang="en-US" sz="36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 flipV="1">
            <a:off x="5760132" y="1179830"/>
            <a:ext cx="8850" cy="6788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5153283" y="5259"/>
            <a:ext cx="1910963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trừ</a:t>
            </a:r>
            <a:endParaRPr lang="en-US" sz="36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7390877" y="1205588"/>
            <a:ext cx="8850" cy="6788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6837043" y="-20499"/>
            <a:ext cx="1910963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anose="02020603050405020304" pitchFamily="18" charset="0"/>
              </a:rPr>
              <a:t>trừ</a:t>
            </a:r>
            <a:endParaRPr lang="en-US" sz="36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28" grpId="0"/>
      <p:bldP spid="217133" grpId="0" animBg="1"/>
      <p:bldP spid="217134" grpId="0"/>
      <p:bldP spid="217135" grpId="0"/>
      <p:bldP spid="217136" grpId="0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chemeClr val="bg1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WordArt 2"/>
          <p:cNvSpPr>
            <a:spLocks noChangeArrowheads="1" noChangeShapeType="1" noTextEdit="1"/>
          </p:cNvSpPr>
          <p:nvPr/>
        </p:nvSpPr>
        <p:spPr bwMode="auto">
          <a:xfrm>
            <a:off x="719138" y="692150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719138" y="1772816"/>
            <a:ext cx="77048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827584" y="4509120"/>
            <a:ext cx="782986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a x </a:t>
            </a:r>
            <a:r>
              <a:rPr lang="en-US" sz="4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(b </a:t>
            </a:r>
            <a:r>
              <a:rPr lang="en-US" sz="4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8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= a x b - a x c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slow">
    <p:circle/>
    <p:sndAc>
      <p:stSnd>
        <p:snd r:embed="rId2" name="SOUND5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EST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EST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5" grpId="0"/>
      <p:bldP spid="2334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chemeClr val="bg1"/>
            </a:gs>
            <a:gs pos="100000">
              <a:srgbClr val="99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16268" name="Group 20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6200797"/>
              </p:ext>
            </p:extLst>
          </p:nvPr>
        </p:nvGraphicFramePr>
        <p:xfrm>
          <a:off x="539750" y="1988840"/>
          <a:ext cx="8424737" cy="4379936"/>
        </p:xfrm>
        <a:graphic>
          <a:graphicData uri="http://schemas.openxmlformats.org/drawingml/2006/table">
            <a:tbl>
              <a:tblPr/>
              <a:tblGrid>
                <a:gridCol w="820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39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7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85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06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89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x (b – c)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x b – a x c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6202" name="Rectangle 138"/>
          <p:cNvSpPr>
            <a:spLocks noChangeArrowheads="1"/>
          </p:cNvSpPr>
          <p:nvPr/>
        </p:nvSpPr>
        <p:spPr bwMode="auto">
          <a:xfrm>
            <a:off x="215900" y="317500"/>
            <a:ext cx="89281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</p:txBody>
      </p:sp>
      <p:sp>
        <p:nvSpPr>
          <p:cNvPr id="216251" name="Rectangle 187"/>
          <p:cNvSpPr>
            <a:spLocks noChangeArrowheads="1"/>
          </p:cNvSpPr>
          <p:nvPr/>
        </p:nvSpPr>
        <p:spPr bwMode="auto">
          <a:xfrm>
            <a:off x="1519238" y="3415579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6252" name="Rectangle 188"/>
          <p:cNvSpPr>
            <a:spLocks noChangeArrowheads="1"/>
          </p:cNvSpPr>
          <p:nvPr/>
        </p:nvSpPr>
        <p:spPr bwMode="auto">
          <a:xfrm>
            <a:off x="669493" y="3408798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6253" name="Rectangle 189"/>
          <p:cNvSpPr>
            <a:spLocks noChangeArrowheads="1"/>
          </p:cNvSpPr>
          <p:nvPr/>
        </p:nvSpPr>
        <p:spPr bwMode="auto">
          <a:xfrm>
            <a:off x="2363355" y="3443288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6254" name="Rectangle 190"/>
          <p:cNvSpPr>
            <a:spLocks noChangeArrowheads="1"/>
          </p:cNvSpPr>
          <p:nvPr/>
        </p:nvSpPr>
        <p:spPr bwMode="auto">
          <a:xfrm>
            <a:off x="3016165" y="3415579"/>
            <a:ext cx="189346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 x (7 – 3</a:t>
            </a:r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6255" name="Rectangle 191"/>
          <p:cNvSpPr>
            <a:spLocks noChangeArrowheads="1"/>
          </p:cNvSpPr>
          <p:nvPr/>
        </p:nvSpPr>
        <p:spPr bwMode="auto">
          <a:xfrm>
            <a:off x="5899259" y="3408867"/>
            <a:ext cx="223651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 x 7 – 3 x 3</a:t>
            </a:r>
            <a:endParaRPr lang="en-US" sz="32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256" name="Rectangle 192"/>
          <p:cNvSpPr>
            <a:spLocks noChangeArrowheads="1"/>
          </p:cNvSpPr>
          <p:nvPr/>
        </p:nvSpPr>
        <p:spPr bwMode="auto">
          <a:xfrm>
            <a:off x="4908108" y="3439391"/>
            <a:ext cx="103425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  <a:endParaRPr lang="en-US" sz="32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257" name="Rectangle 193"/>
          <p:cNvSpPr>
            <a:spLocks noChangeArrowheads="1"/>
          </p:cNvSpPr>
          <p:nvPr/>
        </p:nvSpPr>
        <p:spPr bwMode="auto">
          <a:xfrm>
            <a:off x="7956376" y="3429000"/>
            <a:ext cx="103425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  <a:endParaRPr lang="en-US" sz="32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260" name="Rectangle 196"/>
          <p:cNvSpPr>
            <a:spLocks noChangeArrowheads="1"/>
          </p:cNvSpPr>
          <p:nvPr/>
        </p:nvSpPr>
        <p:spPr bwMode="auto">
          <a:xfrm>
            <a:off x="1476375" y="4488863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16261" name="Rectangle 197"/>
          <p:cNvSpPr>
            <a:spLocks noChangeArrowheads="1"/>
          </p:cNvSpPr>
          <p:nvPr/>
        </p:nvSpPr>
        <p:spPr bwMode="auto">
          <a:xfrm>
            <a:off x="669493" y="4438649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16262" name="Rectangle 198"/>
          <p:cNvSpPr>
            <a:spLocks noChangeArrowheads="1"/>
          </p:cNvSpPr>
          <p:nvPr/>
        </p:nvSpPr>
        <p:spPr bwMode="auto">
          <a:xfrm>
            <a:off x="2375694" y="4488862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6263" name="Rectangle 199"/>
          <p:cNvSpPr>
            <a:spLocks noChangeArrowheads="1"/>
          </p:cNvSpPr>
          <p:nvPr/>
        </p:nvSpPr>
        <p:spPr bwMode="auto">
          <a:xfrm>
            <a:off x="1517146" y="5428819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6264" name="Rectangle 200"/>
          <p:cNvSpPr>
            <a:spLocks noChangeArrowheads="1"/>
          </p:cNvSpPr>
          <p:nvPr/>
        </p:nvSpPr>
        <p:spPr bwMode="auto">
          <a:xfrm>
            <a:off x="663793" y="5423057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16265" name="Rectangle 201"/>
          <p:cNvSpPr>
            <a:spLocks noChangeArrowheads="1"/>
          </p:cNvSpPr>
          <p:nvPr/>
        </p:nvSpPr>
        <p:spPr bwMode="auto">
          <a:xfrm>
            <a:off x="2317029" y="5380045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Rectangle 205"/>
          <p:cNvSpPr>
            <a:spLocks noChangeArrowheads="1"/>
          </p:cNvSpPr>
          <p:nvPr/>
        </p:nvSpPr>
        <p:spPr bwMode="auto">
          <a:xfrm>
            <a:off x="2959100" y="4483530"/>
            <a:ext cx="189346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 x (9 – 5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3" name="Rectangle 207"/>
          <p:cNvSpPr>
            <a:spLocks noChangeArrowheads="1"/>
          </p:cNvSpPr>
          <p:nvPr/>
        </p:nvSpPr>
        <p:spPr bwMode="auto">
          <a:xfrm>
            <a:off x="4872104" y="4534852"/>
            <a:ext cx="103425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206"/>
          <p:cNvSpPr>
            <a:spLocks noChangeArrowheads="1"/>
          </p:cNvSpPr>
          <p:nvPr/>
        </p:nvSpPr>
        <p:spPr bwMode="auto">
          <a:xfrm>
            <a:off x="5909983" y="4568010"/>
            <a:ext cx="223651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 x 9 – 6 x 5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08"/>
          <p:cNvSpPr>
            <a:spLocks noChangeArrowheads="1"/>
          </p:cNvSpPr>
          <p:nvPr/>
        </p:nvSpPr>
        <p:spPr bwMode="auto">
          <a:xfrm>
            <a:off x="8002239" y="4533300"/>
            <a:ext cx="103425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211"/>
          <p:cNvSpPr>
            <a:spLocks noChangeArrowheads="1"/>
          </p:cNvSpPr>
          <p:nvPr/>
        </p:nvSpPr>
        <p:spPr bwMode="auto">
          <a:xfrm>
            <a:off x="2941909" y="5400491"/>
            <a:ext cx="189346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 x (5 – 2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8" name="Rectangle 213"/>
          <p:cNvSpPr>
            <a:spLocks noChangeArrowheads="1"/>
          </p:cNvSpPr>
          <p:nvPr/>
        </p:nvSpPr>
        <p:spPr bwMode="auto">
          <a:xfrm>
            <a:off x="4872104" y="5445224"/>
            <a:ext cx="103425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212"/>
          <p:cNvSpPr>
            <a:spLocks noChangeArrowheads="1"/>
          </p:cNvSpPr>
          <p:nvPr/>
        </p:nvSpPr>
        <p:spPr bwMode="auto">
          <a:xfrm>
            <a:off x="5909983" y="5426196"/>
            <a:ext cx="223651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 x 5 – 8 x 2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214"/>
          <p:cNvSpPr>
            <a:spLocks noChangeArrowheads="1"/>
          </p:cNvSpPr>
          <p:nvPr/>
        </p:nvSpPr>
        <p:spPr bwMode="auto">
          <a:xfrm>
            <a:off x="7884368" y="5429425"/>
            <a:ext cx="1136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202" grpId="0"/>
      <p:bldP spid="216251" grpId="0"/>
      <p:bldP spid="216252" grpId="0"/>
      <p:bldP spid="216253" grpId="0"/>
      <p:bldP spid="216254" grpId="0"/>
      <p:bldP spid="216255" grpId="0"/>
      <p:bldP spid="216256" grpId="0"/>
      <p:bldP spid="216257" grpId="0"/>
      <p:bldP spid="216260" grpId="0"/>
      <p:bldP spid="216261" grpId="0"/>
      <p:bldP spid="216262" grpId="0"/>
      <p:bldP spid="216263" grpId="0"/>
      <p:bldP spid="216264" grpId="0"/>
      <p:bldP spid="216265" grpId="0"/>
      <p:bldP spid="31" grpId="0"/>
      <p:bldP spid="3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5575" y="1384300"/>
            <a:ext cx="4189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    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60838" y="1525588"/>
            <a:ext cx="5251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(10 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025900" y="2351088"/>
            <a:ext cx="55197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10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025900" y="3144838"/>
            <a:ext cx="47021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 – 26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234 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5575" y="138113"/>
            <a:ext cx="8818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Handbook</Template>
  <TotalTime>2899</TotalTime>
  <Words>1108</Words>
  <Application>Microsoft Office PowerPoint</Application>
  <PresentationFormat>On-screen Show (4:3)</PresentationFormat>
  <Paragraphs>175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 THI THU LOAN</dc:creator>
  <cp:lastModifiedBy>DINH HUONG</cp:lastModifiedBy>
  <cp:revision>124</cp:revision>
  <dcterms:created xsi:type="dcterms:W3CDTF">2006-02-13T15:29:49Z</dcterms:created>
  <dcterms:modified xsi:type="dcterms:W3CDTF">2021-12-06T08:44:12Z</dcterms:modified>
</cp:coreProperties>
</file>