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sldIdLst>
    <p:sldId id="285" r:id="rId2"/>
    <p:sldId id="286" r:id="rId3"/>
    <p:sldId id="287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4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2E84C"/>
    <a:srgbClr val="40D6DA"/>
    <a:srgbClr val="000000"/>
    <a:srgbClr val="006600"/>
    <a:srgbClr val="990000"/>
    <a:srgbClr val="CC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4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fld id="{9255A9F0-8BC5-4651-9C3C-590F867FD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9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2752FA-6855-45D1-A0FB-CB9CCB72B24D}" type="slidenum">
              <a:rPr lang="zh-CN" altLang="en-US" sz="1200" smtClean="0">
                <a:latin typeface="Arial" pitchFamily="34" charset="0"/>
              </a:rPr>
              <a:pPr/>
              <a:t>2</a:t>
            </a:fld>
            <a:endParaRPr lang="zh-CN" altLang="en-US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4A55-D99C-498C-8AEC-5BE4E68F5F3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2A0EC-688A-46D5-BCD4-C9F6701E34F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A81A0-3568-4819-B07A-76114EF6364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A9DAE-9A3A-47F2-A090-007435B440D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6F337-DC61-4440-937D-98A5DCE7F1C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A87A5-44E9-4EDD-90F3-95D51BF40DD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12A85-5930-439D-98DD-9D25130345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97A9B-CE6B-4998-97B4-1A65B769BB2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E12F0-8209-4284-8DD1-61A7E3ED34D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0B89-E757-4C97-801B-76379B47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F615A-F64A-4DF8-96B1-8E67D496A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B780-1E15-4818-A37E-D434A029D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8435-8C62-49A4-ABC4-59B805E0F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8F80E-D1E9-43E3-888A-11C4E4B9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6BAD-BDD1-4E38-9046-C62DA9D8D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0B24-7ACA-4C3C-8765-4CFC050F4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C5E5-157B-4B7C-989B-AEB1E8BF9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2E2F-8B47-4148-BA8C-20B2338A6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928C7-286F-435B-AF20-49CEF3687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9FD77-F76E-4957-9BF0-93C9CB108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D12F937-5BF3-47EB-B383-5D9D4A7DA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81800"/>
          </a:xfrm>
          <a:prstGeom prst="rect">
            <a:avLst/>
          </a:prstGeom>
        </p:spPr>
      </p:pic>
      <p:sp>
        <p:nvSpPr>
          <p:cNvPr id="3" name="Text Box 8" descr="Thu Dong Nam 50">
            <a:extLst>
              <a:ext uri="{FF2B5EF4-FFF2-40B4-BE49-F238E27FC236}">
                <a16:creationId xmlns="" xmlns:a16="http://schemas.microsoft.com/office/drawing/2014/main" id="{C54D3D1E-5475-4E36-B7C0-FA271CAAD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7315200" cy="68479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/>
            </a:prstShdw>
          </a:effectLst>
        </p:spPr>
        <p:txBody>
          <a:bodyPr lIns="68576" tIns="34288" rIns="68576" bIns="3428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b="1" dirty="0" err="1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Thứ</a:t>
            </a:r>
            <a:r>
              <a:rPr lang="en-US" altLang="vi-VN" b="1" dirty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b="1" smtClean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năm </a:t>
            </a:r>
            <a:r>
              <a:rPr lang="en-US" altLang="vi-VN" b="1" dirty="0" err="1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ngày</a:t>
            </a:r>
            <a:r>
              <a:rPr lang="en-US" altLang="vi-VN" b="1" dirty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18 </a:t>
            </a:r>
            <a:r>
              <a:rPr lang="en-US" altLang="vi-VN" b="1" dirty="0" err="1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tháng</a:t>
            </a:r>
            <a:r>
              <a:rPr lang="en-US" altLang="vi-VN" b="1" dirty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11 </a:t>
            </a:r>
            <a:r>
              <a:rPr lang="en-US" altLang="vi-VN" b="1" dirty="0" err="1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năm</a:t>
            </a:r>
            <a:r>
              <a:rPr lang="en-US" altLang="vi-VN" b="1" dirty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2021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vi-VN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9906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sz="3200" b="1" u="sng" dirty="0" err="1" smtClean="0">
                <a:solidFill>
                  <a:schemeClr val="bg1"/>
                </a:solidFill>
                <a:latin typeface="HP001 4 hàng" pitchFamily="34" charset="0"/>
                <a:cs typeface="Times New Roman" panose="02020603050405020304" pitchFamily="18" charset="0"/>
              </a:rPr>
              <a:t>Toán</a:t>
            </a:r>
            <a:endParaRPr lang="en-US" altLang="vi-VN" sz="3200" b="1" u="sng" dirty="0">
              <a:solidFill>
                <a:schemeClr val="bg1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524000"/>
            <a:ext cx="5943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Góc</a:t>
            </a:r>
            <a:r>
              <a:rPr lang="en-US" altLang="vi-VN" sz="3200" b="1" dirty="0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nhọn</a:t>
            </a:r>
            <a:r>
              <a:rPr lang="en-US" altLang="vi-VN" sz="3200" b="1" dirty="0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góc</a:t>
            </a:r>
            <a:r>
              <a:rPr lang="en-US" altLang="vi-VN" sz="3200" b="1" dirty="0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tu</a:t>
            </a:r>
            <a:r>
              <a:rPr lang="en-US" altLang="vi-VN" sz="3200" b="1" dirty="0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̀, </a:t>
            </a: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góc</a:t>
            </a:r>
            <a:r>
              <a:rPr lang="en-US" altLang="vi-VN" sz="3200" b="1" dirty="0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rPr>
              <a:t>bẹt</a:t>
            </a:r>
            <a:endParaRPr lang="en-US" altLang="vi-VN" sz="3200" b="1" dirty="0">
              <a:solidFill>
                <a:srgbClr val="FFFF00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95300" y="1066800"/>
            <a:ext cx="82613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2) Trong các hình tam giác sau: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 </a:t>
            </a:r>
            <a:r>
              <a:rPr lang="en-US" sz="2800" b="1">
                <a:solidFill>
                  <a:srgbClr val="0000FF"/>
                </a:solidFill>
              </a:rPr>
              <a:t>có ba góc nhọn? 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</a:t>
            </a:r>
            <a:r>
              <a:rPr lang="en-US" sz="2800" b="1">
                <a:solidFill>
                  <a:srgbClr val="0000FF"/>
                </a:solidFill>
              </a:rPr>
              <a:t> có 1 góc vuông?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</a:t>
            </a:r>
            <a:r>
              <a:rPr lang="en-US" sz="2800" b="1">
                <a:solidFill>
                  <a:srgbClr val="0000FF"/>
                </a:solidFill>
              </a:rPr>
              <a:t> có 1 góc tù?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0" y="3367088"/>
            <a:ext cx="3073400" cy="2490787"/>
            <a:chOff x="0" y="2121"/>
            <a:chExt cx="1936" cy="1569"/>
          </a:xfrm>
        </p:grpSpPr>
        <p:grpSp>
          <p:nvGrpSpPr>
            <p:cNvPr id="1025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1026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026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026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122488" y="3306763"/>
            <a:ext cx="4079875" cy="2408237"/>
            <a:chOff x="1337" y="2083"/>
            <a:chExt cx="2570" cy="1517"/>
          </a:xfrm>
        </p:grpSpPr>
        <p:grpSp>
          <p:nvGrpSpPr>
            <p:cNvPr id="1025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1025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025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025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137275" y="3570288"/>
            <a:ext cx="3006725" cy="2165350"/>
            <a:chOff x="3866" y="2249"/>
            <a:chExt cx="1894" cy="1364"/>
          </a:xfrm>
        </p:grpSpPr>
        <p:sp>
          <p:nvSpPr>
            <p:cNvPr id="1024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024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025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  <p:bldP spid="768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2603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95300" y="1066800"/>
            <a:ext cx="81407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2) Trong các hình tam giác sau: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ABC có ba góc nhọn. 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DEG có 1 góc vuông.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MNP có 1 góc tù.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367088"/>
            <a:ext cx="3073400" cy="2490787"/>
            <a:chOff x="0" y="2121"/>
            <a:chExt cx="1936" cy="1569"/>
          </a:xfrm>
        </p:grpSpPr>
        <p:grpSp>
          <p:nvGrpSpPr>
            <p:cNvPr id="11282" name="Group 5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11286" name="Line 6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7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8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3" name="Text Box 9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1284" name="Text Box 10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1285" name="Text Box 11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122488" y="3306763"/>
            <a:ext cx="4079875" cy="2408237"/>
            <a:chOff x="1337" y="2083"/>
            <a:chExt cx="2570" cy="1517"/>
          </a:xfrm>
        </p:grpSpPr>
        <p:grpSp>
          <p:nvGrpSpPr>
            <p:cNvPr id="11275" name="Group 13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11279" name="Line 14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15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16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6" name="Text Box 17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1277" name="Text Box 18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1278" name="Text Box 19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137275" y="3570288"/>
            <a:ext cx="3006725" cy="2165350"/>
            <a:chOff x="3866" y="2249"/>
            <a:chExt cx="1894" cy="1364"/>
          </a:xfrm>
        </p:grpSpPr>
        <p:sp>
          <p:nvSpPr>
            <p:cNvPr id="11271" name="AutoShape 21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22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1273" name="Text Box 23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1274" name="Text Box 24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/>
      <p:bldP spid="849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6600"/>
                </a:solidFill>
              </a:rPr>
              <a:t>VẬN DỤNG:</a:t>
            </a:r>
            <a:endParaRPr lang="en-US" b="1" dirty="0" smtClean="0">
              <a:solidFill>
                <a:srgbClr val="0066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95300" y="1066800"/>
            <a:ext cx="8335963" cy="11049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* </a:t>
            </a:r>
            <a:r>
              <a:rPr lang="en-US" sz="3200">
                <a:solidFill>
                  <a:srgbClr val="0000FF"/>
                </a:solidFill>
              </a:rPr>
              <a:t>Điền kết quả đúng (Đ), sai (S) vào mỗi ý sau: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536575" y="2530475"/>
            <a:ext cx="8083550" cy="355758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i="1">
                <a:solidFill>
                  <a:srgbClr val="0000FF"/>
                </a:solidFill>
              </a:rPr>
              <a:t>G</a:t>
            </a:r>
            <a:r>
              <a:rPr lang="en-US" sz="3200" i="1">
                <a:solidFill>
                  <a:srgbClr val="0000FF"/>
                </a:solidFill>
              </a:rPr>
              <a:t>óc nhọn bé hơn góc vuông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vuông lớn hơn góc tù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bẹt bằng hai góc vuông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tù lớn hơn góc nhọn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bẹt bằng góc tù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tù lớn hơn góc vuông</a:t>
            </a:r>
          </a:p>
          <a:p>
            <a:pPr algn="just">
              <a:spcBef>
                <a:spcPct val="20000"/>
              </a:spcBef>
            </a:pPr>
            <a:endParaRPr lang="en-US" sz="3200" i="1">
              <a:solidFill>
                <a:srgbClr val="0000FF"/>
              </a:solidFill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 i="1">
              <a:solidFill>
                <a:srgbClr val="0000FF"/>
              </a:solidFill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/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/>
          </a:p>
        </p:txBody>
      </p:sp>
      <p:sp>
        <p:nvSpPr>
          <p:cNvPr id="12293" name="Text Box 50"/>
          <p:cNvSpPr txBox="1">
            <a:spLocks noChangeArrowheads="1"/>
          </p:cNvSpPr>
          <p:nvPr/>
        </p:nvSpPr>
        <p:spPr bwMode="auto">
          <a:xfrm>
            <a:off x="7038975" y="2703513"/>
            <a:ext cx="534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51"/>
          <p:cNvSpPr txBox="1">
            <a:spLocks noChangeArrowheads="1"/>
          </p:cNvSpPr>
          <p:nvPr/>
        </p:nvSpPr>
        <p:spPr bwMode="auto">
          <a:xfrm>
            <a:off x="6478588" y="25876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6224588" y="2509838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5932488" y="3016250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6146800" y="3695700"/>
            <a:ext cx="77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5426075" y="4279900"/>
            <a:ext cx="77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4745038" y="4843463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5640388" y="5426075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899" grpId="0" animBg="1"/>
      <p:bldP spid="80940" grpId="0" animBg="1"/>
      <p:bldP spid="80948" grpId="0"/>
      <p:bldP spid="80949" grpId="0"/>
      <p:bldP spid="80951" grpId="0"/>
      <p:bldP spid="80954" grpId="0"/>
      <p:bldP spid="80955" grpId="0"/>
      <p:bldP spid="80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37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104" y="-9769"/>
            <a:ext cx="9304347" cy="697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19"/>
          <p:cNvSpPr>
            <a:spLocks noChangeArrowheads="1"/>
          </p:cNvSpPr>
          <p:nvPr/>
        </p:nvSpPr>
        <p:spPr bwMode="auto">
          <a:xfrm rot="-881231">
            <a:off x="2669889" y="1746055"/>
            <a:ext cx="184694" cy="110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/>
          <a:p>
            <a:endParaRPr lang="zh-CN" altLang="en-US" sz="6600">
              <a:solidFill>
                <a:srgbClr val="099F00"/>
              </a:solidFill>
              <a:latin typeface="方正少儿简体"/>
              <a:ea typeface="方正少儿简体"/>
              <a:cs typeface="方正少儿简体"/>
            </a:endParaRPr>
          </a:p>
        </p:txBody>
      </p:sp>
      <p:pic>
        <p:nvPicPr>
          <p:cNvPr id="4101" name="图片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4822"/>
            <a:ext cx="9153377" cy="100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9782" y="4709380"/>
            <a:ext cx="1436091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89" y="73269"/>
            <a:ext cx="1672860" cy="209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Connector 23">
            <a:extLst>
              <a:ext uri="{FF2B5EF4-FFF2-40B4-BE49-F238E27FC236}"/>
            </a:extLst>
          </p:cNvPr>
          <p:cNvCxnSpPr/>
          <p:nvPr/>
        </p:nvCxnSpPr>
        <p:spPr>
          <a:xfrm>
            <a:off x="3947725" y="-179510"/>
            <a:ext cx="4857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orizontal Scroll 29"/>
          <p:cNvSpPr/>
          <p:nvPr/>
        </p:nvSpPr>
        <p:spPr>
          <a:xfrm>
            <a:off x="2643382" y="2214563"/>
            <a:ext cx="4428766" cy="1928812"/>
          </a:xfrm>
          <a:prstGeom prst="horizontalScroll">
            <a:avLst/>
          </a:prstGeom>
          <a:solidFill>
            <a:srgbClr val="FAA4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</a:rPr>
              <a:t>KHỞI ĐỘNG </a:t>
            </a:r>
          </a:p>
        </p:txBody>
      </p:sp>
    </p:spTree>
    <p:extLst>
      <p:ext uri="{BB962C8B-B14F-4D97-AF65-F5344CB8AC3E}">
        <p14:creationId xmlns:p14="http://schemas.microsoft.com/office/powerpoint/2010/main" val="103171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7"/>
          <p:cNvGrpSpPr>
            <a:grpSpLocks/>
          </p:cNvGrpSpPr>
          <p:nvPr/>
        </p:nvGrpSpPr>
        <p:grpSpPr bwMode="auto">
          <a:xfrm>
            <a:off x="381176" y="2916116"/>
            <a:ext cx="3635001" cy="2484563"/>
            <a:chOff x="1290638" y="7581900"/>
            <a:chExt cx="12307887" cy="6459865"/>
          </a:xfrm>
        </p:grpSpPr>
        <p:grpSp>
          <p:nvGrpSpPr>
            <p:cNvPr id="10269" name="Group 6"/>
            <p:cNvGrpSpPr>
              <a:grpSpLocks/>
            </p:cNvGrpSpPr>
            <p:nvPr/>
          </p:nvGrpSpPr>
          <p:grpSpPr bwMode="auto">
            <a:xfrm>
              <a:off x="3284538" y="8837613"/>
              <a:ext cx="8809037" cy="3433762"/>
              <a:chOff x="359" y="2368"/>
              <a:chExt cx="1639" cy="832"/>
            </a:xfrm>
          </p:grpSpPr>
          <p:sp>
            <p:nvSpPr>
              <p:cNvPr id="10273" name="Line 7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Line 8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0" name="Text Box 9"/>
            <p:cNvSpPr txBox="1">
              <a:spLocks noChangeArrowheads="1"/>
            </p:cNvSpPr>
            <p:nvPr/>
          </p:nvSpPr>
          <p:spPr bwMode="auto">
            <a:xfrm>
              <a:off x="9664699" y="7581900"/>
              <a:ext cx="2816227" cy="193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8810" tIns="139405" rIns="278810" bIns="139405">
              <a:spAutoFit/>
            </a:bodyPr>
            <a:lstStyle>
              <a:lvl1pPr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0271" name="Text Box 10"/>
            <p:cNvSpPr txBox="1">
              <a:spLocks noChangeArrowheads="1"/>
            </p:cNvSpPr>
            <p:nvPr/>
          </p:nvSpPr>
          <p:spPr bwMode="auto">
            <a:xfrm>
              <a:off x="1290638" y="11953876"/>
              <a:ext cx="2816227" cy="193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8810" tIns="139405" rIns="278810" bIns="139405">
              <a:spAutoFit/>
            </a:bodyPr>
            <a:lstStyle>
              <a:lvl1pPr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0272" name="Text Box 11"/>
            <p:cNvSpPr txBox="1">
              <a:spLocks noChangeArrowheads="1"/>
            </p:cNvSpPr>
            <p:nvPr/>
          </p:nvSpPr>
          <p:spPr bwMode="auto">
            <a:xfrm>
              <a:off x="10782298" y="12109450"/>
              <a:ext cx="2816227" cy="193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8810" tIns="139405" rIns="278810" bIns="139405">
              <a:spAutoFit/>
            </a:bodyPr>
            <a:lstStyle>
              <a:lvl1pPr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5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284685" name="Line 13"/>
          <p:cNvSpPr>
            <a:spLocks noChangeShapeType="1"/>
          </p:cNvSpPr>
          <p:nvPr/>
        </p:nvSpPr>
        <p:spPr bwMode="auto">
          <a:xfrm flipH="1" flipV="1">
            <a:off x="903476" y="5207000"/>
            <a:ext cx="1174471" cy="1180856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2079823" y="6387856"/>
            <a:ext cx="1857119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284687" name="Text Box 15"/>
          <p:cNvSpPr txBox="1">
            <a:spLocks noChangeArrowheads="1"/>
          </p:cNvSpPr>
          <p:nvPr/>
        </p:nvSpPr>
        <p:spPr bwMode="auto">
          <a:xfrm>
            <a:off x="457130" y="5092822"/>
            <a:ext cx="595441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M</a:t>
            </a:r>
          </a:p>
        </p:txBody>
      </p:sp>
      <p:sp>
        <p:nvSpPr>
          <p:cNvPr id="284688" name="Text Box 16"/>
          <p:cNvSpPr txBox="1">
            <a:spLocks noChangeArrowheads="1"/>
          </p:cNvSpPr>
          <p:nvPr/>
        </p:nvSpPr>
        <p:spPr bwMode="auto">
          <a:xfrm>
            <a:off x="1638165" y="6276731"/>
            <a:ext cx="595441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284689" name="Text Box 17"/>
          <p:cNvSpPr txBox="1">
            <a:spLocks noChangeArrowheads="1"/>
          </p:cNvSpPr>
          <p:nvPr/>
        </p:nvSpPr>
        <p:spPr bwMode="auto">
          <a:xfrm>
            <a:off x="3818791" y="6216894"/>
            <a:ext cx="595441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284691" name="Text Box 19"/>
          <p:cNvSpPr txBox="1">
            <a:spLocks noChangeArrowheads="1"/>
          </p:cNvSpPr>
          <p:nvPr/>
        </p:nvSpPr>
        <p:spPr bwMode="auto">
          <a:xfrm>
            <a:off x="5162518" y="5878635"/>
            <a:ext cx="588877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284692" name="Text Box 20"/>
          <p:cNvSpPr txBox="1">
            <a:spLocks noChangeArrowheads="1"/>
          </p:cNvSpPr>
          <p:nvPr/>
        </p:nvSpPr>
        <p:spPr bwMode="auto">
          <a:xfrm>
            <a:off x="6799276" y="5897563"/>
            <a:ext cx="592159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284693" name="Text Box 21"/>
          <p:cNvSpPr txBox="1">
            <a:spLocks noChangeArrowheads="1"/>
          </p:cNvSpPr>
          <p:nvPr/>
        </p:nvSpPr>
        <p:spPr bwMode="auto">
          <a:xfrm>
            <a:off x="8155193" y="5867644"/>
            <a:ext cx="588877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>
            <a:off x="5553071" y="5905500"/>
            <a:ext cx="2784506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284695" name="AutoShape 23"/>
          <p:cNvSpPr>
            <a:spLocks noChangeArrowheads="1"/>
          </p:cNvSpPr>
          <p:nvPr/>
        </p:nvSpPr>
        <p:spPr bwMode="auto">
          <a:xfrm flipH="1">
            <a:off x="7053394" y="5862760"/>
            <a:ext cx="75954" cy="76322"/>
          </a:xfrm>
          <a:prstGeom prst="flowChartConnector">
            <a:avLst/>
          </a:prstGeom>
          <a:solidFill>
            <a:schemeClr val="tx1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91422" tIns="45711" rIns="91422" bIns="45711" anchor="ctr"/>
          <a:lstStyle/>
          <a:p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135029" y="1267879"/>
            <a:ext cx="8892930" cy="141527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9983" tIns="14992" rIns="29983" bIns="14992">
            <a:spAutoFit/>
          </a:bodyPr>
          <a:lstStyle/>
          <a:p>
            <a:pPr>
              <a:defRPr/>
            </a:pP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9321" y="633412"/>
            <a:ext cx="2543047" cy="491942"/>
          </a:xfrm>
          <a:prstGeom prst="rect">
            <a:avLst/>
          </a:prstGeom>
          <a:noFill/>
        </p:spPr>
        <p:txBody>
          <a:bodyPr lIns="29983" tIns="14992" rIns="29983" bIns="14992">
            <a:spAutoFit/>
          </a:bodyPr>
          <a:lstStyle/>
          <a:p>
            <a:pPr>
              <a:defRPr/>
            </a:pPr>
            <a:r>
              <a:rPr lang="en-US" sz="3000" b="1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Toán</a:t>
            </a:r>
            <a:r>
              <a:rPr lang="en-US" sz="30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7696188" y="3486394"/>
            <a:ext cx="0" cy="144767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>
            <a:off x="5943624" y="4924303"/>
            <a:ext cx="1752565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2" tIns="45711" rIns="91422" bIns="45711"/>
          <a:lstStyle/>
          <a:p>
            <a:endParaRPr lang="en-US"/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772611" y="3048000"/>
            <a:ext cx="380707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latin typeface=".VnTime" pitchFamily="34" charset="0"/>
              </a:rPr>
              <a:t>P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5714824" y="4953000"/>
            <a:ext cx="381176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latin typeface=".VnTime" pitchFamily="34" charset="0"/>
              </a:rPr>
              <a:t>Q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772611" y="4743572"/>
            <a:ext cx="380707" cy="5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FF3300"/>
                </a:solidFill>
                <a:latin typeface=".VnTime" pitchFamily="34" charset="0"/>
              </a:rPr>
              <a:t>I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 flipH="1">
            <a:off x="4081816" y="3076697"/>
            <a:ext cx="828460" cy="1828678"/>
            <a:chOff x="982" y="1102"/>
            <a:chExt cx="488" cy="1063"/>
          </a:xfrm>
        </p:grpSpPr>
        <p:sp>
          <p:nvSpPr>
            <p:cNvPr id="10267" name="AutoShape 49"/>
            <p:cNvSpPr>
              <a:spLocks noChangeArrowheads="1"/>
            </p:cNvSpPr>
            <p:nvPr/>
          </p:nvSpPr>
          <p:spPr bwMode="auto">
            <a:xfrm>
              <a:off x="982" y="1102"/>
              <a:ext cx="488" cy="1063"/>
            </a:xfrm>
            <a:prstGeom prst="rtTriangle">
              <a:avLst/>
            </a:prstGeom>
            <a:noFill/>
            <a:ln w="762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68" name="AutoShape 50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noFill/>
            <a:ln w="5715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0261" name="Picture 3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1710" cy="186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Picture 2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92202" y="206664"/>
            <a:ext cx="1758462" cy="134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2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991564" y="5363308"/>
            <a:ext cx="1152436" cy="149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2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06614" y="5577383"/>
            <a:ext cx="1387231" cy="117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Picture 2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75817" y="5539124"/>
            <a:ext cx="1494692" cy="114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val 26"/>
          <p:cNvSpPr>
            <a:spLocks noChangeArrowheads="1"/>
          </p:cNvSpPr>
          <p:nvPr/>
        </p:nvSpPr>
        <p:spPr bwMode="auto">
          <a:xfrm>
            <a:off x="118410" y="144997"/>
            <a:ext cx="585126" cy="703385"/>
          </a:xfrm>
          <a:prstGeom prst="ellipse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29983" tIns="14992" rIns="29983" bIns="14992" anchor="ctr"/>
          <a:lstStyle/>
          <a:p>
            <a:pPr algn="ctr" eaLnBrk="0" hangingPunct="0">
              <a:defRPr/>
            </a:pPr>
            <a:r>
              <a:rPr lang="en-US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28.10</a:t>
            </a:r>
          </a:p>
          <a:p>
            <a:pPr algn="ctr" eaLnBrk="0" hangingPunct="0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1799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9468E-7 -2.74651E-6 L 0.30447 -2.74651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5" grpId="0" animBg="1"/>
      <p:bldP spid="284686" grpId="0" animBg="1"/>
      <p:bldP spid="284687" grpId="0"/>
      <p:bldP spid="284688" grpId="0"/>
      <p:bldP spid="284689" grpId="0"/>
      <p:bldP spid="284691" grpId="0"/>
      <p:bldP spid="284692" grpId="0"/>
      <p:bldP spid="284693" grpId="0"/>
      <p:bldP spid="284694" grpId="0" animBg="1"/>
      <p:bldP spid="284695" grpId="0" animBg="1"/>
      <p:bldP spid="32" grpId="0" animBg="1"/>
      <p:bldP spid="33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44475"/>
            <a:ext cx="7924800" cy="1600200"/>
          </a:xfrm>
          <a:ln w="57150">
            <a:solidFill>
              <a:srgbClr val="009900"/>
            </a:solidFill>
          </a:ln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 KHÁM PHÁ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err="1" smtClean="0">
                <a:solidFill>
                  <a:srgbClr val="FF3300"/>
                </a:solidFill>
              </a:rPr>
              <a:t>Góc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</a:rPr>
              <a:t>nhọn</a:t>
            </a:r>
            <a:r>
              <a:rPr lang="en-US" b="1" dirty="0" smtClean="0">
                <a:solidFill>
                  <a:srgbClr val="FF3300"/>
                </a:solidFill>
              </a:rPr>
              <a:t>, </a:t>
            </a:r>
            <a:r>
              <a:rPr lang="en-US" b="1" dirty="0" err="1" smtClean="0">
                <a:solidFill>
                  <a:srgbClr val="FF3300"/>
                </a:solidFill>
              </a:rPr>
              <a:t>góc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</a:rPr>
              <a:t>tù</a:t>
            </a:r>
            <a:r>
              <a:rPr lang="en-US" b="1" dirty="0" smtClean="0">
                <a:solidFill>
                  <a:srgbClr val="FF3300"/>
                </a:solidFill>
              </a:rPr>
              <a:t>, </a:t>
            </a:r>
            <a:r>
              <a:rPr lang="en-US" b="1" dirty="0" err="1" smtClean="0">
                <a:solidFill>
                  <a:srgbClr val="FF3300"/>
                </a:solidFill>
              </a:rPr>
              <a:t>góc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</a:rPr>
              <a:t>bẹt</a:t>
            </a:r>
            <a:endParaRPr lang="en-US" dirty="0" smtClean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7038" y="2241550"/>
            <a:ext cx="1503362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a.</a:t>
            </a:r>
            <a:endParaRPr lang="en-US" b="1" smtClean="0">
              <a:solidFill>
                <a:srgbClr val="0066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3275013"/>
            <a:ext cx="3635375" cy="2205037"/>
            <a:chOff x="0" y="2304"/>
            <a:chExt cx="2290" cy="1389"/>
          </a:xfrm>
        </p:grpSpPr>
        <p:grpSp>
          <p:nvGrpSpPr>
            <p:cNvPr id="4103" name="Group 6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4107" name="Line 4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5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594100" y="3814763"/>
            <a:ext cx="51958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Hãy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ọc tên góc, tên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ỉnh</a:t>
            </a:r>
            <a:r>
              <a:rPr lang="en-US" sz="2800" b="1">
                <a:solidFill>
                  <a:srgbClr val="0000FF"/>
                </a:solidFill>
              </a:rPr>
              <a:t> và các cạnh của góc bên.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594100" y="5156200"/>
            <a:ext cx="51958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AOB có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ỉnh</a:t>
            </a:r>
            <a:r>
              <a:rPr lang="en-US" sz="2800" b="1">
                <a:solidFill>
                  <a:srgbClr val="0000FF"/>
                </a:solidFill>
              </a:rPr>
              <a:t> O, hai cạnh OA và OB.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  <p:bldP spid="6157" grpId="0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52463"/>
            <a:ext cx="3635375" cy="2205037"/>
            <a:chOff x="0" y="2304"/>
            <a:chExt cx="2290" cy="1389"/>
          </a:xfrm>
        </p:grpSpPr>
        <p:grpSp>
          <p:nvGrpSpPr>
            <p:cNvPr id="5131" name="Group 5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5135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2992438" y="1050925"/>
            <a:ext cx="61515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nhọn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995363" y="3244850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nhọn AOB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260475" y="4856163"/>
            <a:ext cx="6086475" cy="1046162"/>
            <a:chOff x="794" y="3059"/>
            <a:chExt cx="3834" cy="659"/>
          </a:xfrm>
        </p:grpSpPr>
        <p:sp>
          <p:nvSpPr>
            <p:cNvPr id="5129" name="Rectangle 15"/>
            <p:cNvSpPr>
              <a:spLocks noChangeArrowheads="1"/>
            </p:cNvSpPr>
            <p:nvPr/>
          </p:nvSpPr>
          <p:spPr bwMode="auto">
            <a:xfrm>
              <a:off x="1011" y="3132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nhọn bé h</a:t>
              </a:r>
              <a:r>
                <a:rPr lang="vi-VN" sz="2800" b="1" i="1">
                  <a:solidFill>
                    <a:srgbClr val="0000FF"/>
                  </a:solidFill>
                </a:rPr>
                <a:t>ơ</a:t>
              </a:r>
              <a:r>
                <a:rPr lang="en-US" sz="2800" b="1" i="1">
                  <a:solidFill>
                    <a:srgbClr val="0000FF"/>
                  </a:solidFill>
                </a:rPr>
                <a:t>n góc vuông</a:t>
              </a:r>
            </a:p>
          </p:txBody>
        </p:sp>
        <p:sp>
          <p:nvSpPr>
            <p:cNvPr id="5130" name="Rectangle 16"/>
            <p:cNvSpPr>
              <a:spLocks noChangeArrowheads="1"/>
            </p:cNvSpPr>
            <p:nvPr/>
          </p:nvSpPr>
          <p:spPr bwMode="auto">
            <a:xfrm>
              <a:off x="794" y="3059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98488" y="695325"/>
            <a:ext cx="774700" cy="1689100"/>
            <a:chOff x="977" y="1102"/>
            <a:chExt cx="488" cy="1064"/>
          </a:xfrm>
        </p:grpSpPr>
        <p:sp>
          <p:nvSpPr>
            <p:cNvPr id="5127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65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363" y="457200"/>
            <a:ext cx="2276475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b.</a:t>
            </a:r>
            <a:endParaRPr lang="en-US" b="1" smtClean="0">
              <a:solidFill>
                <a:srgbClr val="00660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1490663"/>
            <a:ext cx="5349875" cy="2205037"/>
            <a:chOff x="936" y="924"/>
            <a:chExt cx="3370" cy="1389"/>
          </a:xfrm>
        </p:grpSpPr>
        <p:sp>
          <p:nvSpPr>
            <p:cNvPr id="6156" name="Line 6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Text Box 8"/>
            <p:cNvSpPr txBox="1">
              <a:spLocks noChangeArrowheads="1"/>
            </p:cNvSpPr>
            <p:nvPr/>
          </p:nvSpPr>
          <p:spPr bwMode="auto">
            <a:xfrm>
              <a:off x="936" y="92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6159" name="Text Box 9"/>
            <p:cNvSpPr txBox="1">
              <a:spLocks noChangeArrowheads="1"/>
            </p:cNvSpPr>
            <p:nvPr/>
          </p:nvSpPr>
          <p:spPr bwMode="auto">
            <a:xfrm>
              <a:off x="1979" y="1935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3782" y="198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995363" y="3760788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tù MON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06538" y="5254625"/>
            <a:ext cx="5886450" cy="1046163"/>
            <a:chOff x="949" y="3310"/>
            <a:chExt cx="3708" cy="659"/>
          </a:xfrm>
        </p:grpSpPr>
        <p:sp>
          <p:nvSpPr>
            <p:cNvPr id="6154" name="Rectangle 17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tù lớn h</a:t>
              </a:r>
              <a:r>
                <a:rPr lang="vi-VN" sz="2800" b="1" i="1">
                  <a:solidFill>
                    <a:srgbClr val="0000FF"/>
                  </a:solidFill>
                </a:rPr>
                <a:t>ơ</a:t>
              </a:r>
              <a:r>
                <a:rPr lang="en-US" sz="2800" b="1" i="1">
                  <a:solidFill>
                    <a:srgbClr val="0000FF"/>
                  </a:solidFill>
                </a:rPr>
                <a:t>n góc vuông</a:t>
              </a:r>
            </a:p>
          </p:txBody>
        </p:sp>
        <p:sp>
          <p:nvSpPr>
            <p:cNvPr id="6155" name="Rectangle 18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63775" y="1528763"/>
            <a:ext cx="774700" cy="1689100"/>
            <a:chOff x="977" y="1102"/>
            <a:chExt cx="488" cy="1064"/>
          </a:xfrm>
        </p:grpSpPr>
        <p:sp>
          <p:nvSpPr>
            <p:cNvPr id="6152" name="AutoShape 21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22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964113" y="1784350"/>
            <a:ext cx="37734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tù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23" grpId="0"/>
      <p:bldP spid="686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44600" y="334963"/>
            <a:ext cx="995363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c.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995363" y="3760788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bẹt COD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06538" y="5254625"/>
            <a:ext cx="5886450" cy="1046163"/>
            <a:chOff x="949" y="3310"/>
            <a:chExt cx="3708" cy="659"/>
          </a:xfrm>
        </p:grpSpPr>
        <p:sp>
          <p:nvSpPr>
            <p:cNvPr id="7186" name="Rectangle 11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bẹt bằng hai góc vuông</a:t>
              </a:r>
            </a:p>
          </p:txBody>
        </p:sp>
        <p:sp>
          <p:nvSpPr>
            <p:cNvPr id="7187" name="Rectangle 12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11450" y="1549400"/>
            <a:ext cx="774700" cy="1689100"/>
            <a:chOff x="977" y="1102"/>
            <a:chExt cx="488" cy="1064"/>
          </a:xfrm>
        </p:grpSpPr>
        <p:sp>
          <p:nvSpPr>
            <p:cNvPr id="7184" name="AutoShape 14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15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945063" y="2393950"/>
            <a:ext cx="37734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bẹt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3155950"/>
            <a:ext cx="5045075" cy="579438"/>
            <a:chOff x="0" y="2001"/>
            <a:chExt cx="3178" cy="365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0" y="201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1453" y="2039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7182" name="Text Box 8"/>
            <p:cNvSpPr txBox="1">
              <a:spLocks noChangeArrowheads="1"/>
            </p:cNvSpPr>
            <p:nvPr/>
          </p:nvSpPr>
          <p:spPr bwMode="auto">
            <a:xfrm>
              <a:off x="2654" y="2001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7183" name="Line 17"/>
            <p:cNvSpPr>
              <a:spLocks noChangeShapeType="1"/>
            </p:cNvSpPr>
            <p:nvPr/>
          </p:nvSpPr>
          <p:spPr bwMode="auto">
            <a:xfrm>
              <a:off x="346" y="2048"/>
              <a:ext cx="24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1463675" y="2011363"/>
            <a:ext cx="774700" cy="1689100"/>
            <a:chOff x="977" y="1102"/>
            <a:chExt cx="488" cy="1064"/>
          </a:xfrm>
        </p:grpSpPr>
        <p:sp>
          <p:nvSpPr>
            <p:cNvPr id="7178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582988" y="1357313"/>
            <a:ext cx="50530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Ba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iểm C, O, D nh</a:t>
            </a:r>
            <a:r>
              <a:rPr lang="vi-VN" sz="2800" b="1">
                <a:solidFill>
                  <a:srgbClr val="0000FF"/>
                </a:solidFill>
              </a:rPr>
              <a:t>ư</a:t>
            </a:r>
            <a:r>
              <a:rPr lang="en-US" sz="2800" b="1">
                <a:solidFill>
                  <a:srgbClr val="0000FF"/>
                </a:solidFill>
              </a:rPr>
              <a:t> thế nào với nhau ?</a:t>
            </a:r>
            <a:endParaRPr lang="en-US" sz="2800" b="1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5" grpId="0"/>
      <p:bldP spid="70672" grpId="0"/>
      <p:bldP spid="706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495300" y="1066800"/>
            <a:ext cx="81407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1) Trong các góc sau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ây, góc nào là: góc vuông, góc nhọn, góc tù, góc bẹt ?</a:t>
            </a: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0" y="2027238"/>
            <a:ext cx="2949575" cy="1908175"/>
            <a:chOff x="0" y="1277"/>
            <a:chExt cx="1858" cy="1202"/>
          </a:xfrm>
        </p:grpSpPr>
        <p:grpSp>
          <p:nvGrpSpPr>
            <p:cNvPr id="8230" name="Group 21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8234" name="Line 22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23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1" name="Text Box 24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8232" name="Text Box 25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8233" name="Text Box 26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07038" y="3981450"/>
            <a:ext cx="2998787" cy="1241425"/>
            <a:chOff x="936" y="924"/>
            <a:chExt cx="3370" cy="1826"/>
          </a:xfrm>
        </p:grpSpPr>
        <p:sp>
          <p:nvSpPr>
            <p:cNvPr id="8225" name="Line 35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Text Box 37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8228" name="Text Box 38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8229" name="Text Box 39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0" y="4533900"/>
            <a:ext cx="3632200" cy="579438"/>
            <a:chOff x="2368" y="3012"/>
            <a:chExt cx="3178" cy="365"/>
          </a:xfrm>
        </p:grpSpPr>
        <p:grpSp>
          <p:nvGrpSpPr>
            <p:cNvPr id="8219" name="Group 40"/>
            <p:cNvGrpSpPr>
              <a:grpSpLocks/>
            </p:cNvGrpSpPr>
            <p:nvPr/>
          </p:nvGrpSpPr>
          <p:grpSpPr bwMode="auto">
            <a:xfrm>
              <a:off x="2368" y="3012"/>
              <a:ext cx="3178" cy="365"/>
              <a:chOff x="0" y="2001"/>
              <a:chExt cx="3178" cy="365"/>
            </a:xfrm>
          </p:grpSpPr>
          <p:sp>
            <p:nvSpPr>
              <p:cNvPr id="8221" name="Text Box 41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8222" name="Text Box 42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8223" name="Text Box 43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8224" name="Line 44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0" name="Oval 45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5472113" y="1970088"/>
            <a:ext cx="2578100" cy="2019300"/>
            <a:chOff x="3344" y="1241"/>
            <a:chExt cx="1624" cy="1272"/>
          </a:xfrm>
        </p:grpSpPr>
        <p:grpSp>
          <p:nvGrpSpPr>
            <p:cNvPr id="8213" name="Group 48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8217" name="Line 49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50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4" name="Text Box 51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8215" name="Text Box 52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8216" name="Text Box 53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573713" y="4813300"/>
            <a:ext cx="2876550" cy="2044700"/>
            <a:chOff x="2500" y="3032"/>
            <a:chExt cx="1812" cy="1288"/>
          </a:xfrm>
        </p:grpSpPr>
        <p:sp>
          <p:nvSpPr>
            <p:cNvPr id="8208" name="Line 56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57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61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8211" name="Text Box 63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8212" name="Text Box 64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347663" y="5130800"/>
            <a:ext cx="3241675" cy="1481138"/>
            <a:chOff x="219" y="3232"/>
            <a:chExt cx="2042" cy="933"/>
          </a:xfrm>
        </p:grpSpPr>
        <p:grpSp>
          <p:nvGrpSpPr>
            <p:cNvPr id="8202" name="Group 73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8206" name="Line 68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69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Text Box 70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8204" name="Text Box 71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8205" name="Text Box 72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Q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006600"/>
                </a:solidFill>
              </a:rPr>
              <a:t>Luyện</a:t>
            </a:r>
            <a:r>
              <a:rPr lang="en-US" sz="4000" b="1" dirty="0" smtClean="0">
                <a:solidFill>
                  <a:srgbClr val="006600"/>
                </a:solidFill>
              </a:rPr>
              <a:t> </a:t>
            </a:r>
            <a:r>
              <a:rPr lang="en-US" sz="4000" b="1" dirty="0" err="1" smtClean="0">
                <a:solidFill>
                  <a:srgbClr val="006600"/>
                </a:solidFill>
              </a:rPr>
              <a:t>tập</a:t>
            </a:r>
            <a:r>
              <a:rPr lang="en-US" sz="4000" b="1" dirty="0" smtClean="0">
                <a:solidFill>
                  <a:srgbClr val="006600"/>
                </a:solidFill>
              </a:rPr>
              <a:t>:</a:t>
            </a:r>
            <a:endParaRPr lang="en-US" b="1" dirty="0" smtClean="0">
              <a:solidFill>
                <a:srgbClr val="006600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570663" y="2000250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vuông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3525" y="1457325"/>
            <a:ext cx="2949575" cy="1908175"/>
            <a:chOff x="0" y="1277"/>
            <a:chExt cx="1858" cy="1202"/>
          </a:xfrm>
        </p:grpSpPr>
        <p:grpSp>
          <p:nvGrpSpPr>
            <p:cNvPr id="9280" name="Group 5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9284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81" name="Text Box 8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9282" name="Text Box 9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9283" name="Text Box 10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70563" y="3411538"/>
            <a:ext cx="2998787" cy="1241425"/>
            <a:chOff x="936" y="924"/>
            <a:chExt cx="3370" cy="1826"/>
          </a:xfrm>
        </p:grpSpPr>
        <p:sp>
          <p:nvSpPr>
            <p:cNvPr id="9275" name="Line 12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13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Text Box 14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9278" name="Text Box 15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9279" name="Text Box 16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63525" y="3963988"/>
            <a:ext cx="3632200" cy="579437"/>
            <a:chOff x="2368" y="3012"/>
            <a:chExt cx="3178" cy="365"/>
          </a:xfrm>
        </p:grpSpPr>
        <p:grpSp>
          <p:nvGrpSpPr>
            <p:cNvPr id="9269" name="Group 18"/>
            <p:cNvGrpSpPr>
              <a:grpSpLocks/>
            </p:cNvGrpSpPr>
            <p:nvPr/>
          </p:nvGrpSpPr>
          <p:grpSpPr bwMode="auto">
            <a:xfrm>
              <a:off x="2368" y="3012"/>
              <a:ext cx="3178" cy="365"/>
              <a:chOff x="0" y="2001"/>
              <a:chExt cx="3178" cy="365"/>
            </a:xfrm>
          </p:grpSpPr>
          <p:sp>
            <p:nvSpPr>
              <p:cNvPr id="9271" name="Text Box 19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9272" name="Text Box 20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9273" name="Text Box 21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9274" name="Line 22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0" name="Oval 23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378450" y="1392238"/>
            <a:ext cx="2479675" cy="2039937"/>
            <a:chOff x="3344" y="1241"/>
            <a:chExt cx="1624" cy="1272"/>
          </a:xfrm>
        </p:grpSpPr>
        <p:grpSp>
          <p:nvGrpSpPr>
            <p:cNvPr id="9263" name="Group 25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9267" name="Line 2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2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4" name="Text Box 28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9265" name="Text Box 29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9266" name="Text Box 30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953125" y="5105400"/>
            <a:ext cx="2876550" cy="2044700"/>
            <a:chOff x="2500" y="3032"/>
            <a:chExt cx="1812" cy="1288"/>
          </a:xfrm>
        </p:grpSpPr>
        <p:sp>
          <p:nvSpPr>
            <p:cNvPr id="9258" name="Line 32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33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Text Box 34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9261" name="Text Box 35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262" name="Text Box 36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796925" y="5099050"/>
            <a:ext cx="3241675" cy="1481138"/>
            <a:chOff x="219" y="3232"/>
            <a:chExt cx="2042" cy="933"/>
          </a:xfrm>
        </p:grpSpPr>
        <p:grpSp>
          <p:nvGrpSpPr>
            <p:cNvPr id="9252" name="Group 38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9256" name="Line 39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40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3" name="Text Box 41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9254" name="Text Box 42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9255" name="Text Box 43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Q</a:t>
              </a:r>
            </a:p>
          </p:txBody>
        </p:sp>
      </p:grp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2060575" y="2162175"/>
            <a:ext cx="21256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nhọn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1146175" y="4337050"/>
            <a:ext cx="21256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bẹt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987425" y="6115050"/>
            <a:ext cx="21256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tù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018338" y="4297363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tù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5205413" y="5545138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nhọn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760413" y="1182688"/>
            <a:ext cx="774700" cy="1689100"/>
            <a:chOff x="977" y="1102"/>
            <a:chExt cx="488" cy="1064"/>
          </a:xfrm>
        </p:grpSpPr>
        <p:sp>
          <p:nvSpPr>
            <p:cNvPr id="9250" name="AutoShape 5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AutoShape 5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13450" y="1195388"/>
            <a:ext cx="774700" cy="1689100"/>
            <a:chOff x="977" y="1102"/>
            <a:chExt cx="488" cy="1064"/>
          </a:xfrm>
        </p:grpSpPr>
        <p:sp>
          <p:nvSpPr>
            <p:cNvPr id="9248" name="AutoShape 5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AutoShape 5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2182813" y="2320925"/>
            <a:ext cx="774700" cy="1689100"/>
            <a:chOff x="977" y="1102"/>
            <a:chExt cx="488" cy="1064"/>
          </a:xfrm>
        </p:grpSpPr>
        <p:sp>
          <p:nvSpPr>
            <p:cNvPr id="9246" name="AutoShape 56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AutoShape 57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rot="-5400000">
            <a:off x="942975" y="2789238"/>
            <a:ext cx="774700" cy="1689100"/>
            <a:chOff x="977" y="1102"/>
            <a:chExt cx="488" cy="1064"/>
          </a:xfrm>
        </p:grpSpPr>
        <p:sp>
          <p:nvSpPr>
            <p:cNvPr id="9244" name="AutoShape 5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AutoShape 6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7058025" y="2462213"/>
            <a:ext cx="774700" cy="1689100"/>
            <a:chOff x="977" y="1102"/>
            <a:chExt cx="488" cy="1064"/>
          </a:xfrm>
        </p:grpSpPr>
        <p:sp>
          <p:nvSpPr>
            <p:cNvPr id="9242" name="AutoShape 62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AutoShape 63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 flipH="1">
            <a:off x="1797050" y="4364038"/>
            <a:ext cx="774700" cy="1689100"/>
            <a:chOff x="977" y="1102"/>
            <a:chExt cx="488" cy="1064"/>
          </a:xfrm>
        </p:grpSpPr>
        <p:sp>
          <p:nvSpPr>
            <p:cNvPr id="9240" name="AutoShape 6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AutoShape 6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 rot="21230755" flipH="1">
            <a:off x="7354888" y="4816475"/>
            <a:ext cx="774700" cy="1689100"/>
            <a:chOff x="977" y="1102"/>
            <a:chExt cx="488" cy="1064"/>
          </a:xfrm>
        </p:grpSpPr>
        <p:sp>
          <p:nvSpPr>
            <p:cNvPr id="9238" name="AutoShape 68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AutoShape 69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  <p:bldP spid="74755" grpId="0"/>
      <p:bldP spid="74796" grpId="0"/>
      <p:bldP spid="74797" grpId="0"/>
      <p:bldP spid="74798" grpId="0"/>
      <p:bldP spid="74799" grpId="0"/>
      <p:bldP spid="7480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472</Words>
  <Application>Microsoft Office PowerPoint</Application>
  <PresentationFormat>On-screen Show (4:3)</PresentationFormat>
  <Paragraphs>147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 KHÁM PHÁ  Góc nhọn, góc tù, góc bẹt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TT</dc:creator>
  <cp:lastModifiedBy>DINH HUONG</cp:lastModifiedBy>
  <cp:revision>116</cp:revision>
  <dcterms:created xsi:type="dcterms:W3CDTF">2002-11-03T14:32:08Z</dcterms:created>
  <dcterms:modified xsi:type="dcterms:W3CDTF">2021-11-18T08:08:46Z</dcterms:modified>
</cp:coreProperties>
</file>