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FAE4-48A2-43EA-A9AD-A65177691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307A1-CA35-4A29-B3D1-D46F75A1A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CD1D0-3BA6-48B7-B13D-C30D70F7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C9DF0-9161-4A07-824A-27929AFD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C99E5-96F5-4213-8259-DDB3A1FB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4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F953-F0CB-49B1-848A-A2276D2C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C1FA8-F04F-4208-8C8D-7C969E65E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8438A-0FA8-4A9A-ADF3-2209A87B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EC59-1783-44DA-B0EE-0266C664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E79E9-D4D0-452B-A7B6-5D26429E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4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9AE3B4-706F-4A15-83EB-E39B5B85B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0A5E-8E16-4599-8C90-DFC8A1B48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424DE-9E8E-460E-8F34-A8FA341B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4756F-3278-4B51-888A-FCAB2308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6703A-ECAE-43B7-9D4B-696EE895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4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8894-3525-4564-8C3C-06D6520B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6ED3-3148-4BFB-A3A1-BF9522943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6B606-1A2E-4DB2-B160-A99BBBAC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78F1A-591E-4359-BFAB-D44809DE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A81C4-651F-4854-B2B4-45A821D2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140E-AF14-4735-B640-A5D04E6E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2D01C-C104-47ED-A0E9-4BDEBFD45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B379C-A1F6-4A02-950B-2DFBC47B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B4F51-4E40-4736-9BC5-812FD1B1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FE8C8-6737-4FDA-9CA3-DAB8DB3E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6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4E96-36AE-46EF-88EA-D1A95E5A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01D65-0C9D-4513-A167-9CCE220D4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05254-1A90-4DF5-A330-5D27EFD8F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CE944-6A7B-4ECE-BE46-A51A3F96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3B695-A321-4CAA-BB7B-C3ED6CB1E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363C1-D8D8-4E47-B953-34BDD392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7A66-F7C2-47FF-B26E-F71A98AD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11969-575D-4015-AEFF-782880406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BC10A-7B26-4CAE-8048-879C220E6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E972CF-37CA-41D8-90E0-ECA70C60C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6A291-B1AC-400F-A0C5-D204158EA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3FFFB-8B25-46B3-A78D-7A97D7319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DBE1E-C2C2-4A67-80E5-D3B7AC77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B45F62-0C6F-4AE2-9DE4-4A897E9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9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D56C-CC8B-43BE-B0DE-9F356C43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43A8F-8665-4A0C-A87D-F3DE1287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36187-B895-44C5-B530-F89BB18B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80BEC-E017-481E-9567-ECA4CF9F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1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0BF0E8-FD21-4C72-BC00-ED0E10B8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5745A1-4B3B-4D48-99D2-DBEB0951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9EEF3-92EA-40F6-A218-F3674B9E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1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75E4-45BA-4E13-8766-0C718438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E6E9-2D45-4205-8939-DFDA595B5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7D498-9659-4C5A-ACB4-51B75F93E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F0143-99D3-42BC-BD1D-816BC107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CC9A1-729F-43B9-8294-198A90A8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23BBC-2DA6-4777-8B45-9ED50E53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7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26F9-17C7-4277-9310-6A469106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6904F-4A10-4C5E-87B2-28E7D4815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C4A6E-B6E1-45FE-BC51-A98FBA6F9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3A492-6594-496E-B09C-FA7EB1D5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18D75-3F05-4DE6-B438-A0542E51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967C8-6322-496F-9D0D-DAAEB729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E5A02-7B7B-4923-B41D-575523FE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D9D81-7C07-430C-B3D2-33050F1A1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A037-A81F-40AF-BAAE-C1210F61C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5E8A-E364-4210-BC2F-E48504CC4C02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B338C-408E-4265-AB87-8F8A81CCB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5DA0B-E488-497F-9465-16AF4D7FF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E0F2-AB7C-4810-9EE4-4DE52AAD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7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95550" y="3333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>
              <a:solidFill>
                <a:srgbClr val="3E35F7"/>
              </a:solidFill>
            </a:endParaRP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495550" y="2708276"/>
            <a:ext cx="718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pic>
        <p:nvPicPr>
          <p:cNvPr id="18" name="Picture 2" descr="cute_bear_wallpaper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9" y="46039"/>
            <a:ext cx="11946834" cy="674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3"/>
          <p:cNvSpPr>
            <a:spLocks noChangeArrowheads="1" noChangeShapeType="1" noTextEdit="1"/>
          </p:cNvSpPr>
          <p:nvPr/>
        </p:nvSpPr>
        <p:spPr bwMode="auto">
          <a:xfrm>
            <a:off x="2514601" y="1816102"/>
            <a:ext cx="7902575" cy="458469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7683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VỀ DỰ CHUYÊN ĐỀ KHỐI 5 </a:t>
            </a:r>
          </a:p>
        </p:txBody>
      </p:sp>
      <p:sp>
        <p:nvSpPr>
          <p:cNvPr id="20" name="WordArt 4"/>
          <p:cNvSpPr>
            <a:spLocks noChangeArrowheads="1" noChangeShapeType="1" noTextEdit="1"/>
          </p:cNvSpPr>
          <p:nvPr/>
        </p:nvSpPr>
        <p:spPr bwMode="auto">
          <a:xfrm>
            <a:off x="4016007" y="3886200"/>
            <a:ext cx="4878386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NĂM HỌC 2021-2022</a:t>
            </a:r>
          </a:p>
        </p:txBody>
      </p:sp>
      <p:sp>
        <p:nvSpPr>
          <p:cNvPr id="21" name="WordArt 5"/>
          <p:cNvSpPr>
            <a:spLocks noChangeArrowheads="1" noChangeShapeType="1" noTextEdit="1"/>
          </p:cNvSpPr>
          <p:nvPr/>
        </p:nvSpPr>
        <p:spPr bwMode="auto">
          <a:xfrm>
            <a:off x="3397250" y="5445125"/>
            <a:ext cx="4876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WordArt 6"/>
          <p:cNvSpPr>
            <a:spLocks noChangeArrowheads="1" noChangeShapeType="1" noTextEdit="1"/>
          </p:cNvSpPr>
          <p:nvPr/>
        </p:nvSpPr>
        <p:spPr bwMode="auto">
          <a:xfrm>
            <a:off x="3619500" y="6858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TRƯỜNG TIỂU HỌC HẢI CẢNG</a:t>
            </a:r>
            <a:endParaRPr lang="en-US" sz="2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3" name="WordArt 7"/>
          <p:cNvSpPr>
            <a:spLocks noChangeArrowheads="1" noChangeShapeType="1" noTextEdit="1"/>
          </p:cNvSpPr>
          <p:nvPr/>
        </p:nvSpPr>
        <p:spPr bwMode="auto">
          <a:xfrm>
            <a:off x="3973513" y="4652963"/>
            <a:ext cx="3810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234FDD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4" name="WordArt 8" descr="White marble"/>
          <p:cNvSpPr>
            <a:spLocks noChangeArrowheads="1" noChangeShapeType="1" noTextEdit="1"/>
          </p:cNvSpPr>
          <p:nvPr/>
        </p:nvSpPr>
        <p:spPr bwMode="auto">
          <a:xfrm>
            <a:off x="2781300" y="88900"/>
            <a:ext cx="71247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PHÒNG GD-ĐT THÀNH PHỐ QUY NHƠN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4229101" y="2511426"/>
            <a:ext cx="4695825" cy="1069975"/>
            <a:chOff x="2864" y="288"/>
            <a:chExt cx="1552" cy="864"/>
          </a:xfrm>
        </p:grpSpPr>
        <p:pic>
          <p:nvPicPr>
            <p:cNvPr id="26" name="Picture 10" descr="Picture2"/>
            <p:cNvPicPr>
              <a:picLocks noChangeAspect="1" noChangeArrowheads="1" noCrop="1"/>
            </p:cNvPicPr>
            <p:nvPr/>
          </p:nvPicPr>
          <p:blipFill>
            <a:blip r:embed="rId5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1" descr="Dove-02-june"/>
            <p:cNvPicPr>
              <a:picLocks noChangeAspect="1" noChangeArrowheads="1" noCrop="1"/>
            </p:cNvPicPr>
            <p:nvPr/>
          </p:nvPicPr>
          <p:blipFill>
            <a:blip r:embed="rId6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2" descr="Dove-02-june"/>
            <p:cNvPicPr>
              <a:picLocks noChangeAspect="1" noChangeArrowheads="1" noCrop="1"/>
            </p:cNvPicPr>
            <p:nvPr/>
          </p:nvPicPr>
          <p:blipFill>
            <a:blip r:embed="rId6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" name="Picture 13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057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4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32766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5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209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7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886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8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5516563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9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7150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0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3200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2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3886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3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581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495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5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44196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6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59642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7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029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8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100" y="59642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9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914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0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914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3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447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5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29924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37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4652963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38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5029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9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1828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40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438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41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3640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42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4724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WordArt 43"/>
          <p:cNvSpPr>
            <a:spLocks noChangeArrowheads="1" noChangeShapeType="1" noTextEdit="1"/>
          </p:cNvSpPr>
          <p:nvPr/>
        </p:nvSpPr>
        <p:spPr bwMode="auto">
          <a:xfrm>
            <a:off x="2771086" y="5099844"/>
            <a:ext cx="60325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CHUYÊN ĐỀ: LUYỆN TỪ VÀ CÂU</a:t>
            </a:r>
          </a:p>
        </p:txBody>
      </p:sp>
    </p:spTree>
    <p:extLst>
      <p:ext uri="{BB962C8B-B14F-4D97-AF65-F5344CB8AC3E}">
        <p14:creationId xmlns:p14="http://schemas.microsoft.com/office/powerpoint/2010/main" val="295240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975" y="1575904"/>
            <a:ext cx="10754138" cy="4347818"/>
          </a:xfrm>
        </p:spPr>
        <p:txBody>
          <a:bodyPr>
            <a:normAutofit/>
          </a:bodyPr>
          <a:lstStyle/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MỞ ĐẦU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NỘI DUNG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Biện pháp thực hiện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KẾT LUẬN</a:t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6D6C0EF2-6E69-4416-8BC6-398AD94A7264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3A7A86-1B42-4441-9229-D7A682813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DB0A521E-CCFD-4F09-9E63-24242F2FE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3333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>
              <a:solidFill>
                <a:srgbClr val="3E35F7"/>
              </a:solidFill>
            </a:endParaRPr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358D5D1F-38CD-49F2-82D0-7D9B780A7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3F8962EC-8363-44F7-88F1-9A91069E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58D6C5-6A1C-45D5-8BB9-902E542D1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382521FA-F5AB-4746-A4ED-81B3D0C506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269" y="6786563"/>
            <a:ext cx="11986100" cy="18194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BD9DFEBB-5194-4582-AC58-33AAA8E00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E03215E2-CF0C-4D4D-BDFE-93A5084A32AB}"/>
              </a:ext>
            </a:extLst>
          </p:cNvPr>
          <p:cNvSpPr txBox="1">
            <a:spLocks noChangeArrowheads="1"/>
          </p:cNvSpPr>
          <p:nvPr/>
        </p:nvSpPr>
        <p:spPr>
          <a:xfrm>
            <a:off x="2438400" y="12954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FFF60CB-CFE7-40E8-99E3-97701F8E0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24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8F0655F1-42BA-4626-AA3B-AB175370A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046" y="272486"/>
            <a:ext cx="11290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      GIÚP HỌC SINH PHÂN BIỆT NGHĨA GỐC VÀ NGHĨA CHUYỂN CỦA TỪ NHIỀU NGHĨA TRONG PHÂN MÔN LUYỆN TỪ VÀ CÂU Ở LỚP 5 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FC8A40CD-818C-4FC7-8466-6595D70B3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2" y="123824"/>
            <a:ext cx="11986100" cy="1025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8">
            <a:extLst>
              <a:ext uri="{FF2B5EF4-FFF2-40B4-BE49-F238E27FC236}">
                <a16:creationId xmlns:a16="http://schemas.microsoft.com/office/drawing/2014/main" id="{367EB6E7-8108-4556-AAAA-8724B62CE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6" y="1143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9">
            <a:extLst>
              <a:ext uri="{FF2B5EF4-FFF2-40B4-BE49-F238E27FC236}">
                <a16:creationId xmlns:a16="http://schemas.microsoft.com/office/drawing/2014/main" id="{F32A3D1E-2089-46D5-A5D8-BBF1A02A7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82807" y="110851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" name="Picture 21" descr="POINSET2">
            <a:extLst>
              <a:ext uri="{FF2B5EF4-FFF2-40B4-BE49-F238E27FC236}">
                <a16:creationId xmlns:a16="http://schemas.microsoft.com/office/drawing/2014/main" id="{D10A5E5F-4481-4194-8EED-73E6F5918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82" y="196513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3" descr="POINSET2">
            <a:extLst>
              <a:ext uri="{FF2B5EF4-FFF2-40B4-BE49-F238E27FC236}">
                <a16:creationId xmlns:a16="http://schemas.microsoft.com/office/drawing/2014/main" id="{649902FB-E07E-401E-8124-768717708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73741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">
            <a:extLst>
              <a:ext uri="{FF2B5EF4-FFF2-40B4-BE49-F238E27FC236}">
                <a16:creationId xmlns:a16="http://schemas.microsoft.com/office/drawing/2014/main" id="{AC92D991-1B11-46A8-AD3D-C37674E93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9" y="37671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14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220A43-8A15-4A47-9101-8F1F310B4E09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28A02-DF40-4524-B27B-D13597758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D4E4327C-4FA1-4206-A7ED-1359D5A4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3333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>
              <a:solidFill>
                <a:srgbClr val="3E35F7"/>
              </a:solidFill>
            </a:endParaRPr>
          </a:p>
        </p:txBody>
      </p:sp>
      <p:sp>
        <p:nvSpPr>
          <p:cNvPr id="7" name="Line 20">
            <a:extLst>
              <a:ext uri="{FF2B5EF4-FFF2-40B4-BE49-F238E27FC236}">
                <a16:creationId xmlns:a16="http://schemas.microsoft.com/office/drawing/2014/main" id="{0D6ED3E6-7EF8-46F8-A4A0-E9D56415F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C5C0742-4ECC-4EBF-A754-0C144BE68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DB598-B912-45A7-9C27-78033479B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0" name="Line 20">
            <a:extLst>
              <a:ext uri="{FF2B5EF4-FFF2-40B4-BE49-F238E27FC236}">
                <a16:creationId xmlns:a16="http://schemas.microsoft.com/office/drawing/2014/main" id="{C5ACCEA6-0537-4D1C-8205-36B780A6B3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269" y="6786563"/>
            <a:ext cx="11986100" cy="18194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8E6BFDD-6D58-4F7F-B1A7-5CE8BF324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3437D37-FAAA-4CB9-AE4B-05A8E68B1E73}"/>
              </a:ext>
            </a:extLst>
          </p:cNvPr>
          <p:cNvSpPr txBox="1">
            <a:spLocks noChangeArrowheads="1"/>
          </p:cNvSpPr>
          <p:nvPr/>
        </p:nvSpPr>
        <p:spPr>
          <a:xfrm>
            <a:off x="2438400" y="12954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25EA0B-6D9E-4CEA-92DE-32F5E4C2C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24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BAEB9CB3-1D8E-4A8B-9284-D566F1841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75" y="181958"/>
            <a:ext cx="11290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      GIÚP HỌC SINH PHÂN BIỆT NGHĨA GỐC VÀ NGHĨA CHUYỂN CỦA TỪ NHIỀU NGHĨA TRONG PHÂN MÔN LUYỆN TỪ VÀ CÂU Ở LỚP 5 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94CEB57C-EF71-479B-938A-788351092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2" y="123824"/>
            <a:ext cx="11986100" cy="1025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0241A942-43AD-45F5-8842-0CD4EA999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6" y="1143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D127C1EF-65A6-45AF-B8C2-4F11CBCEE4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82807" y="110851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" name="Picture 21" descr="POINSET2">
            <a:extLst>
              <a:ext uri="{FF2B5EF4-FFF2-40B4-BE49-F238E27FC236}">
                <a16:creationId xmlns:a16="http://schemas.microsoft.com/office/drawing/2014/main" id="{D436B7A3-6917-4B55-BA3F-7F3FD6986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82" y="196513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3" descr="POINSET2">
            <a:extLst>
              <a:ext uri="{FF2B5EF4-FFF2-40B4-BE49-F238E27FC236}">
                <a16:creationId xmlns:a16="http://schemas.microsoft.com/office/drawing/2014/main" id="{1D56E2AA-DD26-4D46-8459-778FEAA0D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73741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2">
            <a:extLst>
              <a:ext uri="{FF2B5EF4-FFF2-40B4-BE49-F238E27FC236}">
                <a16:creationId xmlns:a16="http://schemas.microsoft.com/office/drawing/2014/main" id="{375511E8-6D3C-44DD-AD5B-88DD2E267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9" y="37671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006423-9295-45DC-837C-8A02E4F6F9A5}"/>
              </a:ext>
            </a:extLst>
          </p:cNvPr>
          <p:cNvSpPr txBox="1"/>
          <p:nvPr/>
        </p:nvSpPr>
        <p:spPr>
          <a:xfrm>
            <a:off x="715617" y="2163764"/>
            <a:ext cx="111782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MỞ ĐẦU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NỘI DUNG</a:t>
            </a:r>
          </a:p>
          <a:p>
            <a:pPr marL="400050" indent="-400050">
              <a:buAutoNum type="romanUcPeriod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400050" indent="-400050">
              <a:buAutoNum type="romanUcPeriod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viên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Biện pháp thực hiện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8315CB8-36FB-40CA-B25B-CB8E648B739A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14ACDF-8D39-4850-8F3E-CD1F1C310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00A12AAD-C53C-4726-BA43-383ED07FB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3333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>
              <a:solidFill>
                <a:srgbClr val="3E35F7"/>
              </a:solidFill>
            </a:endParaRPr>
          </a:p>
        </p:txBody>
      </p:sp>
      <p:sp>
        <p:nvSpPr>
          <p:cNvPr id="7" name="Line 20">
            <a:extLst>
              <a:ext uri="{FF2B5EF4-FFF2-40B4-BE49-F238E27FC236}">
                <a16:creationId xmlns:a16="http://schemas.microsoft.com/office/drawing/2014/main" id="{B22F3037-9F86-4798-AA9F-CFED664A9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E547DDC-59E8-46D8-802F-447D1960F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0850C7-85CB-4BD7-A452-7095105C5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0" name="Line 20">
            <a:extLst>
              <a:ext uri="{FF2B5EF4-FFF2-40B4-BE49-F238E27FC236}">
                <a16:creationId xmlns:a16="http://schemas.microsoft.com/office/drawing/2014/main" id="{65115160-BCCA-4D05-865E-7CE4EC0B32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269" y="6786563"/>
            <a:ext cx="11986100" cy="18194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A68AD3B-33F1-4748-9A04-ECD6CD2AE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EFFC7BC-97FF-4E24-8C8B-AE097BAED120}"/>
              </a:ext>
            </a:extLst>
          </p:cNvPr>
          <p:cNvSpPr txBox="1">
            <a:spLocks noChangeArrowheads="1"/>
          </p:cNvSpPr>
          <p:nvPr/>
        </p:nvSpPr>
        <p:spPr>
          <a:xfrm>
            <a:off x="2438400" y="12954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EFFA81-7C6E-4AE5-A683-4F5453E0F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24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02DF8CFF-2116-41E4-A745-B327EA836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444" y="182170"/>
            <a:ext cx="11290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      GIÚP HỌC SINH PHÂN BIỆT NGHĨA GỐC VÀ NGHĨA CHUYỂN CỦA TỪ NHIỀU NGHĨA TRONG PHÂN MÔN LUYỆN TỪ VÀ CÂU Ở LỚP 5 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A237C31A-50A8-49BB-AAF5-E3634791F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2" y="123824"/>
            <a:ext cx="11986100" cy="1025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5BEBB25F-5DB0-45FA-8D94-321D87143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6" y="1143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BFDD5D1C-F93F-493E-B45E-3EFE20B4F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82807" y="110851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" name="Picture 21" descr="POINSET2">
            <a:extLst>
              <a:ext uri="{FF2B5EF4-FFF2-40B4-BE49-F238E27FC236}">
                <a16:creationId xmlns:a16="http://schemas.microsoft.com/office/drawing/2014/main" id="{22C2B15F-E021-41DD-B4F7-FE168E8D4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82" y="196513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3" descr="POINSET2">
            <a:extLst>
              <a:ext uri="{FF2B5EF4-FFF2-40B4-BE49-F238E27FC236}">
                <a16:creationId xmlns:a16="http://schemas.microsoft.com/office/drawing/2014/main" id="{82DC2FDB-4398-4821-BA06-4E0F8391F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73741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2">
            <a:extLst>
              <a:ext uri="{FF2B5EF4-FFF2-40B4-BE49-F238E27FC236}">
                <a16:creationId xmlns:a16="http://schemas.microsoft.com/office/drawing/2014/main" id="{DB1EE204-717E-4438-BE47-BC0D244A7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9" y="37671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75D0AD-D0A0-4694-9636-DBFFED00192C}"/>
              </a:ext>
            </a:extLst>
          </p:cNvPr>
          <p:cNvSpPr txBox="1"/>
          <p:nvPr/>
        </p:nvSpPr>
        <p:spPr>
          <a:xfrm>
            <a:off x="1043609" y="2034557"/>
            <a:ext cx="100882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3.1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3.2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3.3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3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A061A4-B741-4017-BBF5-23437B9B6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75" y="1941338"/>
            <a:ext cx="10754138" cy="2759876"/>
          </a:xfrm>
        </p:spPr>
        <p:txBody>
          <a:bodyPr>
            <a:normAutofit/>
          </a:bodyPr>
          <a:lstStyle/>
          <a:p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KẾT LUẬN</a:t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34174DC-EDA2-46C1-BB08-0EA741D4B96D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F9879A-4E5B-4F53-AA2A-8EB32CD0D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8CC05D2-E74D-4EED-91BE-4A510A660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61D3D6C-B122-45B0-920B-4EDCF7771735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02CC6D-88F4-48C3-8E1B-4177C4660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8432E50E-82FE-4891-9E10-194628D53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3333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>
              <a:solidFill>
                <a:srgbClr val="3E35F7"/>
              </a:solidFill>
            </a:endParaRPr>
          </a:p>
        </p:txBody>
      </p:sp>
      <p:sp>
        <p:nvSpPr>
          <p:cNvPr id="11" name="Line 20">
            <a:extLst>
              <a:ext uri="{FF2B5EF4-FFF2-40B4-BE49-F238E27FC236}">
                <a16:creationId xmlns:a16="http://schemas.microsoft.com/office/drawing/2014/main" id="{4A4E3A8D-A904-43E1-B948-21C9F43E1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34607372-F386-4F36-BCF2-53C291308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F0570A-260E-47B3-BF50-708A9D95B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4" name="Line 20">
            <a:extLst>
              <a:ext uri="{FF2B5EF4-FFF2-40B4-BE49-F238E27FC236}">
                <a16:creationId xmlns:a16="http://schemas.microsoft.com/office/drawing/2014/main" id="{C3DBE44B-9257-4FF1-89D1-0DB6CE1BB6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269" y="6786563"/>
            <a:ext cx="11986100" cy="18194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0E20AB92-1498-4D9A-9C77-36868B5E5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AD5E5AA5-FC3C-473B-A213-0BEA1DDE9F60}"/>
              </a:ext>
            </a:extLst>
          </p:cNvPr>
          <p:cNvSpPr txBox="1">
            <a:spLocks noChangeArrowheads="1"/>
          </p:cNvSpPr>
          <p:nvPr/>
        </p:nvSpPr>
        <p:spPr>
          <a:xfrm>
            <a:off x="2438400" y="12954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A59531E-78CB-4EB8-8DEC-8BC82B148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24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5E3E6DEA-7D99-4C58-BFD4-742DA048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046" y="272486"/>
            <a:ext cx="11290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      GIÚP HỌC SINH PHÂN BIỆT NGHĨA GỐC VÀ NGHĨA CHUYỂN CỦA TỪ NHIỀU NGHĨA TRONG PHÂN MÔN LUYỆN TỪ VÀ CÂU Ở LỚP 5 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0DC85993-8114-4F14-8545-5FAE356B1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2" y="123824"/>
            <a:ext cx="11986100" cy="1025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D448E4BF-A6B0-484A-B2A6-5CE34A8B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06" y="1143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E179DC7A-4434-4589-9744-D9B4B8C08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82807" y="110851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" name="Picture 21" descr="POINSET2">
            <a:extLst>
              <a:ext uri="{FF2B5EF4-FFF2-40B4-BE49-F238E27FC236}">
                <a16:creationId xmlns:a16="http://schemas.microsoft.com/office/drawing/2014/main" id="{6A4F6C3D-7027-4545-8BEC-9686A6372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82" y="196513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3" descr="POINSET2">
            <a:extLst>
              <a:ext uri="{FF2B5EF4-FFF2-40B4-BE49-F238E27FC236}">
                <a16:creationId xmlns:a16="http://schemas.microsoft.com/office/drawing/2014/main" id="{54A26794-DE15-4607-8AE8-B4ACD4E51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73741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">
            <a:extLst>
              <a:ext uri="{FF2B5EF4-FFF2-40B4-BE49-F238E27FC236}">
                <a16:creationId xmlns:a16="http://schemas.microsoft.com/office/drawing/2014/main" id="{324C9204-07DC-4870-8AB9-5ACC35D89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9" y="37671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0976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9" y="82826"/>
            <a:ext cx="11926955" cy="6553200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46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360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A. MỞ ĐẦU B. NỘI DUNG I. Mục tiêu phân môn Luyện từ và câu lớp 5 II. Thực trạng trong giảng dạy phân môn Luyện từ và câu lớp 5  III.Biện pháp thực hiện C. KẾT LUẬN </vt:lpstr>
      <vt:lpstr>PowerPoint Presentation</vt:lpstr>
      <vt:lpstr>PowerPoint Presentation</vt:lpstr>
      <vt:lpstr> C. KẾT LUẬN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2022-02-20T02:33:46Z</dcterms:created>
  <dcterms:modified xsi:type="dcterms:W3CDTF">2022-06-20T02:56:53Z</dcterms:modified>
</cp:coreProperties>
</file>