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60" r:id="rId3"/>
    <p:sldId id="286" r:id="rId4"/>
    <p:sldId id="287" r:id="rId5"/>
    <p:sldId id="263" r:id="rId6"/>
    <p:sldId id="264" r:id="rId7"/>
    <p:sldId id="292" r:id="rId8"/>
    <p:sldId id="268" r:id="rId9"/>
    <p:sldId id="305" r:id="rId10"/>
    <p:sldId id="271" r:id="rId11"/>
    <p:sldId id="293" r:id="rId12"/>
    <p:sldId id="307" r:id="rId13"/>
    <p:sldId id="288" r:id="rId14"/>
    <p:sldId id="289" r:id="rId15"/>
    <p:sldId id="296" r:id="rId16"/>
    <p:sldId id="295" r:id="rId17"/>
    <p:sldId id="291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0000"/>
    <a:srgbClr val="000099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3C2CB-D0EB-4962-A4FB-EBFD151A2B7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B62FC-273E-41E6-8213-6A7F4080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5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6E9-6354-4D11-BA96-91A04F02813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84D5-2F18-4A02-80F6-54C205C71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6E9-6354-4D11-BA96-91A04F02813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84D5-2F18-4A02-80F6-54C205C71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6E9-6354-4D11-BA96-91A04F02813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84D5-2F18-4A02-80F6-54C205C71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6E9-6354-4D11-BA96-91A04F02813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84D5-2F18-4A02-80F6-54C205C71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6E9-6354-4D11-BA96-91A04F02813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84D5-2F18-4A02-80F6-54C205C71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1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6E9-6354-4D11-BA96-91A04F02813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84D5-2F18-4A02-80F6-54C205C71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7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6E9-6354-4D11-BA96-91A04F02813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84D5-2F18-4A02-80F6-54C205C71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0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6E9-6354-4D11-BA96-91A04F02813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84D5-2F18-4A02-80F6-54C205C71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6E9-6354-4D11-BA96-91A04F02813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84D5-2F18-4A02-80F6-54C205C71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0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6E9-6354-4D11-BA96-91A04F02813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84D5-2F18-4A02-80F6-54C205C71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3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6E9-6354-4D11-BA96-91A04F02813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84D5-2F18-4A02-80F6-54C205C71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7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946E9-6354-4D11-BA96-91A04F02813B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84D5-2F18-4A02-80F6-54C205C71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ffectLst/>
            </a:endParaRPr>
          </a:p>
        </p:txBody>
      </p:sp>
      <p:pic>
        <p:nvPicPr>
          <p:cNvPr id="105476" name="Picture 2" descr="S128x128PPC1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WordArt 5"/>
          <p:cNvSpPr>
            <a:spLocks noChangeArrowheads="1" noChangeShapeType="1" noTextEdit="1"/>
          </p:cNvSpPr>
          <p:nvPr/>
        </p:nvSpPr>
        <p:spPr bwMode="auto">
          <a:xfrm>
            <a:off x="683568" y="1219200"/>
            <a:ext cx="8003232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QUÝ THẦY CÔ VỀ DỰ GIỜ </a:t>
            </a:r>
          </a:p>
        </p:txBody>
      </p:sp>
      <p:sp>
        <p:nvSpPr>
          <p:cNvPr id="105478" name="WordArt 6"/>
          <p:cNvSpPr>
            <a:spLocks noChangeArrowheads="1" noChangeShapeType="1" noTextEdit="1"/>
          </p:cNvSpPr>
          <p:nvPr/>
        </p:nvSpPr>
        <p:spPr bwMode="auto">
          <a:xfrm>
            <a:off x="2057400" y="4005064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Tập đọc - Lớp 5</a:t>
            </a:r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Trần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Thúy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Phượng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762000" y="1524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PHÒNG GIÁO DỤC VÀ ĐÀO TẠO TP QUY NHƠN</a:t>
            </a:r>
            <a:b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TRƯỜNG TIỂU HỌC HẢI CẢNG</a:t>
            </a:r>
          </a:p>
        </p:txBody>
      </p:sp>
    </p:spTree>
    <p:extLst>
      <p:ext uri="{BB962C8B-B14F-4D97-AF65-F5344CB8AC3E}">
        <p14:creationId xmlns:p14="http://schemas.microsoft.com/office/powerpoint/2010/main" val="248434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3810000" cy="8683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3081" name="Line 17"/>
          <p:cNvSpPr>
            <a:spLocks noChangeShapeType="1"/>
          </p:cNvSpPr>
          <p:nvPr/>
        </p:nvSpPr>
        <p:spPr bwMode="auto">
          <a:xfrm>
            <a:off x="79376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9"/>
          <p:cNvSpPr>
            <a:spLocks noChangeShapeType="1"/>
          </p:cNvSpPr>
          <p:nvPr/>
        </p:nvSpPr>
        <p:spPr bwMode="auto">
          <a:xfrm>
            <a:off x="904398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12" y="46232"/>
            <a:ext cx="86409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256" y="1750893"/>
            <a:ext cx="7604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3.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Tìm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chi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Ê-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đê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144" y="2602315"/>
            <a:ext cx="806489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phạt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song); </a:t>
            </a:r>
            <a:r>
              <a:rPr lang="en-US" sz="2400" dirty="0" err="1">
                <a:latin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phạt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co);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phạm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</a:rPr>
              <a:t>.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 Tang </a:t>
            </a:r>
            <a:r>
              <a:rPr lang="en-US" sz="2400" dirty="0" err="1">
                <a:latin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chắn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gùi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dao</a:t>
            </a:r>
            <a:r>
              <a:rPr lang="en-US" sz="2400" dirty="0">
                <a:latin typeface="Times New Roman" pitchFamily="18" charset="0"/>
              </a:rPr>
              <a:t>…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phạm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</a:rPr>
              <a:t>, tai </a:t>
            </a:r>
            <a:r>
              <a:rPr lang="en-US" sz="2400" dirty="0" err="1">
                <a:latin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tang </a:t>
            </a:r>
            <a:r>
              <a:rPr lang="en-US" sz="2400" dirty="0" err="1">
                <a:latin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9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3810000" cy="8683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3081" name="Line 17"/>
          <p:cNvSpPr>
            <a:spLocks noChangeShapeType="1"/>
          </p:cNvSpPr>
          <p:nvPr/>
        </p:nvSpPr>
        <p:spPr bwMode="auto">
          <a:xfrm>
            <a:off x="55563" y="36945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9"/>
          <p:cNvSpPr>
            <a:spLocks noChangeShapeType="1"/>
          </p:cNvSpPr>
          <p:nvPr/>
        </p:nvSpPr>
        <p:spPr bwMode="auto">
          <a:xfrm>
            <a:off x="904398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860" y="260648"/>
            <a:ext cx="88804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860" y="3068895"/>
            <a:ext cx="4440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*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284984"/>
            <a:ext cx="266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4900" y="3068895"/>
            <a:ext cx="3833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>
            <a:off x="1459345" y="4621198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263650" y="4978495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2002836" y="4255323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1921197" y="378904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568450" y="3475664"/>
            <a:ext cx="5051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1676400" y="4160533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4693382" y="2737157"/>
            <a:ext cx="0" cy="297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3810000" cy="8683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3081" name="Line 17"/>
          <p:cNvSpPr>
            <a:spLocks noChangeShapeType="1"/>
          </p:cNvSpPr>
          <p:nvPr/>
        </p:nvSpPr>
        <p:spPr bwMode="auto">
          <a:xfrm>
            <a:off x="79376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9"/>
          <p:cNvSpPr>
            <a:spLocks noChangeShapeType="1"/>
          </p:cNvSpPr>
          <p:nvPr/>
        </p:nvSpPr>
        <p:spPr bwMode="auto">
          <a:xfrm>
            <a:off x="904398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3" y="114300"/>
            <a:ext cx="88804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506" y="2529234"/>
            <a:ext cx="33123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mẹ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cha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cắp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tội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địch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5856" y="2780928"/>
            <a:ext cx="72008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5856" y="3356992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5856" y="39330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19872" y="3933056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95936" y="3645024"/>
            <a:ext cx="108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tội</a:t>
            </a:r>
            <a:endParaRPr lang="en-US" sz="2400" dirty="0"/>
          </a:p>
          <a:p>
            <a:r>
              <a:rPr lang="en-US" sz="2400" dirty="0"/>
              <a:t>(Tang </a:t>
            </a:r>
            <a:r>
              <a:rPr lang="en-US" sz="2400" dirty="0" err="1"/>
              <a:t>chứng</a:t>
            </a:r>
            <a:r>
              <a:rPr lang="en-US" sz="2400" dirty="0"/>
              <a:t>,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14900" y="3875856"/>
            <a:ext cx="6652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24128" y="370299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phạt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737533" y="2906360"/>
            <a:ext cx="1148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yên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buôn</a:t>
            </a:r>
            <a:r>
              <a:rPr lang="en-US" sz="2400" dirty="0"/>
              <a:t> </a:t>
            </a:r>
            <a:r>
              <a:rPr lang="en-US" sz="2400" dirty="0" err="1"/>
              <a:t>làng</a:t>
            </a:r>
            <a:endParaRPr lang="en-US" sz="2400" dirty="0"/>
          </a:p>
        </p:txBody>
      </p:sp>
      <p:cxnSp>
        <p:nvCxnSpPr>
          <p:cNvPr id="3072" name="Straight Arrow Connector 3071"/>
          <p:cNvCxnSpPr/>
          <p:nvPr/>
        </p:nvCxnSpPr>
        <p:spPr>
          <a:xfrm>
            <a:off x="6876256" y="3933825"/>
            <a:ext cx="8675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3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9016206" y="94456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89694" y="103692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89694" y="6757988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28384" y="558165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16051" y="135581"/>
            <a:ext cx="632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074573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4.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luật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nay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400" dirty="0">
              <a:solidFill>
                <a:srgbClr val="FF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   - </a:t>
            </a:r>
            <a:r>
              <a:rPr lang="en-US" sz="2400" dirty="0" err="1">
                <a:latin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   - </a:t>
            </a:r>
            <a:r>
              <a:rPr lang="en-US" sz="2400" dirty="0" err="1">
                <a:latin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cập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tiểu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   - </a:t>
            </a:r>
            <a:r>
              <a:rPr lang="en-US" sz="2400" dirty="0" err="1">
                <a:latin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   - </a:t>
            </a:r>
            <a:r>
              <a:rPr lang="en-US" sz="2400" dirty="0" err="1">
                <a:latin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   - </a:t>
            </a:r>
            <a:r>
              <a:rPr lang="en-US" sz="2400" dirty="0" err="1">
                <a:latin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   - </a:t>
            </a:r>
            <a:r>
              <a:rPr lang="en-US" sz="2400" dirty="0" err="1">
                <a:latin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mại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   …..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8395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3810000" cy="8683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3081" name="Line 17"/>
          <p:cNvSpPr>
            <a:spLocks noChangeShapeType="1"/>
          </p:cNvSpPr>
          <p:nvPr/>
        </p:nvSpPr>
        <p:spPr bwMode="auto">
          <a:xfrm>
            <a:off x="55563" y="36945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9"/>
          <p:cNvSpPr>
            <a:spLocks noChangeShapeType="1"/>
          </p:cNvSpPr>
          <p:nvPr/>
        </p:nvSpPr>
        <p:spPr bwMode="auto">
          <a:xfrm>
            <a:off x="904398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860" y="260648"/>
            <a:ext cx="888047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</a:rPr>
              <a:t>     </a:t>
            </a:r>
            <a:r>
              <a:rPr lang="en-US" sz="2400" b="1" i="1" dirty="0">
                <a:latin typeface="Times New Roman" pitchFamily="18" charset="0"/>
              </a:rPr>
              <a:t>* </a:t>
            </a:r>
            <a:r>
              <a:rPr lang="en-US" sz="2400" b="1" i="1" dirty="0" err="1">
                <a:latin typeface="Times New Roman" pitchFamily="18" charset="0"/>
              </a:rPr>
              <a:t>Người</a:t>
            </a:r>
            <a:r>
              <a:rPr lang="en-US" sz="2400" b="1" i="1" dirty="0">
                <a:latin typeface="Times New Roman" pitchFamily="18" charset="0"/>
              </a:rPr>
              <a:t> Ê-</a:t>
            </a:r>
            <a:r>
              <a:rPr lang="en-US" sz="2400" b="1" i="1" dirty="0" err="1">
                <a:latin typeface="Times New Roman" pitchFamily="18" charset="0"/>
              </a:rPr>
              <a:t>đê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từ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xưa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đã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luật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tục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quy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định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xử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phạt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rất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nghiêm</a:t>
            </a:r>
            <a:r>
              <a:rPr lang="en-US" sz="2400" b="1" i="1" dirty="0">
                <a:latin typeface="Times New Roman" pitchFamily="18" charset="0"/>
              </a:rPr>
              <a:t> minh, </a:t>
            </a:r>
            <a:r>
              <a:rPr lang="en-US" sz="2400" b="1" i="1" dirty="0" err="1">
                <a:latin typeface="Times New Roman" pitchFamily="18" charset="0"/>
              </a:rPr>
              <a:t>công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để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bảo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vệ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cuộc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sống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yên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buôn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858" y="3835122"/>
            <a:ext cx="4440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*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284984"/>
            <a:ext cx="266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4900" y="3702702"/>
            <a:ext cx="3833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tang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>
            <a:off x="1492250" y="5344433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250043" y="5776685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1997397" y="4967562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1921197" y="4515769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526590" y="4189490"/>
            <a:ext cx="5051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1676400" y="4899784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4869667" y="3284984"/>
            <a:ext cx="0" cy="297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1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75" y="260350"/>
            <a:ext cx="3810000" cy="868363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GB" sz="2800" b="1">
              <a:solidFill>
                <a:srgbClr val="3E35F7"/>
              </a:solidFill>
            </a:endParaRPr>
          </a:p>
        </p:txBody>
      </p:sp>
      <p:sp>
        <p:nvSpPr>
          <p:cNvPr id="13316" name="Line 17"/>
          <p:cNvSpPr>
            <a:spLocks noChangeShapeType="1"/>
          </p:cNvSpPr>
          <p:nvPr/>
        </p:nvSpPr>
        <p:spPr bwMode="auto">
          <a:xfrm>
            <a:off x="122238" y="58738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19"/>
          <p:cNvSpPr>
            <a:spLocks noChangeShapeType="1"/>
          </p:cNvSpPr>
          <p:nvPr/>
        </p:nvSpPr>
        <p:spPr bwMode="auto">
          <a:xfrm>
            <a:off x="908843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0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3525" y="115888"/>
            <a:ext cx="88804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 hai  ngày 20  tháng  2  năm  2017</a:t>
            </a:r>
          </a:p>
          <a:p>
            <a:pPr algn="ctr" eaLnBrk="1" hangingPunct="1"/>
            <a:r>
              <a:rPr lang="en-US" sz="2400" u="sng"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tục xưa của người Ê-đê</a:t>
            </a:r>
          </a:p>
          <a:p>
            <a:pPr algn="r"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Ngô Đức Thịnh – Chu Thái Sơn</a:t>
            </a:r>
          </a:p>
          <a:p>
            <a:pPr eaLnBrk="1" hangingPunct="1"/>
            <a:r>
              <a:rPr lang="en-US" sz="2400" b="1">
                <a:latin typeface="Times New Roman" pitchFamily="18" charset="0"/>
              </a:rPr>
              <a:t>     </a:t>
            </a:r>
            <a:endParaRPr lang="en-US" sz="20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Box 5"/>
          <p:cNvSpPr txBox="1">
            <a:spLocks noChangeArrowheads="1"/>
          </p:cNvSpPr>
          <p:nvPr/>
        </p:nvSpPr>
        <p:spPr bwMode="auto">
          <a:xfrm>
            <a:off x="5076825" y="3284538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>
              <a:latin typeface="Calibri" pitchFamily="34" charset="0"/>
            </a:endParaRPr>
          </a:p>
        </p:txBody>
      </p:sp>
      <p:sp>
        <p:nvSpPr>
          <p:cNvPr id="13324" name="TextBox 6"/>
          <p:cNvSpPr txBox="1">
            <a:spLocks noChangeArrowheads="1"/>
          </p:cNvSpPr>
          <p:nvPr/>
        </p:nvSpPr>
        <p:spPr bwMode="auto">
          <a:xfrm>
            <a:off x="5076825" y="3284538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>
              <a:latin typeface="Calibri" pitchFamily="34" charset="0"/>
            </a:endParaRPr>
          </a:p>
        </p:txBody>
      </p:sp>
      <p:sp>
        <p:nvSpPr>
          <p:cNvPr id="13325" name="Rectangle 24"/>
          <p:cNvSpPr>
            <a:spLocks noChangeArrowheads="1"/>
          </p:cNvSpPr>
          <p:nvPr/>
        </p:nvSpPr>
        <p:spPr bwMode="auto">
          <a:xfrm>
            <a:off x="263525" y="2024785"/>
            <a:ext cx="8569325" cy="4585871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400" b="1" dirty="0"/>
              <a:t>- </a:t>
            </a:r>
            <a:r>
              <a:rPr lang="en-US" sz="2400" b="1" i="1" dirty="0" err="1"/>
              <a:t>Tội</a:t>
            </a:r>
            <a:r>
              <a:rPr lang="en-US" sz="2400" b="1" i="1" dirty="0"/>
              <a:t> </a:t>
            </a:r>
            <a:r>
              <a:rPr lang="en-US" sz="2400" b="1" i="1" dirty="0" err="1"/>
              <a:t>không</a:t>
            </a:r>
            <a:r>
              <a:rPr lang="en-US" sz="2400" b="1" i="1" dirty="0"/>
              <a:t> </a:t>
            </a:r>
            <a:r>
              <a:rPr lang="en-US" sz="2400" b="1" i="1" dirty="0" err="1"/>
              <a:t>hỏi</a:t>
            </a:r>
            <a:r>
              <a:rPr lang="en-US" sz="2400" b="1" i="1" dirty="0"/>
              <a:t> </a:t>
            </a:r>
            <a:r>
              <a:rPr lang="en-US" sz="2400" b="1" i="1" dirty="0" err="1"/>
              <a:t>mẹ</a:t>
            </a:r>
            <a:r>
              <a:rPr lang="en-US" sz="2400" b="1" i="1" dirty="0"/>
              <a:t> cha</a:t>
            </a:r>
          </a:p>
          <a:p>
            <a:pPr algn="just"/>
            <a:r>
              <a:rPr lang="en-US" sz="2400" b="1" dirty="0"/>
              <a:t> 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</a:t>
            </a:r>
            <a:r>
              <a:rPr lang="en-US" sz="2400" b="1" dirty="0" err="1"/>
              <a:t>đa</a:t>
            </a:r>
            <a:r>
              <a:rPr lang="en-US" sz="2400" b="1" dirty="0"/>
              <a:t> 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</a:t>
            </a:r>
            <a:r>
              <a:rPr lang="en-US" sz="2400" b="1" dirty="0" err="1"/>
              <a:t>đa</a:t>
            </a:r>
            <a:r>
              <a:rPr lang="en-US" sz="2400" b="1" dirty="0"/>
              <a:t>,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sung 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sung,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/>
              <a:t> cha 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/>
              <a:t> cha.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rừng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củi</a:t>
            </a:r>
            <a:r>
              <a:rPr lang="en-US" sz="2400" b="1" dirty="0"/>
              <a:t> </a:t>
            </a:r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cha,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suối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 </a:t>
            </a:r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chẳng</a:t>
            </a:r>
            <a:r>
              <a:rPr lang="en-US" sz="2400" b="1" dirty="0"/>
              <a:t>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/>
              <a:t>; </a:t>
            </a:r>
            <a:r>
              <a:rPr lang="en-US" sz="2400" b="1" dirty="0" err="1"/>
              <a:t>bán</a:t>
            </a:r>
            <a:r>
              <a:rPr lang="en-US" sz="2400" b="1" dirty="0"/>
              <a:t>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này</a:t>
            </a:r>
            <a:r>
              <a:rPr lang="en-US" sz="2400" b="1" dirty="0"/>
              <a:t>, </a:t>
            </a:r>
            <a:r>
              <a:rPr lang="en-US" sz="2400" b="1" dirty="0" err="1"/>
              <a:t>mua</a:t>
            </a:r>
            <a:r>
              <a:rPr lang="en-US" sz="2400" b="1" dirty="0"/>
              <a:t>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nọ</a:t>
            </a:r>
            <a:r>
              <a:rPr lang="en-US" sz="2400" b="1" dirty="0"/>
              <a:t>  </a:t>
            </a:r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ông</a:t>
            </a:r>
            <a:r>
              <a:rPr lang="en-US" sz="2400" b="1" dirty="0"/>
              <a:t> </a:t>
            </a:r>
            <a:r>
              <a:rPr lang="en-US" sz="2400" b="1" dirty="0" err="1"/>
              <a:t>già</a:t>
            </a:r>
            <a:r>
              <a:rPr lang="en-US" sz="2400" b="1" dirty="0"/>
              <a:t> </a:t>
            </a:r>
            <a:r>
              <a:rPr lang="en-US" sz="2400" b="1" dirty="0" err="1"/>
              <a:t>bà</a:t>
            </a:r>
            <a:r>
              <a:rPr lang="en-US" sz="2400" b="1" dirty="0"/>
              <a:t> </a:t>
            </a:r>
            <a:r>
              <a:rPr lang="en-US" sz="2400" b="1" dirty="0" err="1"/>
              <a:t>cả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sai</a:t>
            </a:r>
            <a:r>
              <a:rPr lang="en-US" sz="2400" b="1" dirty="0"/>
              <a:t>;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đưa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xét</a:t>
            </a:r>
            <a:r>
              <a:rPr lang="en-US" sz="2400" b="1" dirty="0"/>
              <a:t> </a:t>
            </a:r>
            <a:r>
              <a:rPr lang="en-US" sz="2400" b="1" dirty="0" err="1"/>
              <a:t>xử</a:t>
            </a:r>
            <a:r>
              <a:rPr lang="en-US" sz="2400" b="1" dirty="0"/>
              <a:t>.</a:t>
            </a:r>
          </a:p>
          <a:p>
            <a:pPr algn="just"/>
            <a:r>
              <a:rPr lang="en-US" sz="2400" b="1" dirty="0"/>
              <a:t>  - </a:t>
            </a:r>
            <a:r>
              <a:rPr lang="en-US" sz="2400" b="1" i="1" dirty="0" err="1"/>
              <a:t>Tội</a:t>
            </a:r>
            <a:r>
              <a:rPr lang="en-US" sz="2400" b="1" i="1" dirty="0"/>
              <a:t> </a:t>
            </a:r>
            <a:r>
              <a:rPr lang="en-US" sz="2400" b="1" i="1" dirty="0" err="1"/>
              <a:t>ăn</a:t>
            </a:r>
            <a:r>
              <a:rPr lang="en-US" sz="2400" b="1" i="1" dirty="0"/>
              <a:t> </a:t>
            </a:r>
            <a:r>
              <a:rPr lang="en-US" sz="2400" b="1" i="1" dirty="0" err="1"/>
              <a:t>cắp</a:t>
            </a:r>
            <a:endParaRPr lang="en-US" sz="2400" b="1" i="1" dirty="0"/>
          </a:p>
          <a:p>
            <a:pPr algn="just"/>
            <a:r>
              <a:rPr lang="en-US" sz="2400" b="1" dirty="0"/>
              <a:t>  </a:t>
            </a:r>
            <a:r>
              <a:rPr lang="en-US" sz="2400" b="1" dirty="0" err="1"/>
              <a:t>Kẻ</a:t>
            </a:r>
            <a:r>
              <a:rPr lang="en-US" sz="2400" b="1" dirty="0"/>
              <a:t> </a:t>
            </a:r>
            <a:r>
              <a:rPr lang="en-US" sz="2400" b="1" dirty="0" err="1"/>
              <a:t>thò</a:t>
            </a:r>
            <a:r>
              <a:rPr lang="en-US" sz="2400" b="1" dirty="0"/>
              <a:t> </a:t>
            </a:r>
            <a:r>
              <a:rPr lang="en-US" sz="2400" b="1" dirty="0" err="1"/>
              <a:t>tay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đánh</a:t>
            </a:r>
            <a:r>
              <a:rPr lang="en-US" sz="2400" b="1" dirty="0"/>
              <a:t> </a:t>
            </a:r>
            <a:r>
              <a:rPr lang="en-US" sz="2400" b="1" dirty="0" err="1"/>
              <a:t>cắp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khác</a:t>
            </a:r>
            <a:r>
              <a:rPr lang="en-US" sz="2400" b="1" dirty="0"/>
              <a:t> 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kẻ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tội</a:t>
            </a:r>
            <a:r>
              <a:rPr lang="en-US" sz="2400" b="1" dirty="0"/>
              <a:t>. </a:t>
            </a:r>
            <a:r>
              <a:rPr lang="en-US" sz="2400" b="1" dirty="0" err="1"/>
              <a:t>Kẻ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 </a:t>
            </a:r>
            <a:r>
              <a:rPr lang="en-US" sz="2400" b="1" dirty="0" err="1"/>
              <a:t>đủ</a:t>
            </a:r>
            <a:r>
              <a:rPr lang="en-US" sz="2400" b="1" dirty="0"/>
              <a:t> </a:t>
            </a:r>
            <a:r>
              <a:rPr lang="en-US" sz="2400" b="1" dirty="0" err="1"/>
              <a:t>giá</a:t>
            </a:r>
            <a:r>
              <a:rPr lang="en-US" sz="2400" b="1" dirty="0"/>
              <a:t>; </a:t>
            </a:r>
            <a:r>
              <a:rPr lang="en-US" sz="2400" b="1" dirty="0" err="1"/>
              <a:t>ngoài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bồi</a:t>
            </a:r>
            <a:r>
              <a:rPr lang="en-US" sz="2400" b="1" dirty="0"/>
              <a:t> </a:t>
            </a:r>
            <a:r>
              <a:rPr lang="en-US" sz="2400" b="1" dirty="0" err="1"/>
              <a:t>thường</a:t>
            </a:r>
            <a:r>
              <a:rPr lang="en-US" sz="2400" b="1" dirty="0"/>
              <a:t> </a:t>
            </a:r>
            <a:r>
              <a:rPr lang="en-US" sz="2400" b="1" dirty="0" err="1"/>
              <a:t>gấp</a:t>
            </a:r>
            <a:r>
              <a:rPr lang="en-US" sz="2400" b="1" dirty="0"/>
              <a:t> </a:t>
            </a:r>
            <a:r>
              <a:rPr lang="en-US" sz="2400" b="1" dirty="0" err="1"/>
              <a:t>đôi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cải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cắp</a:t>
            </a:r>
            <a:endParaRPr lang="en-US" sz="2400" b="1" dirty="0"/>
          </a:p>
          <a:p>
            <a:pPr algn="just"/>
            <a:r>
              <a:rPr lang="en-US" sz="2400" b="1" dirty="0"/>
              <a:t>  - </a:t>
            </a:r>
            <a:r>
              <a:rPr lang="en-US" sz="2400" b="1" i="1" dirty="0" err="1"/>
              <a:t>Tội</a:t>
            </a:r>
            <a:r>
              <a:rPr lang="en-US" sz="2400" b="1" i="1" dirty="0"/>
              <a:t> </a:t>
            </a:r>
            <a:r>
              <a:rPr lang="en-US" sz="2400" b="1" i="1" dirty="0" err="1"/>
              <a:t>giúp</a:t>
            </a:r>
            <a:r>
              <a:rPr lang="en-US" sz="2400" b="1" i="1" dirty="0"/>
              <a:t> </a:t>
            </a:r>
            <a:r>
              <a:rPr lang="en-US" sz="2400" b="1" i="1" dirty="0" err="1"/>
              <a:t>kẻ</a:t>
            </a:r>
            <a:r>
              <a:rPr lang="en-US" sz="2400" b="1" i="1" dirty="0"/>
              <a:t> </a:t>
            </a:r>
            <a:r>
              <a:rPr lang="en-US" sz="2400" b="1" i="1" dirty="0" err="1"/>
              <a:t>có</a:t>
            </a:r>
            <a:r>
              <a:rPr lang="en-US" sz="2400" b="1" i="1" dirty="0"/>
              <a:t> </a:t>
            </a:r>
            <a:r>
              <a:rPr lang="en-US" sz="2400" b="1" i="1" dirty="0" err="1"/>
              <a:t>tội</a:t>
            </a:r>
            <a:endParaRPr lang="en-US" sz="2400" b="1" i="1" dirty="0"/>
          </a:p>
          <a:p>
            <a:pPr algn="just"/>
            <a:r>
              <a:rPr lang="en-US" sz="2400" b="1" dirty="0"/>
              <a:t>  </a:t>
            </a:r>
            <a:r>
              <a:rPr lang="en-US" sz="2400" b="1" dirty="0" err="1"/>
              <a:t>Kẻ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, </a:t>
            </a:r>
            <a:r>
              <a:rPr lang="en-US" sz="2400" b="1" dirty="0" err="1"/>
              <a:t>bước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bước</a:t>
            </a:r>
            <a:r>
              <a:rPr lang="en-US" sz="2400" b="1" dirty="0"/>
              <a:t>,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kẻ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tội</a:t>
            </a:r>
            <a:r>
              <a:rPr lang="en-US" sz="2400" b="1" dirty="0"/>
              <a:t> </a:t>
            </a:r>
            <a:r>
              <a:rPr lang="en-US" sz="2400" b="1" dirty="0" err="1"/>
              <a:t>cũng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tội</a:t>
            </a:r>
            <a:r>
              <a:rPr lang="en-US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8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75" y="260350"/>
            <a:ext cx="3810000" cy="868363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GB" sz="2800" b="1">
              <a:solidFill>
                <a:srgbClr val="3E35F7"/>
              </a:solidFill>
            </a:endParaRPr>
          </a:p>
        </p:txBody>
      </p:sp>
      <p:sp>
        <p:nvSpPr>
          <p:cNvPr id="46084" name="Line 17"/>
          <p:cNvSpPr>
            <a:spLocks noChangeShapeType="1"/>
          </p:cNvSpPr>
          <p:nvPr/>
        </p:nvSpPr>
        <p:spPr bwMode="auto">
          <a:xfrm>
            <a:off x="122238" y="58738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19"/>
          <p:cNvSpPr>
            <a:spLocks noChangeShapeType="1"/>
          </p:cNvSpPr>
          <p:nvPr/>
        </p:nvSpPr>
        <p:spPr bwMode="auto">
          <a:xfrm>
            <a:off x="908843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8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3525" y="115888"/>
            <a:ext cx="88804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 hai  ngày 20  tháng  2  năm  2017</a:t>
            </a:r>
          </a:p>
          <a:p>
            <a:pPr algn="ctr"/>
            <a:r>
              <a:rPr lang="en-US" sz="2400" u="sng"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tục xưa của người Ê-đê</a:t>
            </a:r>
          </a:p>
          <a:p>
            <a:pPr algn="r"/>
            <a:r>
              <a:rPr lang="en-US" i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Ngô Đức Thịnh – Chu Thái Sơn</a:t>
            </a:r>
          </a:p>
          <a:p>
            <a:r>
              <a:rPr lang="en-US" sz="2400" b="1">
                <a:latin typeface="Times New Roman" pitchFamily="18" charset="0"/>
              </a:rPr>
              <a:t>     </a:t>
            </a:r>
            <a:endParaRPr lang="en-US" sz="20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1" name="TextBox 5"/>
          <p:cNvSpPr txBox="1">
            <a:spLocks noChangeArrowheads="1"/>
          </p:cNvSpPr>
          <p:nvPr/>
        </p:nvSpPr>
        <p:spPr bwMode="auto">
          <a:xfrm>
            <a:off x="5076825" y="3284538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/>
          </a:p>
        </p:txBody>
      </p:sp>
      <p:sp>
        <p:nvSpPr>
          <p:cNvPr id="46092" name="TextBox 6"/>
          <p:cNvSpPr txBox="1">
            <a:spLocks noChangeArrowheads="1"/>
          </p:cNvSpPr>
          <p:nvPr/>
        </p:nvSpPr>
        <p:spPr bwMode="auto">
          <a:xfrm>
            <a:off x="5076825" y="3284538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95288" y="1700213"/>
            <a:ext cx="8569325" cy="4524315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</a:t>
            </a:r>
            <a:r>
              <a:rPr lang="en-US" sz="2400" b="1" dirty="0"/>
              <a:t>- </a:t>
            </a:r>
            <a:r>
              <a:rPr lang="en-US" sz="2400" b="1" i="1" dirty="0" err="1"/>
              <a:t>Tội</a:t>
            </a:r>
            <a:r>
              <a:rPr lang="en-US" sz="2400" b="1" i="1" dirty="0"/>
              <a:t> </a:t>
            </a:r>
            <a:r>
              <a:rPr lang="en-US" sz="2400" b="1" i="1" dirty="0" err="1"/>
              <a:t>không</a:t>
            </a:r>
            <a:r>
              <a:rPr lang="en-US" sz="2400" b="1" i="1" dirty="0"/>
              <a:t> </a:t>
            </a:r>
            <a:r>
              <a:rPr lang="en-US" sz="2400" b="1" i="1" dirty="0" err="1"/>
              <a:t>hỏi</a:t>
            </a:r>
            <a:r>
              <a:rPr lang="en-US" sz="2400" b="1" i="1" dirty="0"/>
              <a:t> </a:t>
            </a:r>
            <a:r>
              <a:rPr lang="en-US" sz="2400" b="1" i="1" dirty="0" err="1"/>
              <a:t>mẹ</a:t>
            </a:r>
            <a:r>
              <a:rPr lang="en-US" sz="2400" b="1" i="1" dirty="0"/>
              <a:t> cha</a:t>
            </a:r>
          </a:p>
          <a:p>
            <a:r>
              <a:rPr lang="en-US" sz="2400" b="1" dirty="0"/>
              <a:t> 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</a:t>
            </a:r>
            <a:r>
              <a:rPr lang="en-US" sz="2400" b="1" dirty="0" err="1"/>
              <a:t>đa</a:t>
            </a:r>
            <a:r>
              <a:rPr lang="en-US" sz="2400" b="1" dirty="0"/>
              <a:t> 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</a:t>
            </a:r>
            <a:r>
              <a:rPr lang="en-US" sz="2400" b="1" dirty="0" err="1"/>
              <a:t>đa</a:t>
            </a:r>
            <a:r>
              <a:rPr lang="en-US" sz="2400" b="1" dirty="0"/>
              <a:t>,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sung 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sung,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mẹ</a:t>
            </a:r>
            <a:r>
              <a:rPr lang="en-US" sz="2400" b="1" dirty="0"/>
              <a:t> cha 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/>
              <a:t> cha.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rừng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củi</a:t>
            </a:r>
            <a:r>
              <a:rPr lang="en-US" sz="2400" b="1" dirty="0"/>
              <a:t>  </a:t>
            </a:r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cha,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suối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 </a:t>
            </a:r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chẳng</a:t>
            </a:r>
            <a:r>
              <a:rPr lang="en-US" sz="2400" b="1" dirty="0"/>
              <a:t>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mẹ</a:t>
            </a:r>
            <a:r>
              <a:rPr lang="en-US" sz="2400" b="1" dirty="0"/>
              <a:t>; </a:t>
            </a:r>
            <a:r>
              <a:rPr lang="en-US" sz="2400" b="1" dirty="0" err="1"/>
              <a:t>bán</a:t>
            </a:r>
            <a:r>
              <a:rPr lang="en-US" sz="2400" b="1" dirty="0"/>
              <a:t>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này</a:t>
            </a:r>
            <a:r>
              <a:rPr lang="en-US" sz="2400" b="1" dirty="0"/>
              <a:t>, </a:t>
            </a:r>
            <a:r>
              <a:rPr lang="en-US" sz="2400" b="1" dirty="0" err="1"/>
              <a:t>mua</a:t>
            </a:r>
            <a:r>
              <a:rPr lang="en-US" sz="2400" b="1" dirty="0"/>
              <a:t>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nọ</a:t>
            </a:r>
            <a:r>
              <a:rPr lang="en-US" sz="2400" b="1" dirty="0"/>
              <a:t>  </a:t>
            </a:r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ông</a:t>
            </a:r>
            <a:r>
              <a:rPr lang="en-US" sz="2400" b="1" dirty="0"/>
              <a:t> </a:t>
            </a:r>
            <a:r>
              <a:rPr lang="en-US" sz="2400" b="1" dirty="0" err="1"/>
              <a:t>già</a:t>
            </a:r>
            <a:r>
              <a:rPr lang="en-US" sz="2400" b="1" dirty="0"/>
              <a:t> </a:t>
            </a:r>
            <a:r>
              <a:rPr lang="en-US" sz="2400" b="1" dirty="0" err="1"/>
              <a:t>bà</a:t>
            </a:r>
            <a:r>
              <a:rPr lang="en-US" sz="2400" b="1" dirty="0"/>
              <a:t> </a:t>
            </a:r>
            <a:r>
              <a:rPr lang="en-US" sz="2400" b="1" dirty="0" err="1"/>
              <a:t>cả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sai</a:t>
            </a:r>
            <a:r>
              <a:rPr lang="en-US" sz="2400" b="1" dirty="0"/>
              <a:t>;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đưa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xét</a:t>
            </a:r>
            <a:r>
              <a:rPr lang="en-US" sz="2400" b="1" dirty="0"/>
              <a:t> </a:t>
            </a:r>
            <a:r>
              <a:rPr lang="en-US" sz="2400" b="1" dirty="0" err="1"/>
              <a:t>xử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  - </a:t>
            </a:r>
            <a:r>
              <a:rPr lang="en-US" sz="2400" b="1" i="1" dirty="0" err="1"/>
              <a:t>Tội</a:t>
            </a:r>
            <a:r>
              <a:rPr lang="en-US" sz="2400" b="1" i="1" dirty="0"/>
              <a:t> </a:t>
            </a:r>
            <a:r>
              <a:rPr lang="en-US" sz="2400" b="1" i="1" dirty="0" err="1"/>
              <a:t>ăn</a:t>
            </a:r>
            <a:r>
              <a:rPr lang="en-US" sz="2400" b="1" i="1" dirty="0"/>
              <a:t> </a:t>
            </a:r>
            <a:r>
              <a:rPr lang="en-US" sz="2400" b="1" i="1" dirty="0" err="1"/>
              <a:t>cắp</a:t>
            </a:r>
            <a:endParaRPr lang="en-US" sz="2400" b="1" i="1" dirty="0"/>
          </a:p>
          <a:p>
            <a:r>
              <a:rPr lang="en-US" sz="2400" b="1" dirty="0"/>
              <a:t>  </a:t>
            </a:r>
            <a:r>
              <a:rPr lang="en-US" sz="2400" b="1" dirty="0" err="1"/>
              <a:t>Kẻ</a:t>
            </a:r>
            <a:r>
              <a:rPr lang="en-US" sz="2400" b="1" dirty="0"/>
              <a:t> </a:t>
            </a:r>
            <a:r>
              <a:rPr lang="en-US" sz="2400" b="1" dirty="0" err="1"/>
              <a:t>thò</a:t>
            </a:r>
            <a:r>
              <a:rPr lang="en-US" sz="2400" b="1" dirty="0"/>
              <a:t> </a:t>
            </a:r>
            <a:r>
              <a:rPr lang="en-US" sz="2400" b="1" dirty="0" err="1"/>
              <a:t>tay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đánh</a:t>
            </a:r>
            <a:r>
              <a:rPr lang="en-US" sz="2400" b="1" dirty="0"/>
              <a:t> </a:t>
            </a:r>
            <a:r>
              <a:rPr lang="en-US" sz="2400" b="1" dirty="0" err="1"/>
              <a:t>cắp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khác</a:t>
            </a:r>
            <a:r>
              <a:rPr lang="en-US" sz="2400" b="1" dirty="0"/>
              <a:t> 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kẻ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tội</a:t>
            </a:r>
            <a:r>
              <a:rPr lang="en-US" sz="2400" b="1" dirty="0"/>
              <a:t>. </a:t>
            </a:r>
            <a:r>
              <a:rPr lang="en-US" sz="2400" b="1" dirty="0" err="1"/>
              <a:t>Kẻ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 </a:t>
            </a:r>
            <a:r>
              <a:rPr lang="en-US" sz="2400" b="1" dirty="0" err="1"/>
              <a:t>đủ</a:t>
            </a:r>
            <a:r>
              <a:rPr lang="en-US" sz="2400" b="1" dirty="0"/>
              <a:t> </a:t>
            </a:r>
            <a:r>
              <a:rPr lang="en-US" sz="2400" b="1" dirty="0" err="1"/>
              <a:t>giá</a:t>
            </a:r>
            <a:r>
              <a:rPr lang="en-US" sz="2400" b="1" dirty="0"/>
              <a:t>; </a:t>
            </a:r>
            <a:r>
              <a:rPr lang="en-US" sz="2400" b="1" dirty="0" err="1"/>
              <a:t>ngoài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 </a:t>
            </a:r>
            <a:r>
              <a:rPr lang="en-US" sz="2400" b="1" dirty="0" err="1"/>
              <a:t>phải</a:t>
            </a:r>
            <a:r>
              <a:rPr lang="en-US" sz="2400" b="1" dirty="0"/>
              <a:t> </a:t>
            </a:r>
            <a:r>
              <a:rPr lang="en-US" sz="2400" b="1" dirty="0" err="1"/>
              <a:t>bồi</a:t>
            </a:r>
            <a:r>
              <a:rPr lang="en-US" sz="2400" b="1" dirty="0"/>
              <a:t> </a:t>
            </a:r>
            <a:r>
              <a:rPr lang="en-US" sz="2400" b="1" dirty="0" err="1"/>
              <a:t>thường</a:t>
            </a:r>
            <a:r>
              <a:rPr lang="en-US" sz="2400" b="1" dirty="0"/>
              <a:t> </a:t>
            </a:r>
            <a:r>
              <a:rPr lang="en-US" sz="2400" b="1" dirty="0" err="1"/>
              <a:t>gấp</a:t>
            </a:r>
            <a:r>
              <a:rPr lang="en-US" sz="2400" b="1" dirty="0"/>
              <a:t> </a:t>
            </a:r>
            <a:r>
              <a:rPr lang="en-US" sz="2400" b="1" dirty="0" err="1"/>
              <a:t>đôi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cải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cắp</a:t>
            </a:r>
            <a:endParaRPr lang="en-US" sz="2400" b="1" dirty="0"/>
          </a:p>
          <a:p>
            <a:r>
              <a:rPr lang="en-US" sz="2400" b="1" dirty="0"/>
              <a:t>  - </a:t>
            </a:r>
            <a:r>
              <a:rPr lang="en-US" sz="2400" b="1" i="1" dirty="0" err="1"/>
              <a:t>Tội</a:t>
            </a:r>
            <a:r>
              <a:rPr lang="en-US" sz="2400" b="1" i="1" dirty="0"/>
              <a:t> </a:t>
            </a:r>
            <a:r>
              <a:rPr lang="en-US" sz="2400" b="1" i="1" dirty="0" err="1"/>
              <a:t>giúp</a:t>
            </a:r>
            <a:r>
              <a:rPr lang="en-US" sz="2400" b="1" i="1" dirty="0"/>
              <a:t> </a:t>
            </a:r>
            <a:r>
              <a:rPr lang="en-US" sz="2400" b="1" i="1" dirty="0" err="1"/>
              <a:t>kẻ</a:t>
            </a:r>
            <a:r>
              <a:rPr lang="en-US" sz="2400" b="1" i="1" dirty="0"/>
              <a:t> </a:t>
            </a:r>
            <a:r>
              <a:rPr lang="en-US" sz="2400" b="1" i="1" dirty="0" err="1"/>
              <a:t>có</a:t>
            </a:r>
            <a:r>
              <a:rPr lang="en-US" sz="2400" b="1" i="1" dirty="0"/>
              <a:t> </a:t>
            </a:r>
            <a:r>
              <a:rPr lang="en-US" sz="2400" b="1" i="1" dirty="0" err="1"/>
              <a:t>tội</a:t>
            </a:r>
            <a:endParaRPr lang="en-US" sz="2400" b="1" i="1" dirty="0"/>
          </a:p>
          <a:p>
            <a:r>
              <a:rPr lang="en-US" sz="2400" b="1" dirty="0"/>
              <a:t>  </a:t>
            </a:r>
            <a:r>
              <a:rPr lang="en-US" sz="2400" b="1" dirty="0" err="1"/>
              <a:t>Kẻ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, </a:t>
            </a:r>
            <a:r>
              <a:rPr lang="en-US" sz="2400" b="1" dirty="0" err="1"/>
              <a:t>bước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bước</a:t>
            </a:r>
            <a:r>
              <a:rPr lang="en-US" sz="2400" b="1" dirty="0"/>
              <a:t>,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kẻ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tội</a:t>
            </a:r>
            <a:r>
              <a:rPr lang="en-US" sz="2400" b="1" dirty="0"/>
              <a:t> </a:t>
            </a:r>
            <a:r>
              <a:rPr lang="en-US" sz="2400" b="1" dirty="0" err="1"/>
              <a:t>cũng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tội</a:t>
            </a:r>
            <a:r>
              <a:rPr lang="en-US" sz="2400" b="1" dirty="0"/>
              <a:t>.</a:t>
            </a:r>
          </a:p>
        </p:txBody>
      </p:sp>
      <p:sp>
        <p:nvSpPr>
          <p:cNvPr id="46094" name="Line 28"/>
          <p:cNvSpPr>
            <a:spLocks noChangeShapeType="1"/>
          </p:cNvSpPr>
          <p:nvPr/>
        </p:nvSpPr>
        <p:spPr bwMode="auto">
          <a:xfrm flipH="1">
            <a:off x="1867694" y="2168525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95" name="Line 28"/>
          <p:cNvSpPr>
            <a:spLocks noChangeShapeType="1"/>
          </p:cNvSpPr>
          <p:nvPr/>
        </p:nvSpPr>
        <p:spPr bwMode="auto">
          <a:xfrm flipH="1">
            <a:off x="5440363" y="2187575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96" name="Line 28"/>
          <p:cNvSpPr>
            <a:spLocks noChangeShapeType="1"/>
          </p:cNvSpPr>
          <p:nvPr/>
        </p:nvSpPr>
        <p:spPr bwMode="auto">
          <a:xfrm flipH="1">
            <a:off x="5516563" y="2531776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97" name="Line 28"/>
          <p:cNvSpPr>
            <a:spLocks noChangeShapeType="1"/>
          </p:cNvSpPr>
          <p:nvPr/>
        </p:nvSpPr>
        <p:spPr bwMode="auto">
          <a:xfrm flipH="1">
            <a:off x="1426008" y="2512436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98" name="Line 28"/>
          <p:cNvSpPr>
            <a:spLocks noChangeShapeType="1"/>
          </p:cNvSpPr>
          <p:nvPr/>
        </p:nvSpPr>
        <p:spPr bwMode="auto">
          <a:xfrm flipH="1">
            <a:off x="1600200" y="2885210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99" name="Line 28"/>
          <p:cNvSpPr>
            <a:spLocks noChangeShapeType="1"/>
          </p:cNvSpPr>
          <p:nvPr/>
        </p:nvSpPr>
        <p:spPr bwMode="auto">
          <a:xfrm flipH="1">
            <a:off x="7443644" y="2865438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100" name="Line 28"/>
          <p:cNvSpPr>
            <a:spLocks noChangeShapeType="1"/>
          </p:cNvSpPr>
          <p:nvPr/>
        </p:nvSpPr>
        <p:spPr bwMode="auto">
          <a:xfrm flipH="1">
            <a:off x="3865919" y="4355190"/>
            <a:ext cx="127000" cy="258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101" name="Line 28"/>
          <p:cNvSpPr>
            <a:spLocks noChangeShapeType="1"/>
          </p:cNvSpPr>
          <p:nvPr/>
        </p:nvSpPr>
        <p:spPr bwMode="auto">
          <a:xfrm flipH="1">
            <a:off x="5840412" y="3941763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flipH="1">
            <a:off x="979488" y="2441286"/>
            <a:ext cx="6969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Line 65"/>
          <p:cNvSpPr>
            <a:spLocks noChangeShapeType="1"/>
          </p:cNvSpPr>
          <p:nvPr/>
        </p:nvSpPr>
        <p:spPr bwMode="auto">
          <a:xfrm flipH="1">
            <a:off x="3060700" y="2470150"/>
            <a:ext cx="86360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Line 65"/>
          <p:cNvSpPr>
            <a:spLocks noChangeShapeType="1"/>
          </p:cNvSpPr>
          <p:nvPr/>
        </p:nvSpPr>
        <p:spPr bwMode="auto">
          <a:xfrm flipH="1" flipV="1">
            <a:off x="4427538" y="2428875"/>
            <a:ext cx="1008558" cy="1241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" name="Line 65"/>
          <p:cNvSpPr>
            <a:spLocks noChangeShapeType="1"/>
          </p:cNvSpPr>
          <p:nvPr/>
        </p:nvSpPr>
        <p:spPr bwMode="auto">
          <a:xfrm flipH="1">
            <a:off x="471488" y="2789238"/>
            <a:ext cx="86360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Line 65"/>
          <p:cNvSpPr>
            <a:spLocks noChangeShapeType="1"/>
          </p:cNvSpPr>
          <p:nvPr/>
        </p:nvSpPr>
        <p:spPr bwMode="auto">
          <a:xfrm flipH="1">
            <a:off x="2628900" y="2794722"/>
            <a:ext cx="86360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65"/>
          <p:cNvSpPr>
            <a:spLocks noChangeShapeType="1"/>
          </p:cNvSpPr>
          <p:nvPr/>
        </p:nvSpPr>
        <p:spPr bwMode="auto">
          <a:xfrm flipH="1">
            <a:off x="6157408" y="2812908"/>
            <a:ext cx="1800225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 flipH="1">
            <a:off x="2264641" y="3167063"/>
            <a:ext cx="2160588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Line 65"/>
          <p:cNvSpPr>
            <a:spLocks noChangeShapeType="1"/>
          </p:cNvSpPr>
          <p:nvPr/>
        </p:nvSpPr>
        <p:spPr bwMode="auto">
          <a:xfrm flipH="1">
            <a:off x="979487" y="3529014"/>
            <a:ext cx="1649412" cy="2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Line 65"/>
          <p:cNvSpPr>
            <a:spLocks noChangeShapeType="1"/>
          </p:cNvSpPr>
          <p:nvPr/>
        </p:nvSpPr>
        <p:spPr bwMode="auto">
          <a:xfrm flipH="1">
            <a:off x="4958340" y="3527426"/>
            <a:ext cx="86360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 flipH="1">
            <a:off x="2698750" y="4289425"/>
            <a:ext cx="115317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flipH="1">
            <a:off x="1868560" y="4653136"/>
            <a:ext cx="792162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flipH="1">
            <a:off x="4609596" y="4670454"/>
            <a:ext cx="2447925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65"/>
          <p:cNvSpPr>
            <a:spLocks noChangeShapeType="1"/>
          </p:cNvSpPr>
          <p:nvPr/>
        </p:nvSpPr>
        <p:spPr bwMode="auto">
          <a:xfrm flipH="1">
            <a:off x="1348725" y="5736431"/>
            <a:ext cx="91591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" name="Line 65"/>
          <p:cNvSpPr>
            <a:spLocks noChangeShapeType="1"/>
          </p:cNvSpPr>
          <p:nvPr/>
        </p:nvSpPr>
        <p:spPr bwMode="auto">
          <a:xfrm flipH="1" flipV="1">
            <a:off x="6715125" y="2435080"/>
            <a:ext cx="1028700" cy="620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5"/>
          <p:cNvSpPr>
            <a:spLocks noChangeShapeType="1"/>
          </p:cNvSpPr>
          <p:nvPr/>
        </p:nvSpPr>
        <p:spPr bwMode="auto">
          <a:xfrm flipH="1">
            <a:off x="3189899" y="5738885"/>
            <a:ext cx="129540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65"/>
          <p:cNvSpPr>
            <a:spLocks noChangeShapeType="1"/>
          </p:cNvSpPr>
          <p:nvPr/>
        </p:nvSpPr>
        <p:spPr bwMode="auto">
          <a:xfrm flipH="1">
            <a:off x="5164932" y="5711176"/>
            <a:ext cx="1008062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65"/>
          <p:cNvSpPr>
            <a:spLocks noChangeShapeType="1"/>
          </p:cNvSpPr>
          <p:nvPr/>
        </p:nvSpPr>
        <p:spPr bwMode="auto">
          <a:xfrm flipH="1">
            <a:off x="507207" y="6105525"/>
            <a:ext cx="792162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3810000" cy="8683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3081" name="Line 17"/>
          <p:cNvSpPr>
            <a:spLocks noChangeShapeType="1"/>
          </p:cNvSpPr>
          <p:nvPr/>
        </p:nvSpPr>
        <p:spPr bwMode="auto">
          <a:xfrm>
            <a:off x="55563" y="36945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9"/>
          <p:cNvSpPr>
            <a:spLocks noChangeShapeType="1"/>
          </p:cNvSpPr>
          <p:nvPr/>
        </p:nvSpPr>
        <p:spPr bwMode="auto">
          <a:xfrm>
            <a:off x="904398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860" y="260648"/>
            <a:ext cx="888047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</a:rPr>
              <a:t>     </a:t>
            </a:r>
            <a:r>
              <a:rPr lang="en-US" sz="2400" b="1" i="1" dirty="0">
                <a:latin typeface="Times New Roman" pitchFamily="18" charset="0"/>
              </a:rPr>
              <a:t>* </a:t>
            </a:r>
            <a:r>
              <a:rPr lang="en-US" sz="2400" b="1" i="1" dirty="0" err="1">
                <a:latin typeface="Times New Roman" pitchFamily="18" charset="0"/>
              </a:rPr>
              <a:t>Người</a:t>
            </a:r>
            <a:r>
              <a:rPr lang="en-US" sz="2400" b="1" i="1" dirty="0">
                <a:latin typeface="Times New Roman" pitchFamily="18" charset="0"/>
              </a:rPr>
              <a:t> Ê-</a:t>
            </a:r>
            <a:r>
              <a:rPr lang="en-US" sz="2400" b="1" i="1" dirty="0" err="1">
                <a:latin typeface="Times New Roman" pitchFamily="18" charset="0"/>
              </a:rPr>
              <a:t>đê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từ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xưa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đã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luật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tục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quy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định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xử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phạt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rất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nghiêm</a:t>
            </a:r>
            <a:r>
              <a:rPr lang="en-US" sz="2400" b="1" i="1" dirty="0">
                <a:latin typeface="Times New Roman" pitchFamily="18" charset="0"/>
              </a:rPr>
              <a:t> minh, </a:t>
            </a:r>
            <a:r>
              <a:rPr lang="en-US" sz="2400" b="1" i="1" dirty="0" err="1">
                <a:latin typeface="Times New Roman" pitchFamily="18" charset="0"/>
              </a:rPr>
              <a:t>công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để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bảo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vệ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cuộc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sống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yên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buôn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858" y="3835122"/>
            <a:ext cx="4440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*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284984"/>
            <a:ext cx="266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4900" y="3702702"/>
            <a:ext cx="3833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>
            <a:off x="1492250" y="5344433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250043" y="5776685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1997397" y="4967562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1921197" y="4515769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526590" y="4189490"/>
            <a:ext cx="5051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1676400" y="4899784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4869667" y="3284984"/>
            <a:ext cx="0" cy="297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2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2449513"/>
            <a:ext cx="1143000" cy="265588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 hoạt cộng đồng của người Ê-đê</a:t>
            </a:r>
          </a:p>
        </p:txBody>
      </p:sp>
      <p:pic>
        <p:nvPicPr>
          <p:cNvPr id="153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381000"/>
            <a:ext cx="7440613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6081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9275"/>
            <a:ext cx="78486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74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3810000" cy="8683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3081" name="Line 17"/>
          <p:cNvSpPr>
            <a:spLocks noChangeShapeType="1"/>
          </p:cNvSpPr>
          <p:nvPr/>
        </p:nvSpPr>
        <p:spPr bwMode="auto">
          <a:xfrm>
            <a:off x="79376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>
            <a:off x="145473" y="1143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9"/>
          <p:cNvSpPr>
            <a:spLocks noChangeShapeType="1"/>
          </p:cNvSpPr>
          <p:nvPr/>
        </p:nvSpPr>
        <p:spPr bwMode="auto">
          <a:xfrm>
            <a:off x="904398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701" y="260648"/>
            <a:ext cx="888047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KIỂM TRA BÀI CŨ: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2449513"/>
            <a:ext cx="1143000" cy="265588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 hoạt cộng đồng của người Ê-đê</a:t>
            </a: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549275"/>
            <a:ext cx="759301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59343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7593012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200" y="2449513"/>
            <a:ext cx="1143000" cy="265588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 hoạt cộng đồng của người Ê-đê</a:t>
            </a:r>
          </a:p>
        </p:txBody>
      </p:sp>
    </p:spTree>
    <p:extLst>
      <p:ext uri="{BB962C8B-B14F-4D97-AF65-F5344CB8AC3E}">
        <p14:creationId xmlns:p14="http://schemas.microsoft.com/office/powerpoint/2010/main" val="1076005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20713"/>
            <a:ext cx="76073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200" y="2449513"/>
            <a:ext cx="1143000" cy="265588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 hoạt cộng đồng của người Ê-đê</a:t>
            </a:r>
          </a:p>
        </p:txBody>
      </p:sp>
    </p:spTree>
    <p:extLst>
      <p:ext uri="{BB962C8B-B14F-4D97-AF65-F5344CB8AC3E}">
        <p14:creationId xmlns:p14="http://schemas.microsoft.com/office/powerpoint/2010/main" val="534773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6250"/>
            <a:ext cx="74168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200" y="2449513"/>
            <a:ext cx="1143000" cy="265588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 hoạt cộng đồng của người Ê-đê</a:t>
            </a:r>
          </a:p>
        </p:txBody>
      </p:sp>
    </p:spTree>
    <p:extLst>
      <p:ext uri="{BB962C8B-B14F-4D97-AF65-F5344CB8AC3E}">
        <p14:creationId xmlns:p14="http://schemas.microsoft.com/office/powerpoint/2010/main" val="3561990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3810000" cy="8683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3081" name="Line 17"/>
          <p:cNvSpPr>
            <a:spLocks noChangeShapeType="1"/>
          </p:cNvSpPr>
          <p:nvPr/>
        </p:nvSpPr>
        <p:spPr bwMode="auto">
          <a:xfrm>
            <a:off x="55563" y="36945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9"/>
          <p:cNvSpPr>
            <a:spLocks noChangeShapeType="1"/>
          </p:cNvSpPr>
          <p:nvPr/>
        </p:nvSpPr>
        <p:spPr bwMode="auto">
          <a:xfrm>
            <a:off x="904398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860" y="260648"/>
            <a:ext cx="888047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</a:rPr>
              <a:t>     </a:t>
            </a:r>
            <a:r>
              <a:rPr lang="en-US" sz="2400" b="1" i="1" dirty="0">
                <a:latin typeface="Times New Roman" pitchFamily="18" charset="0"/>
              </a:rPr>
              <a:t>* </a:t>
            </a:r>
            <a:r>
              <a:rPr lang="en-US" sz="2400" b="1" i="1" dirty="0" err="1">
                <a:latin typeface="Times New Roman" pitchFamily="18" charset="0"/>
              </a:rPr>
              <a:t>Người</a:t>
            </a:r>
            <a:r>
              <a:rPr lang="en-US" sz="2400" b="1" i="1" dirty="0">
                <a:latin typeface="Times New Roman" pitchFamily="18" charset="0"/>
              </a:rPr>
              <a:t> Ê-</a:t>
            </a:r>
            <a:r>
              <a:rPr lang="en-US" sz="2400" b="1" i="1" dirty="0" err="1">
                <a:latin typeface="Times New Roman" pitchFamily="18" charset="0"/>
              </a:rPr>
              <a:t>đê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từ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xưa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đã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luật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tục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quy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định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xử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phạt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rất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nghiêm</a:t>
            </a:r>
            <a:r>
              <a:rPr lang="en-US" sz="2400" b="1" i="1" dirty="0">
                <a:latin typeface="Times New Roman" pitchFamily="18" charset="0"/>
              </a:rPr>
              <a:t> minh, </a:t>
            </a:r>
            <a:r>
              <a:rPr lang="en-US" sz="2400" b="1" i="1" dirty="0" err="1">
                <a:latin typeface="Times New Roman" pitchFamily="18" charset="0"/>
              </a:rPr>
              <a:t>công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để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bảo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vệ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cuộc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sống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yên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buôn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858" y="3835122"/>
            <a:ext cx="4440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*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284984"/>
            <a:ext cx="266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4900" y="3702702"/>
            <a:ext cx="3833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>
            <a:off x="1492250" y="5344433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250043" y="5776685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1997397" y="4967562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1921197" y="4515769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526590" y="4189490"/>
            <a:ext cx="5051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1676400" y="4899784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4869667" y="3284984"/>
            <a:ext cx="0" cy="297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03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thuuy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WordArt 3"/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6553200" cy="186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i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chân thành cảm ơn các thầy cô giáo </a:t>
            </a:r>
          </a:p>
          <a:p>
            <a:pPr algn="ctr"/>
            <a:r>
              <a:rPr lang="vi-VN" sz="3200" b="1" i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về thăm lớp dự giờ.</a:t>
            </a:r>
          </a:p>
          <a:p>
            <a:pPr algn="ctr"/>
            <a:r>
              <a:rPr lang="vi-VN" sz="3200" b="1" i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Kính chúc các thầy cô sức khoẻ! </a:t>
            </a:r>
            <a:endParaRPr lang="en-US" sz="3200" b="1" i="1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304800" y="4876800"/>
            <a:ext cx="2362200" cy="1752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190500" cmpd="tri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32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18789" name="Picture 5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198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6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3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7" descr="buom hoa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8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692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9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27450"/>
            <a:ext cx="685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10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1789">
            <a:off x="6629400" y="5626100"/>
            <a:ext cx="3667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11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8558">
            <a:off x="700088" y="1524000"/>
            <a:ext cx="3667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757432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  <p:bldP spid="15360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3810000" cy="8683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3081" name="Line 17"/>
          <p:cNvSpPr>
            <a:spLocks noChangeShapeType="1"/>
          </p:cNvSpPr>
          <p:nvPr/>
        </p:nvSpPr>
        <p:spPr bwMode="auto">
          <a:xfrm>
            <a:off x="55563" y="36945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>
            <a:off x="145473" y="1143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9"/>
          <p:cNvSpPr>
            <a:spLocks noChangeShapeType="1"/>
          </p:cNvSpPr>
          <p:nvPr/>
        </p:nvSpPr>
        <p:spPr bwMode="auto">
          <a:xfrm>
            <a:off x="904398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473" y="114300"/>
            <a:ext cx="888047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464496" cy="562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4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8225"/>
            <a:ext cx="335260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2438400" y="152400"/>
            <a:ext cx="39342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3480360" y="520258"/>
            <a:ext cx="1263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    </a:t>
            </a:r>
            <a:r>
              <a:rPr lang="en-US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1569432" y="1004158"/>
            <a:ext cx="4366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          LUẬT TỤC XƯA CỦA NGƯỜI Ê-ĐÊ 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87962" y="1524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9031866" y="1524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87962" y="1524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67254" y="6821488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Kết quả hình ảnh cho bản đồ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2352"/>
            <a:ext cx="3573338" cy="529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2430138" y="4045354"/>
            <a:ext cx="3314700" cy="704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3810000" cy="8683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3081" name="Line 17"/>
          <p:cNvSpPr>
            <a:spLocks noChangeShapeType="1"/>
          </p:cNvSpPr>
          <p:nvPr/>
        </p:nvSpPr>
        <p:spPr bwMode="auto">
          <a:xfrm>
            <a:off x="55563" y="36945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9"/>
          <p:cNvSpPr>
            <a:spLocks noChangeShapeType="1"/>
          </p:cNvSpPr>
          <p:nvPr/>
        </p:nvSpPr>
        <p:spPr bwMode="auto">
          <a:xfrm>
            <a:off x="904398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860" y="260648"/>
            <a:ext cx="88804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860" y="3068895"/>
            <a:ext cx="4440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*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284984"/>
            <a:ext cx="266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4900" y="3068895"/>
            <a:ext cx="3833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>
            <a:off x="1459345" y="4621198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263650" y="4978495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2002836" y="4255323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1921197" y="378904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568450" y="3475664"/>
            <a:ext cx="5051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1676400" y="4160533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4693382" y="2737157"/>
            <a:ext cx="0" cy="297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3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3810000" cy="8683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3081" name="Line 17"/>
          <p:cNvSpPr>
            <a:spLocks noChangeShapeType="1"/>
          </p:cNvSpPr>
          <p:nvPr/>
        </p:nvSpPr>
        <p:spPr bwMode="auto">
          <a:xfrm>
            <a:off x="79376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9"/>
          <p:cNvSpPr>
            <a:spLocks noChangeShapeType="1"/>
          </p:cNvSpPr>
          <p:nvPr/>
        </p:nvSpPr>
        <p:spPr bwMode="auto">
          <a:xfrm>
            <a:off x="904398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701" y="126771"/>
            <a:ext cx="88804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9" y="2515503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1.Người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xưa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luật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xưa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yên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buôn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3810000" cy="8683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3081" name="Line 17"/>
          <p:cNvSpPr>
            <a:spLocks noChangeShapeType="1"/>
          </p:cNvSpPr>
          <p:nvPr/>
        </p:nvSpPr>
        <p:spPr bwMode="auto">
          <a:xfrm>
            <a:off x="55563" y="36945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9"/>
          <p:cNvSpPr>
            <a:spLocks noChangeShapeType="1"/>
          </p:cNvSpPr>
          <p:nvPr/>
        </p:nvSpPr>
        <p:spPr bwMode="auto">
          <a:xfrm>
            <a:off x="904398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860" y="260648"/>
            <a:ext cx="88804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860" y="3068895"/>
            <a:ext cx="4440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*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284984"/>
            <a:ext cx="266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4900" y="3068895"/>
            <a:ext cx="3833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>
            <a:off x="1459345" y="4621198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263650" y="4978495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2002836" y="4255323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1921197" y="378904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568450" y="3475664"/>
            <a:ext cx="5051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1676400" y="4160533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4693382" y="2737157"/>
            <a:ext cx="0" cy="297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65"/>
          <p:cNvSpPr>
            <a:spLocks noChangeShapeType="1"/>
          </p:cNvSpPr>
          <p:nvPr/>
        </p:nvSpPr>
        <p:spPr bwMode="auto">
          <a:xfrm flipH="1">
            <a:off x="5267424" y="3475664"/>
            <a:ext cx="864096" cy="398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9016206" y="94456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89694" y="103692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89694" y="6757988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16050" y="135581"/>
            <a:ext cx="6828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649" y="2348880"/>
            <a:ext cx="864096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Ê-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đê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xem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*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việc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mà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người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Ê-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đê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xem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tội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       - </a:t>
            </a:r>
            <a:r>
              <a:rPr lang="en-US" sz="2800" dirty="0" err="1">
                <a:latin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</a:rPr>
              <a:t> cha. 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       - </a:t>
            </a:r>
            <a:r>
              <a:rPr lang="en-US" sz="2800" dirty="0" err="1">
                <a:latin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cắp</a:t>
            </a:r>
            <a:r>
              <a:rPr lang="en-US" sz="2800" dirty="0">
                <a:latin typeface="Times New Roman" pitchFamily="18" charset="0"/>
              </a:rPr>
              <a:t>.  </a:t>
            </a:r>
          </a:p>
          <a:p>
            <a:pPr eaLnBrk="0" hangingPunct="0"/>
            <a:r>
              <a:rPr lang="en-US" sz="2800" dirty="0">
                <a:latin typeface="Times New Roman" pitchFamily="18" charset="0"/>
              </a:rPr>
              <a:t>         - </a:t>
            </a:r>
            <a:r>
              <a:rPr lang="en-US" sz="2800" dirty="0" err="1">
                <a:latin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</a:rPr>
              <a:t>.  </a:t>
            </a:r>
          </a:p>
          <a:p>
            <a:pPr eaLnBrk="0" hangingPunct="0"/>
            <a:r>
              <a:rPr lang="en-US" sz="2800" dirty="0">
                <a:latin typeface="Times New Roman" pitchFamily="18" charset="0"/>
              </a:rPr>
              <a:t>         - </a:t>
            </a:r>
            <a:r>
              <a:rPr lang="en-US" sz="2800" dirty="0" err="1">
                <a:latin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địch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eaLnBrk="0" hangingPunct="0"/>
            <a:endParaRPr lang="en-US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3810000" cy="868363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3081" name="Line 17"/>
          <p:cNvSpPr>
            <a:spLocks noChangeShapeType="1"/>
          </p:cNvSpPr>
          <p:nvPr/>
        </p:nvSpPr>
        <p:spPr bwMode="auto">
          <a:xfrm>
            <a:off x="55563" y="36945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9"/>
          <p:cNvSpPr>
            <a:spLocks noChangeShapeType="1"/>
          </p:cNvSpPr>
          <p:nvPr/>
        </p:nvSpPr>
        <p:spPr bwMode="auto">
          <a:xfrm>
            <a:off x="9043988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3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860" y="260648"/>
            <a:ext cx="88804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2017</a:t>
            </a:r>
          </a:p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Chu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BÀI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860" y="3068895"/>
            <a:ext cx="4440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*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284984"/>
            <a:ext cx="266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4900" y="3068895"/>
            <a:ext cx="3833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>
            <a:off x="1459345" y="4621198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263650" y="4978495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2002836" y="4255323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1921197" y="378904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568450" y="3475664"/>
            <a:ext cx="5051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1676400" y="4160533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4693382" y="2737157"/>
            <a:ext cx="0" cy="297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65"/>
          <p:cNvSpPr>
            <a:spLocks noChangeShapeType="1"/>
          </p:cNvSpPr>
          <p:nvPr/>
        </p:nvSpPr>
        <p:spPr bwMode="auto">
          <a:xfrm flipH="1">
            <a:off x="5267424" y="3475664"/>
            <a:ext cx="864096" cy="398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Line 65"/>
          <p:cNvSpPr>
            <a:spLocks noChangeShapeType="1"/>
          </p:cNvSpPr>
          <p:nvPr/>
        </p:nvSpPr>
        <p:spPr bwMode="auto">
          <a:xfrm flipH="1">
            <a:off x="5267423" y="4558144"/>
            <a:ext cx="662321" cy="595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1608</Words>
  <Application>Microsoft Office PowerPoint</Application>
  <PresentationFormat>On-screen Show (4:3)</PresentationFormat>
  <Paragraphs>237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Office Theme</vt:lpstr>
      <vt:lpstr>PowerPoint Presentation</vt:lpstr>
      <vt:lpstr> </vt:lpstr>
      <vt:lpstr> </vt:lpstr>
      <vt:lpstr>PowerPoint Presentation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>QuyNhonComputer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62</cp:revision>
  <dcterms:created xsi:type="dcterms:W3CDTF">2017-02-14T08:06:59Z</dcterms:created>
  <dcterms:modified xsi:type="dcterms:W3CDTF">2022-06-20T03:30:31Z</dcterms:modified>
</cp:coreProperties>
</file>