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4" r:id="rId2"/>
    <p:sldId id="396" r:id="rId3"/>
    <p:sldId id="398" r:id="rId4"/>
    <p:sldId id="259" r:id="rId5"/>
    <p:sldId id="290" r:id="rId6"/>
    <p:sldId id="291" r:id="rId7"/>
    <p:sldId id="400" r:id="rId8"/>
    <p:sldId id="293" r:id="rId9"/>
    <p:sldId id="284" r:id="rId10"/>
    <p:sldId id="285" r:id="rId11"/>
    <p:sldId id="294" r:id="rId12"/>
    <p:sldId id="395" r:id="rId13"/>
    <p:sldId id="397" r:id="rId14"/>
    <p:sldId id="39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E15A9-FCD9-442C-BAB6-1CC57BA07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49AE87-CD8F-4977-8E00-01252CCD3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1D949-090D-49ED-8554-C4E525EE3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9DEE-F6C4-49FE-AFB3-D25D76482747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7B6AE-2DB6-471D-9533-536227F68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9DB98-A6D9-4E76-BED2-5867348C3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F34E-74DA-45CC-8863-0F2DCA49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58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52DB6-1814-44E5-8282-8906F0151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E81A03-D6DD-4018-9960-CB37ACCE6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357AD-C3DE-4870-8EB3-28EBA1749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9DEE-F6C4-49FE-AFB3-D25D76482747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11CCB-4E7F-4A3B-AF1C-E7918C334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309A4-D3A0-4664-B5D9-46E6CAED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F34E-74DA-45CC-8863-0F2DCA49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87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F04E29-F448-40F4-8A15-5465FD7A8E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B18E8F-5397-4DDB-BCAB-E37D15F56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A9781-6847-428F-B4CD-C97A2CA1E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9DEE-F6C4-49FE-AFB3-D25D76482747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1066E-A72F-4F97-BE85-BF4B70D27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D899E-AA49-4B7C-909A-EAF6219C3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F34E-74DA-45CC-8863-0F2DCA49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97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3A69185-AE0E-405A-A41B-99F29F8682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616A34C-56B0-4EBA-938B-0FD37BD3A5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3524324-9434-40B5-AE57-410DCCC93E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18FC5-E06E-445C-9AAB-E23B96DE80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1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EB7BC-6879-467F-AD97-2562E66A2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9FFD1-3FF9-4B64-B652-4A247D334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28493-D89A-4B12-822E-44A2327D7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9DEE-F6C4-49FE-AFB3-D25D76482747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87026-8420-4AE9-96ED-19E9AF086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26DAC-FAB0-441B-80B1-FBEC03BAB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F34E-74DA-45CC-8863-0F2DCA49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09A4C-24E7-4C0F-B10B-577E4BD7E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83638-4A5F-4048-B02B-844DA3A10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1D318-1FFD-45D2-AA19-5131E7BC0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9DEE-F6C4-49FE-AFB3-D25D76482747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EEE51-4C73-4418-8AF8-EC37C9FD7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2C413-D55B-4540-8D9B-1D9E82A15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F34E-74DA-45CC-8863-0F2DCA49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7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23F07-62E6-4739-8C47-63816AA5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6757D-B3BA-4581-B310-076D90F5F5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911D6-2A50-4769-9092-1E33DB1C6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434F4-0F27-4BFF-B1FF-1F250268D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9DEE-F6C4-49FE-AFB3-D25D76482747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1FB673-87DB-4B21-A926-C9AC6F8A4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CA414-964B-496B-BB35-08B68C026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F34E-74DA-45CC-8863-0F2DCA49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92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0A725-0650-4E5B-A13B-6697D51B8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91AC1-574B-45E6-BA99-27E44F266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86F07F-D91F-45E5-B33B-848E7B99D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DD44D-E6D3-4B45-A09F-C550342FC4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36305D-F7BF-4145-9538-F64C390C7F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D0CAAA-2638-4192-9A8E-06EDC076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9DEE-F6C4-49FE-AFB3-D25D76482747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E4E96C-BE3A-47B2-A552-6DC45A97D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C0AEEE-87A0-4059-B5A8-F278C8250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F34E-74DA-45CC-8863-0F2DCA49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80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01F08-98BC-4ABB-8CF4-5400CE4A0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725707-93DA-4699-AF6E-277F1255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9DEE-F6C4-49FE-AFB3-D25D76482747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C1EE0-23A6-4568-8871-D588CD510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6DA5D9-A5E9-473F-8EAB-7E33545E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F34E-74DA-45CC-8863-0F2DCA49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3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675429-84DC-43FB-BC14-CA068E25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9DEE-F6C4-49FE-AFB3-D25D76482747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1DA877-9D29-4ECD-9B70-7A4D624E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168E1-9AE3-4602-B2DD-A662A1237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F34E-74DA-45CC-8863-0F2DCA49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8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0684D-A465-4969-A4D8-1955EECED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AA77E-B867-4592-B69E-28556465A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BB38C-8354-4A78-8FA6-D637B61C2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C18A3-8A7B-44C6-9153-2E1A38795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9DEE-F6C4-49FE-AFB3-D25D76482747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8CE495-F38C-41C4-8176-7E7F16131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12582-BABA-44B9-A2B0-EFE0BF8A6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F34E-74DA-45CC-8863-0F2DCA49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A61A7-2613-405F-AE74-ED2E7FADF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E6182E-22A3-43BC-83DD-84D38BDDF5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76672-F89D-4721-9330-0384798D8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5062B-B8FD-4440-9C8C-2BFBE96C8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9DEE-F6C4-49FE-AFB3-D25D76482747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FBC37-B224-4E93-A470-7B222E9C7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5EB88-098C-4209-86DE-A5B756242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F34E-74DA-45CC-8863-0F2DCA49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51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519DDC-7D3D-4E87-8636-348727CCA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D339C-51EB-496C-9692-D30B6D8B9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9CD85-7986-491F-9AEA-EF304B2401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C9DEE-F6C4-49FE-AFB3-D25D76482747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F8834-0407-4931-8228-88963C119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A7F21-BB07-41A0-9254-65FED2854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EF34E-74DA-45CC-8863-0F2DCA49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1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6.png"/><Relationship Id="rId5" Type="http://schemas.openxmlformats.org/officeDocument/2006/relationships/image" Target="../media/image8.wmf"/><Relationship Id="rId10" Type="http://schemas.openxmlformats.org/officeDocument/2006/relationships/image" Target="../media/image25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5.gif"/><Relationship Id="rId7" Type="http://schemas.openxmlformats.org/officeDocument/2006/relationships/image" Target="../media/image17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20"/>
          <p:cNvSpPr>
            <a:spLocks noChangeArrowheads="1" noChangeShapeType="1" noTextEdit="1"/>
          </p:cNvSpPr>
          <p:nvPr/>
        </p:nvSpPr>
        <p:spPr bwMode="auto">
          <a:xfrm>
            <a:off x="3886200" y="1600200"/>
            <a:ext cx="5410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– Lớp 5</a:t>
            </a:r>
          </a:p>
        </p:txBody>
      </p:sp>
      <p:sp>
        <p:nvSpPr>
          <p:cNvPr id="5124" name="WordArt 21"/>
          <p:cNvSpPr>
            <a:spLocks noChangeArrowheads="1" noChangeShapeType="1" noTextEdit="1"/>
          </p:cNvSpPr>
          <p:nvPr/>
        </p:nvSpPr>
        <p:spPr bwMode="auto">
          <a:xfrm>
            <a:off x="1905000" y="2924944"/>
            <a:ext cx="83820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vi-VN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defRPr/>
            </a:pPr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 Trang 160)</a:t>
            </a:r>
            <a:r>
              <a:rPr lang="vi-VN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>
              <a:defRPr/>
            </a:pP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4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5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078" name="Picture 10" descr="cartoon1%20(1)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1447801"/>
            <a:ext cx="16002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6655405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3" name="Picture 3" descr="nut OK 02">
            <a:hlinkClick r:id="" action="ppaction://noaction"/>
            <a:extLst>
              <a:ext uri="{FF2B5EF4-FFF2-40B4-BE49-F238E27FC236}">
                <a16:creationId xmlns:a16="http://schemas.microsoft.com/office/drawing/2014/main" id="{F08CE91E-6433-46D3-BDAF-3BC48874D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87564"/>
            <a:ext cx="8080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5" name="Picture 5" descr="nut OK 02">
            <a:hlinkClick r:id="" action="ppaction://noaction"/>
            <a:extLst>
              <a:ext uri="{FF2B5EF4-FFF2-40B4-BE49-F238E27FC236}">
                <a16:creationId xmlns:a16="http://schemas.microsoft.com/office/drawing/2014/main" id="{3EE5E5A5-8508-4967-88D6-9097A0B4F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25764"/>
            <a:ext cx="8080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6" name="Picture 6" descr="nut OK 02">
            <a:hlinkClick r:id="" action="ppaction://noaction"/>
            <a:extLst>
              <a:ext uri="{FF2B5EF4-FFF2-40B4-BE49-F238E27FC236}">
                <a16:creationId xmlns:a16="http://schemas.microsoft.com/office/drawing/2014/main" id="{F7564B01-BEC4-4C8B-ABAE-703A2F384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16364"/>
            <a:ext cx="8080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7" name="WordArt 7">
            <a:extLst>
              <a:ext uri="{FF2B5EF4-FFF2-40B4-BE49-F238E27FC236}">
                <a16:creationId xmlns:a16="http://schemas.microsoft.com/office/drawing/2014/main" id="{E535398A-0584-4297-A142-C62D0FE376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3600" y="2133600"/>
            <a:ext cx="4267200" cy="2209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413164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VNI-Times"/>
              </a:rPr>
              <a:t>SUY NGHÓ NHANH LEÂN BAÏN ÔI</a:t>
            </a:r>
          </a:p>
        </p:txBody>
      </p:sp>
      <p:pic>
        <p:nvPicPr>
          <p:cNvPr id="204808" name="Picture 8" descr="NLLGDLoO">
            <a:extLst>
              <a:ext uri="{FF2B5EF4-FFF2-40B4-BE49-F238E27FC236}">
                <a16:creationId xmlns:a16="http://schemas.microsoft.com/office/drawing/2014/main" id="{D403F55A-0000-4091-B54A-1AFB4CD552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8194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10" name="Rectangle 10">
            <a:extLst>
              <a:ext uri="{FF2B5EF4-FFF2-40B4-BE49-F238E27FC236}">
                <a16:creationId xmlns:a16="http://schemas.microsoft.com/office/drawing/2014/main" id="{7410D11D-7800-4D21-B378-949F47E4E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011363"/>
            <a:ext cx="1600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latin typeface="Arial" panose="020B0604020202020204" pitchFamily="34" charset="0"/>
              </a:rPr>
              <a:t>A) 409,10</a:t>
            </a:r>
          </a:p>
        </p:txBody>
      </p:sp>
      <p:sp>
        <p:nvSpPr>
          <p:cNvPr id="204811" name="Rectangle 11">
            <a:extLst>
              <a:ext uri="{FF2B5EF4-FFF2-40B4-BE49-F238E27FC236}">
                <a16:creationId xmlns:a16="http://schemas.microsoft.com/office/drawing/2014/main" id="{C6B6F8F4-76F4-4FA6-BAFE-135A08E8B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001963"/>
            <a:ext cx="1600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latin typeface="Arial" panose="020B0604020202020204" pitchFamily="34" charset="0"/>
              </a:rPr>
              <a:t>B)  500</a:t>
            </a:r>
          </a:p>
        </p:txBody>
      </p:sp>
      <p:sp>
        <p:nvSpPr>
          <p:cNvPr id="204812" name="Rectangle 12">
            <a:extLst>
              <a:ext uri="{FF2B5EF4-FFF2-40B4-BE49-F238E27FC236}">
                <a16:creationId xmlns:a16="http://schemas.microsoft.com/office/drawing/2014/main" id="{96503402-83C9-4FDC-A5A2-F502D6AD7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992563"/>
            <a:ext cx="1600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latin typeface="Arial" panose="020B0604020202020204" pitchFamily="34" charset="0"/>
              </a:rPr>
              <a:t>C)  409</a:t>
            </a:r>
          </a:p>
        </p:txBody>
      </p:sp>
      <p:sp>
        <p:nvSpPr>
          <p:cNvPr id="21514" name="Text Box 14">
            <a:extLst>
              <a:ext uri="{FF2B5EF4-FFF2-40B4-BE49-F238E27FC236}">
                <a16:creationId xmlns:a16="http://schemas.microsoft.com/office/drawing/2014/main" id="{E32EE1D5-445F-444B-8814-5CE74FCA4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81000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204815" name="Text Box 15">
            <a:extLst>
              <a:ext uri="{FF2B5EF4-FFF2-40B4-BE49-F238E27FC236}">
                <a16:creationId xmlns:a16="http://schemas.microsoft.com/office/drawing/2014/main" id="{F4C1C49E-6D13-480F-9245-3AE4ECAC9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28600"/>
            <a:ext cx="7010400" cy="57943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</a:rPr>
              <a:t>Hãy chọn đáp án đúng trong các câu sau:</a:t>
            </a:r>
          </a:p>
        </p:txBody>
      </p:sp>
      <p:sp>
        <p:nvSpPr>
          <p:cNvPr id="204816" name="Text Box 16">
            <a:extLst>
              <a:ext uri="{FF2B5EF4-FFF2-40B4-BE49-F238E27FC236}">
                <a16:creationId xmlns:a16="http://schemas.microsoft.com/office/drawing/2014/main" id="{8EED3069-4580-4501-AFFE-D6F23F3A2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020764"/>
            <a:ext cx="2362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sng"/>
              <a:t>Câu 2</a:t>
            </a:r>
            <a:r>
              <a:rPr lang="en-US" altLang="en-US" sz="3200"/>
              <a:t>. Tính:</a:t>
            </a:r>
          </a:p>
        </p:txBody>
      </p:sp>
      <p:sp>
        <p:nvSpPr>
          <p:cNvPr id="204818" name="Text Box 18">
            <a:extLst>
              <a:ext uri="{FF2B5EF4-FFF2-40B4-BE49-F238E27FC236}">
                <a16:creationId xmlns:a16="http://schemas.microsoft.com/office/drawing/2014/main" id="{859DBF94-1A83-4FFA-AFD5-6E39572A1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020764"/>
            <a:ext cx="3733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192,72 + 307,28 =</a:t>
            </a:r>
          </a:p>
        </p:txBody>
      </p:sp>
      <p:sp>
        <p:nvSpPr>
          <p:cNvPr id="204819" name="Text Box 19">
            <a:extLst>
              <a:ext uri="{FF2B5EF4-FFF2-40B4-BE49-F238E27FC236}">
                <a16:creationId xmlns:a16="http://schemas.microsoft.com/office/drawing/2014/main" id="{A091BC4C-8E7E-4AF6-8A11-048FFAA95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001964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0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0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0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0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0" grpId="0" animBg="1"/>
      <p:bldP spid="204811" grpId="0" animBg="1"/>
      <p:bldP spid="204812" grpId="0" animBg="1"/>
      <p:bldP spid="204815" grpId="0" animBg="1"/>
      <p:bldP spid="204816" grpId="0"/>
      <p:bldP spid="204818" grpId="0"/>
      <p:bldP spid="2048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7">
            <a:extLst>
              <a:ext uri="{FF2B5EF4-FFF2-40B4-BE49-F238E27FC236}">
                <a16:creationId xmlns:a16="http://schemas.microsoft.com/office/drawing/2014/main" id="{9A10DB93-89A3-4181-9F4D-E5154BA4A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1304926"/>
            <a:ext cx="1243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/>
              <a:t>Bài 3: </a:t>
            </a:r>
            <a:r>
              <a:rPr lang="en-US" altLang="en-US" sz="2800" b="1">
                <a:latin typeface=".VnTime" pitchFamily="34" charset="0"/>
              </a:rPr>
              <a:t> </a:t>
            </a:r>
          </a:p>
        </p:txBody>
      </p:sp>
      <p:sp>
        <p:nvSpPr>
          <p:cNvPr id="8" name="Text Box 37">
            <a:extLst>
              <a:ext uri="{FF2B5EF4-FFF2-40B4-BE49-F238E27FC236}">
                <a16:creationId xmlns:a16="http://schemas.microsoft.com/office/drawing/2014/main" id="{9D2DE8C5-0308-4842-9F23-5911A1442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188" y="1450976"/>
            <a:ext cx="1949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Bài giải</a:t>
            </a:r>
            <a:r>
              <a:rPr lang="en-US" alt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12" name="Text Box 37">
            <a:extLst>
              <a:ext uri="{FF2B5EF4-FFF2-40B4-BE49-F238E27FC236}">
                <a16:creationId xmlns:a16="http://schemas.microsoft.com/office/drawing/2014/main" id="{05A31354-9A08-4227-9D48-29607E236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981201"/>
            <a:ext cx="876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Số tiền lương gia đình đó mỗi tháng để dành được là:   </a:t>
            </a:r>
            <a:r>
              <a:rPr lang="en-US" altLang="en-US" b="1">
                <a:latin typeface=".VnTime" pitchFamily="34" charset="0"/>
              </a:rPr>
              <a:t> </a:t>
            </a:r>
          </a:p>
        </p:txBody>
      </p:sp>
      <p:sp>
        <p:nvSpPr>
          <p:cNvPr id="13" name="Text Box 37">
            <a:extLst>
              <a:ext uri="{FF2B5EF4-FFF2-40B4-BE49-F238E27FC236}">
                <a16:creationId xmlns:a16="http://schemas.microsoft.com/office/drawing/2014/main" id="{1735731D-A0F5-4428-ADD2-68ACC27AA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648201"/>
            <a:ext cx="8643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Nếu tiền lương 4 000 000 đồng thì gia đình đó để dành số tiền là:  </a:t>
            </a:r>
            <a:r>
              <a:rPr lang="en-US" altLang="en-US" b="1">
                <a:latin typeface=".VnTime" pitchFamily="34" charset="0"/>
              </a:rPr>
              <a:t> 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F50A831-750A-405C-B06B-7D37B64A38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59214" y="2438400"/>
          <a:ext cx="345598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90170" imgH="393529" progId="Equation.DSMT4">
                  <p:embed/>
                </p:oleObj>
              </mc:Choice>
              <mc:Fallback>
                <p:oleObj name="Equation" r:id="rId2" imgW="990170" imgH="393529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1F50A831-750A-405C-B06B-7D37B64A38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9214" y="2438400"/>
                        <a:ext cx="3455987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7BAD01BD-3D42-455E-BA1E-3E1EFE4D01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68726" y="3733800"/>
          <a:ext cx="30892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28254" imgH="393529" progId="Equation.DSMT4">
                  <p:embed/>
                </p:oleObj>
              </mc:Choice>
              <mc:Fallback>
                <p:oleObj name="Equation" r:id="rId4" imgW="1028254" imgH="393529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7BAD01BD-3D42-455E-BA1E-3E1EFE4D01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8726" y="3733800"/>
                        <a:ext cx="30892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37">
            <a:extLst>
              <a:ext uri="{FF2B5EF4-FFF2-40B4-BE49-F238E27FC236}">
                <a16:creationId xmlns:a16="http://schemas.microsoft.com/office/drawing/2014/main" id="{3276DBE8-66F4-4FD4-81B3-D97B1C634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3352801"/>
            <a:ext cx="876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Số phần trăm tiền lương gia đình đó mỗi tháng để dành được là:   </a:t>
            </a:r>
            <a:r>
              <a:rPr lang="en-US" altLang="en-US" b="1">
                <a:latin typeface=".VnTime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03AA22-B534-4D5C-AFEA-A4AB7D2BC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181601"/>
            <a:ext cx="601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/>
              <a:t>4 000 000 : 100 x 15 = 60 000 (đồng)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A8659F-02BB-4972-82AF-2F6D4272E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0100" y="5715000"/>
            <a:ext cx="42291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/>
              <a:t>Đáp số: a) 15%</a:t>
            </a:r>
          </a:p>
          <a:p>
            <a:pPr eaLnBrk="1" hangingPunct="1"/>
            <a:r>
              <a:rPr lang="en-US" altLang="en-US" sz="2800"/>
              <a:t>              b) 60 000 đồng.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78B59F50-56E6-4178-970C-88D7549D7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1" y="569913"/>
            <a:ext cx="890587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807A1F76-9F77-4E69-8C73-47D801EBC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CF8D9543-1256-411A-A548-8650BF18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1" y="188913"/>
            <a:ext cx="8880474" cy="41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cs typeface="Times New Roman" pitchFamily="18" charset="0"/>
              </a:rPr>
              <a:t>ba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>
                <a:cs typeface="Times New Roman" pitchFamily="18" charset="0"/>
              </a:rPr>
              <a:t>20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4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2021</a:t>
            </a:r>
          </a:p>
        </p:txBody>
      </p:sp>
      <p:sp>
        <p:nvSpPr>
          <p:cNvPr id="21" name="Line 17">
            <a:extLst>
              <a:ext uri="{FF2B5EF4-FFF2-40B4-BE49-F238E27FC236}">
                <a16:creationId xmlns:a16="http://schemas.microsoft.com/office/drawing/2014/main" id="{C8B05779-798C-4257-B230-DB632BFD62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4013" y="88900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8">
            <a:extLst>
              <a:ext uri="{FF2B5EF4-FFF2-40B4-BE49-F238E27FC236}">
                <a16:creationId xmlns:a16="http://schemas.microsoft.com/office/drawing/2014/main" id="{D17DA55B-FF05-427D-91E5-446F17C61F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8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71B7191A-FF12-430C-90C6-132D27B87C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88625" y="117475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0">
            <a:extLst>
              <a:ext uri="{FF2B5EF4-FFF2-40B4-BE49-F238E27FC236}">
                <a16:creationId xmlns:a16="http://schemas.microsoft.com/office/drawing/2014/main" id="{5FE3B2B5-13AF-489F-94E6-FD91D82033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4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" name="Picture 21" descr="POINSET2">
            <a:extLst>
              <a:ext uri="{FF2B5EF4-FFF2-40B4-BE49-F238E27FC236}">
                <a16:creationId xmlns:a16="http://schemas.microsoft.com/office/drawing/2014/main" id="{BCF1E195-FF15-4008-A06D-E4B3DBD18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11430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3" descr="POINSET2">
            <a:extLst>
              <a:ext uri="{FF2B5EF4-FFF2-40B4-BE49-F238E27FC236}">
                <a16:creationId xmlns:a16="http://schemas.microsoft.com/office/drawing/2014/main" id="{81572B63-45AD-4984-8288-BA50A5A3D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67825" y="547052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8A05D89-ADA5-4A3D-80CD-F7C6632FEC22}"/>
              </a:ext>
            </a:extLst>
          </p:cNvPr>
          <p:cNvSpPr txBox="1"/>
          <p:nvPr/>
        </p:nvSpPr>
        <p:spPr>
          <a:xfrm>
            <a:off x="4038600" y="91440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LUYỆN TẬP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8" grpId="0"/>
      <p:bldP spid="9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dmin\Desktop\ẢNH ĐẸP\97913890_2897395657042906_7126246678536912896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495300"/>
            <a:ext cx="888365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504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0" y="1397000"/>
          <a:ext cx="60960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2349026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400">
                          <a:solidFill>
                            <a:srgbClr val="002060"/>
                          </a:solidFill>
                        </a:rPr>
                        <a:t>CỦNG</a:t>
                      </a:r>
                      <a:r>
                        <a:rPr lang="en-US" sz="4400" baseline="0">
                          <a:solidFill>
                            <a:srgbClr val="002060"/>
                          </a:solidFill>
                        </a:rPr>
                        <a:t> CỐ, DẶN DÒ:</a:t>
                      </a:r>
                      <a:endParaRPr lang="en-US" sz="44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566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05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96">
            <a:extLst>
              <a:ext uri="{FF2B5EF4-FFF2-40B4-BE49-F238E27FC236}">
                <a16:creationId xmlns:a16="http://schemas.microsoft.com/office/drawing/2014/main" id="{D7294C6E-22AC-4561-9ED7-67F6520351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22575" y="2549525"/>
          <a:ext cx="1377950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3529" imgH="393529" progId="Equation.3">
                  <p:embed/>
                </p:oleObj>
              </mc:Choice>
              <mc:Fallback>
                <p:oleObj name="Equation" r:id="rId2" imgW="393529" imgH="393529" progId="Equation.3">
                  <p:embed/>
                  <p:pic>
                    <p:nvPicPr>
                      <p:cNvPr id="2" name="Object 96">
                        <a:extLst>
                          <a:ext uri="{FF2B5EF4-FFF2-40B4-BE49-F238E27FC236}">
                            <a16:creationId xmlns:a16="http://schemas.microsoft.com/office/drawing/2014/main" id="{D7294C6E-22AC-4561-9ED7-67F6520351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575" y="2549525"/>
                        <a:ext cx="1377950" cy="1149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98">
            <a:extLst>
              <a:ext uri="{FF2B5EF4-FFF2-40B4-BE49-F238E27FC236}">
                <a16:creationId xmlns:a16="http://schemas.microsoft.com/office/drawing/2014/main" id="{70A3BAB7-64E3-4377-95E4-98593A4208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9700" y="2524125"/>
          <a:ext cx="23241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1669" imgH="393529" progId="Equation.3">
                  <p:embed/>
                </p:oleObj>
              </mc:Choice>
              <mc:Fallback>
                <p:oleObj name="Equation" r:id="rId4" imgW="761669" imgH="393529" progId="Equation.3">
                  <p:embed/>
                  <p:pic>
                    <p:nvPicPr>
                      <p:cNvPr id="3" name="Object 98">
                        <a:extLst>
                          <a:ext uri="{FF2B5EF4-FFF2-40B4-BE49-F238E27FC236}">
                            <a16:creationId xmlns:a16="http://schemas.microsoft.com/office/drawing/2014/main" id="{70A3BAB7-64E3-4377-95E4-98593A4208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524125"/>
                        <a:ext cx="2324100" cy="1200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00">
            <a:extLst>
              <a:ext uri="{FF2B5EF4-FFF2-40B4-BE49-F238E27FC236}">
                <a16:creationId xmlns:a16="http://schemas.microsoft.com/office/drawing/2014/main" id="{6007C9C7-3642-4357-A17B-8CD702258B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01038" y="2514600"/>
          <a:ext cx="2366962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25500" imgH="393700" progId="Equation.3">
                  <p:embed/>
                </p:oleObj>
              </mc:Choice>
              <mc:Fallback>
                <p:oleObj name="Equation" r:id="rId6" imgW="825500" imgH="393700" progId="Equation.3">
                  <p:embed/>
                  <p:pic>
                    <p:nvPicPr>
                      <p:cNvPr id="4" name="Object 100">
                        <a:extLst>
                          <a:ext uri="{FF2B5EF4-FFF2-40B4-BE49-F238E27FC236}">
                            <a16:creationId xmlns:a16="http://schemas.microsoft.com/office/drawing/2014/main" id="{6007C9C7-3642-4357-A17B-8CD702258B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1038" y="2514600"/>
                        <a:ext cx="2366962" cy="11191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4">
            <a:extLst>
              <a:ext uri="{FF2B5EF4-FFF2-40B4-BE49-F238E27FC236}">
                <a16:creationId xmlns:a16="http://schemas.microsoft.com/office/drawing/2014/main" id="{6647762B-D730-4216-9E66-F15F18F9D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13" y="1752601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Bài 1 : Tính:</a:t>
            </a:r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2333295A-AD7E-4F9C-8771-A4A94AFF9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124201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 Box 109">
            <a:extLst>
              <a:ext uri="{FF2B5EF4-FFF2-40B4-BE49-F238E27FC236}">
                <a16:creationId xmlns:a16="http://schemas.microsoft.com/office/drawing/2014/main" id="{16753031-699B-4ADB-B66B-6F9F554A6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1925" y="48466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8" name="Text Box 113">
            <a:extLst>
              <a:ext uri="{FF2B5EF4-FFF2-40B4-BE49-F238E27FC236}">
                <a16:creationId xmlns:a16="http://schemas.microsoft.com/office/drawing/2014/main" id="{C4FF304B-1F92-4735-8201-C2A7F4976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8321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a/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67B93B6C-CA22-4CD6-ACCF-3E54D8F5A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33401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/>
              <a:t>TOÁN</a:t>
            </a: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613E7526-1C93-4D6E-84B1-5F917FB1EC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1" y="0"/>
            <a:ext cx="1789113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D73EB4ED-35F2-445C-BF73-201A125F9C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-36513"/>
            <a:ext cx="1651000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47606F1-1191-408B-8746-DB1F619F3921}"/>
              </a:ext>
            </a:extLst>
          </p:cNvPr>
          <p:cNvSpPr/>
          <p:nvPr/>
        </p:nvSpPr>
        <p:spPr>
          <a:xfrm>
            <a:off x="4843994" y="1015426"/>
            <a:ext cx="305404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u="sng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 :</a:t>
            </a:r>
            <a:r>
              <a:rPr lang="en-US" sz="32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LUYỆN TẬP</a:t>
            </a:r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908F1F3C-BB33-4FD4-9232-A0578E10A2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888" y="5303838"/>
            <a:ext cx="1789112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>
            <a:extLst>
              <a:ext uri="{FF2B5EF4-FFF2-40B4-BE49-F238E27FC236}">
                <a16:creationId xmlns:a16="http://schemas.microsoft.com/office/drawing/2014/main" id="{9382698D-5FFA-4652-B960-6F7F61E031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141913"/>
            <a:ext cx="1651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>
            <a:extLst>
              <a:ext uri="{FF2B5EF4-FFF2-40B4-BE49-F238E27FC236}">
                <a16:creationId xmlns:a16="http://schemas.microsoft.com/office/drawing/2014/main" id="{75C03017-14A4-42C0-85D9-8D7A44F22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400550"/>
            <a:ext cx="3962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/>
              <a:t>578,69 + 281,78</a:t>
            </a:r>
          </a:p>
        </p:txBody>
      </p:sp>
      <p:sp>
        <p:nvSpPr>
          <p:cNvPr id="16" name="Text Box 113">
            <a:extLst>
              <a:ext uri="{FF2B5EF4-FFF2-40B4-BE49-F238E27FC236}">
                <a16:creationId xmlns:a16="http://schemas.microsoft.com/office/drawing/2014/main" id="{EEE73BAA-F589-48B0-A2F3-FEC89D6A6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3434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b/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976E84A0-37E9-44A4-BE71-A0A417EF5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463" y="5141913"/>
            <a:ext cx="4418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/>
              <a:t>594,72 + 406,38 – 329,47</a:t>
            </a:r>
          </a:p>
        </p:txBody>
      </p:sp>
    </p:spTree>
    <p:extLst>
      <p:ext uri="{BB962C8B-B14F-4D97-AF65-F5344CB8AC3E}">
        <p14:creationId xmlns:p14="http://schemas.microsoft.com/office/powerpoint/2010/main" val="186037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dmin\Desktop\ẢNH ĐẸP\98316876_2897395320376273_2053460294130204672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349250"/>
            <a:ext cx="8883650" cy="615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451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1DC960D-BB42-4B77-9426-4723D14D3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1" y="569913"/>
            <a:ext cx="890587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40DC781-A856-4C82-82D0-4831B0EC0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E9DECD5-5107-46A9-9974-E0092F90A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1" y="188913"/>
            <a:ext cx="8880474" cy="41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cs typeface="Times New Roman" pitchFamily="18" charset="0"/>
              </a:rPr>
              <a:t>ba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>
                <a:cs typeface="Times New Roman" pitchFamily="18" charset="0"/>
              </a:rPr>
              <a:t>20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4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2021</a:t>
            </a:r>
          </a:p>
        </p:txBody>
      </p:sp>
      <p:sp>
        <p:nvSpPr>
          <p:cNvPr id="5" name="Line 17">
            <a:extLst>
              <a:ext uri="{FF2B5EF4-FFF2-40B4-BE49-F238E27FC236}">
                <a16:creationId xmlns:a16="http://schemas.microsoft.com/office/drawing/2014/main" id="{2C363DE2-2C31-499C-83D2-A66C7BEF91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4013" y="88900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8">
            <a:extLst>
              <a:ext uri="{FF2B5EF4-FFF2-40B4-BE49-F238E27FC236}">
                <a16:creationId xmlns:a16="http://schemas.microsoft.com/office/drawing/2014/main" id="{DCEFBC11-4BE9-4AF9-AB63-A090EC6B7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8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9">
            <a:extLst>
              <a:ext uri="{FF2B5EF4-FFF2-40B4-BE49-F238E27FC236}">
                <a16:creationId xmlns:a16="http://schemas.microsoft.com/office/drawing/2014/main" id="{3C421711-B0E1-4B5F-820C-B6F9262AB2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88625" y="117475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0">
            <a:extLst>
              <a:ext uri="{FF2B5EF4-FFF2-40B4-BE49-F238E27FC236}">
                <a16:creationId xmlns:a16="http://schemas.microsoft.com/office/drawing/2014/main" id="{6FC165F8-59A6-4BAE-9286-30727C136B0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4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21" descr="POINSET2">
            <a:extLst>
              <a:ext uri="{FF2B5EF4-FFF2-40B4-BE49-F238E27FC236}">
                <a16:creationId xmlns:a16="http://schemas.microsoft.com/office/drawing/2014/main" id="{FBE33B47-2913-4C81-89A1-070EB76B7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11430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 descr="POINSET2">
            <a:extLst>
              <a:ext uri="{FF2B5EF4-FFF2-40B4-BE49-F238E27FC236}">
                <a16:creationId xmlns:a16="http://schemas.microsoft.com/office/drawing/2014/main" id="{D93B8025-4818-42E9-9E30-BE5F94BB0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67825" y="547052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4214758-0EB6-4C9D-9B1B-C9A6E8EBA73C}"/>
              </a:ext>
            </a:extLst>
          </p:cNvPr>
          <p:cNvSpPr txBox="1"/>
          <p:nvPr/>
        </p:nvSpPr>
        <p:spPr>
          <a:xfrm>
            <a:off x="4038600" y="91440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LUYỆN TẬP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4903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Text Box 9">
            <a:extLst>
              <a:ext uri="{FF2B5EF4-FFF2-40B4-BE49-F238E27FC236}">
                <a16:creationId xmlns:a16="http://schemas.microsoft.com/office/drawing/2014/main" id="{5E2EF201-711D-41E5-932A-3A0B97FB7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057401"/>
            <a:ext cx="1295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dirty="0" err="1"/>
              <a:t>Tìm</a:t>
            </a:r>
            <a:r>
              <a:rPr lang="en-US" altLang="en-US" sz="2600" b="1" dirty="0"/>
              <a:t> x:</a:t>
            </a:r>
          </a:p>
        </p:txBody>
      </p:sp>
      <p:sp>
        <p:nvSpPr>
          <p:cNvPr id="5199" name="Text Box 79">
            <a:extLst>
              <a:ext uri="{FF2B5EF4-FFF2-40B4-BE49-F238E27FC236}">
                <a16:creationId xmlns:a16="http://schemas.microsoft.com/office/drawing/2014/main" id="{EA4DBEB5-17D8-471A-B8D9-6D5CD4B48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8936" y="2747236"/>
            <a:ext cx="4724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dirty="0"/>
              <a:t>b/  x + 17,67 = 100 -  63,2</a:t>
            </a:r>
          </a:p>
        </p:txBody>
      </p:sp>
      <p:sp>
        <p:nvSpPr>
          <p:cNvPr id="5200" name="Text Box 80">
            <a:extLst>
              <a:ext uri="{FF2B5EF4-FFF2-40B4-BE49-F238E27FC236}">
                <a16:creationId xmlns:a16="http://schemas.microsoft.com/office/drawing/2014/main" id="{BC2C2127-785B-490B-ADF6-FC40A8AB6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209801"/>
            <a:ext cx="4038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/>
              <a:t>a/  x + 35,67 = 88,5</a:t>
            </a:r>
          </a:p>
        </p:txBody>
      </p:sp>
      <p:sp>
        <p:nvSpPr>
          <p:cNvPr id="14342" name="Text Box 81">
            <a:extLst>
              <a:ext uri="{FF2B5EF4-FFF2-40B4-BE49-F238E27FC236}">
                <a16:creationId xmlns:a16="http://schemas.microsoft.com/office/drawing/2014/main" id="{6001BB20-7C6C-4241-9BD1-C2990831B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2766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14348" name="TextBox 3">
            <a:extLst>
              <a:ext uri="{FF2B5EF4-FFF2-40B4-BE49-F238E27FC236}">
                <a16:creationId xmlns:a16="http://schemas.microsoft.com/office/drawing/2014/main" id="{3D16C04C-018B-4BA1-80DA-03F2808CE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9726" y="1148531"/>
            <a:ext cx="365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KIỂM TRA BÀI CŨ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A8CF968B-E075-452F-BE2A-0C729C352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326" y="554019"/>
            <a:ext cx="890587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4E2EF12F-C668-46F0-A524-1CE80D332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0DD759BE-20A8-437F-9043-D8E1F0295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1" y="188913"/>
            <a:ext cx="8880474" cy="41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600" b="1" dirty="0" err="1">
                <a:latin typeface="Times New Roman" panose="02020603050405020304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latin typeface="Times New Roman" panose="02020603050405020304" pitchFamily="18" charset="0"/>
                <a:cs typeface="Times New Roman" pitchFamily="18" charset="0"/>
              </a:rPr>
              <a:t>ngày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  20  </a:t>
            </a:r>
            <a:r>
              <a:rPr lang="en-US" sz="2600" b="1" dirty="0" err="1">
                <a:latin typeface="Times New Roman" panose="02020603050405020304" pitchFamily="18" charset="0"/>
                <a:cs typeface="Times New Roman" pitchFamily="18" charset="0"/>
              </a:rPr>
              <a:t>tháng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  4  </a:t>
            </a:r>
            <a:r>
              <a:rPr lang="en-US" sz="2600" b="1" dirty="0" err="1">
                <a:latin typeface="Times New Roman" panose="02020603050405020304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  2021</a:t>
            </a:r>
          </a:p>
        </p:txBody>
      </p:sp>
      <p:sp>
        <p:nvSpPr>
          <p:cNvPr id="14" name="Line 17">
            <a:extLst>
              <a:ext uri="{FF2B5EF4-FFF2-40B4-BE49-F238E27FC236}">
                <a16:creationId xmlns:a16="http://schemas.microsoft.com/office/drawing/2014/main" id="{DBA1CC36-B7D0-4D32-9C30-BB86E1680FC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4013" y="88900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8">
            <a:extLst>
              <a:ext uri="{FF2B5EF4-FFF2-40B4-BE49-F238E27FC236}">
                <a16:creationId xmlns:a16="http://schemas.microsoft.com/office/drawing/2014/main" id="{D0CD4B9B-C6E8-4829-9EB4-BCDB3AACE4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8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9">
            <a:extLst>
              <a:ext uri="{FF2B5EF4-FFF2-40B4-BE49-F238E27FC236}">
                <a16:creationId xmlns:a16="http://schemas.microsoft.com/office/drawing/2014/main" id="{F25E4B11-E05D-437D-967C-DD0DA73942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88625" y="117475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20">
            <a:extLst>
              <a:ext uri="{FF2B5EF4-FFF2-40B4-BE49-F238E27FC236}">
                <a16:creationId xmlns:a16="http://schemas.microsoft.com/office/drawing/2014/main" id="{56AF3476-5FFE-450D-8B33-16F41E62F2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4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" name="Picture 21" descr="POINSET2">
            <a:extLst>
              <a:ext uri="{FF2B5EF4-FFF2-40B4-BE49-F238E27FC236}">
                <a16:creationId xmlns:a16="http://schemas.microsoft.com/office/drawing/2014/main" id="{6C1EC775-B39C-4472-A14B-5D6200AFF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11430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 descr="POINSET2">
            <a:extLst>
              <a:ext uri="{FF2B5EF4-FFF2-40B4-BE49-F238E27FC236}">
                <a16:creationId xmlns:a16="http://schemas.microsoft.com/office/drawing/2014/main" id="{B1826682-7F01-4BD5-A88B-072F1D6C0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67825" y="547052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448" name="Object 96">
            <a:extLst>
              <a:ext uri="{FF2B5EF4-FFF2-40B4-BE49-F238E27FC236}">
                <a16:creationId xmlns:a16="http://schemas.microsoft.com/office/drawing/2014/main" id="{3AA902F1-8A5C-4347-A7FE-FCF056AFE5F8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484437" y="2576775"/>
          <a:ext cx="1377950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3529" imgH="393529" progId="Equation.3">
                  <p:embed/>
                </p:oleObj>
              </mc:Choice>
              <mc:Fallback>
                <p:oleObj name="Equation" r:id="rId2" imgW="393529" imgH="393529" progId="Equation.3">
                  <p:embed/>
                  <p:pic>
                    <p:nvPicPr>
                      <p:cNvPr id="100448" name="Object 96">
                        <a:extLst>
                          <a:ext uri="{FF2B5EF4-FFF2-40B4-BE49-F238E27FC236}">
                            <a16:creationId xmlns:a16="http://schemas.microsoft.com/office/drawing/2014/main" id="{3AA902F1-8A5C-4347-A7FE-FCF056AFE5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7" y="2576775"/>
                        <a:ext cx="1377950" cy="1149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50" name="Object 98">
            <a:extLst>
              <a:ext uri="{FF2B5EF4-FFF2-40B4-BE49-F238E27FC236}">
                <a16:creationId xmlns:a16="http://schemas.microsoft.com/office/drawing/2014/main" id="{6F04FB53-E7D0-437B-938F-9F2160578B44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343400" y="2524125"/>
          <a:ext cx="23241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1669" imgH="393529" progId="Equation.3">
                  <p:embed/>
                </p:oleObj>
              </mc:Choice>
              <mc:Fallback>
                <p:oleObj name="Equation" r:id="rId4" imgW="761669" imgH="393529" progId="Equation.3">
                  <p:embed/>
                  <p:pic>
                    <p:nvPicPr>
                      <p:cNvPr id="100450" name="Object 98">
                        <a:extLst>
                          <a:ext uri="{FF2B5EF4-FFF2-40B4-BE49-F238E27FC236}">
                            <a16:creationId xmlns:a16="http://schemas.microsoft.com/office/drawing/2014/main" id="{6F04FB53-E7D0-437B-938F-9F2160578B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524125"/>
                        <a:ext cx="2324100" cy="1200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52" name="Object 100">
            <a:extLst>
              <a:ext uri="{FF2B5EF4-FFF2-40B4-BE49-F238E27FC236}">
                <a16:creationId xmlns:a16="http://schemas.microsoft.com/office/drawing/2014/main" id="{41052343-99D2-47A0-AC8E-4AAAAE27F55F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7467600" y="2524125"/>
          <a:ext cx="2366962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25500" imgH="393700" progId="Equation.3">
                  <p:embed/>
                </p:oleObj>
              </mc:Choice>
              <mc:Fallback>
                <p:oleObj name="Equation" r:id="rId6" imgW="825500" imgH="393700" progId="Equation.3">
                  <p:embed/>
                  <p:pic>
                    <p:nvPicPr>
                      <p:cNvPr id="100452" name="Object 100">
                        <a:extLst>
                          <a:ext uri="{FF2B5EF4-FFF2-40B4-BE49-F238E27FC236}">
                            <a16:creationId xmlns:a16="http://schemas.microsoft.com/office/drawing/2014/main" id="{41052343-99D2-47A0-AC8E-4AAAAE27F5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24125"/>
                        <a:ext cx="2366962" cy="11191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6" name="Text Box 14">
            <a:extLst>
              <a:ext uri="{FF2B5EF4-FFF2-40B4-BE49-F238E27FC236}">
                <a16:creationId xmlns:a16="http://schemas.microsoft.com/office/drawing/2014/main" id="{76FEFCF8-A081-492F-80A5-5C3FACD8A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13" y="1752601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FF0000"/>
                </a:solidFill>
              </a:rPr>
              <a:t>Bài</a:t>
            </a:r>
            <a:r>
              <a:rPr lang="en-US" altLang="en-US" sz="2800" dirty="0">
                <a:solidFill>
                  <a:srgbClr val="FF0000"/>
                </a:solidFill>
              </a:rPr>
              <a:t> 1 : </a:t>
            </a:r>
            <a:r>
              <a:rPr lang="en-US" altLang="en-US" sz="2800" dirty="0" err="1">
                <a:solidFill>
                  <a:srgbClr val="FF0000"/>
                </a:solidFill>
              </a:rPr>
              <a:t>Tính</a:t>
            </a:r>
            <a:r>
              <a:rPr lang="en-US" altLang="en-US" sz="28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5366" name="Rectangle 25">
            <a:extLst>
              <a:ext uri="{FF2B5EF4-FFF2-40B4-BE49-F238E27FC236}">
                <a16:creationId xmlns:a16="http://schemas.microsoft.com/office/drawing/2014/main" id="{72E6BCE0-8A33-4364-9822-F2EEA314F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124201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5367" name="Text Box 109">
            <a:extLst>
              <a:ext uri="{FF2B5EF4-FFF2-40B4-BE49-F238E27FC236}">
                <a16:creationId xmlns:a16="http://schemas.microsoft.com/office/drawing/2014/main" id="{DF290A97-AD64-410F-9E64-3C873FBEC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1925" y="48466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100465" name="Text Box 113">
            <a:extLst>
              <a:ext uri="{FF2B5EF4-FFF2-40B4-BE49-F238E27FC236}">
                <a16:creationId xmlns:a16="http://schemas.microsoft.com/office/drawing/2014/main" id="{205382B9-5A99-4800-B954-3A91DC909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832101"/>
            <a:ext cx="609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/>
              <a:t>a/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F1EB35-94C4-4FFE-849F-BF90E1774407}"/>
              </a:ext>
            </a:extLst>
          </p:cNvPr>
          <p:cNvSpPr/>
          <p:nvPr/>
        </p:nvSpPr>
        <p:spPr>
          <a:xfrm>
            <a:off x="5041852" y="1015426"/>
            <a:ext cx="216597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LUYỆN TẬP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6C23277A-4AF3-40AD-9803-320CBA1CD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400550"/>
            <a:ext cx="3962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/>
              <a:t>578,69 + 281,78</a:t>
            </a:r>
          </a:p>
        </p:txBody>
      </p:sp>
      <p:sp>
        <p:nvSpPr>
          <p:cNvPr id="19" name="Text Box 113">
            <a:extLst>
              <a:ext uri="{FF2B5EF4-FFF2-40B4-BE49-F238E27FC236}">
                <a16:creationId xmlns:a16="http://schemas.microsoft.com/office/drawing/2014/main" id="{BFF04C02-1C91-47FF-9029-3B7E1A187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343401"/>
            <a:ext cx="609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/>
              <a:t>b/</a:t>
            </a:r>
          </a:p>
        </p:txBody>
      </p:sp>
      <p:sp>
        <p:nvSpPr>
          <p:cNvPr id="15378" name="Rectangle 1">
            <a:extLst>
              <a:ext uri="{FF2B5EF4-FFF2-40B4-BE49-F238E27FC236}">
                <a16:creationId xmlns:a16="http://schemas.microsoft.com/office/drawing/2014/main" id="{14AB38D9-B4B3-4398-A14D-31299E8D9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463" y="5141913"/>
            <a:ext cx="4418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/>
              <a:t>594,72 + 406,38 – 329,47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D0191F52-C0A7-4B21-AD5B-1C2C2F6A4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1" y="569913"/>
            <a:ext cx="890587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075DC567-3633-4EB9-A709-93A16C933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04045418-8F0E-48A8-B6A9-C0F66B383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1" y="188913"/>
            <a:ext cx="8880474" cy="41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600" b="1" dirty="0" err="1">
                <a:latin typeface="Times New Roman" panose="02020603050405020304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latin typeface="Times New Roman" panose="02020603050405020304" pitchFamily="18" charset="0"/>
                <a:cs typeface="Times New Roman" pitchFamily="18" charset="0"/>
              </a:rPr>
              <a:t>ngày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  20  </a:t>
            </a:r>
            <a:r>
              <a:rPr lang="en-US" sz="2600" b="1" dirty="0" err="1">
                <a:latin typeface="Times New Roman" panose="02020603050405020304" pitchFamily="18" charset="0"/>
                <a:cs typeface="Times New Roman" pitchFamily="18" charset="0"/>
              </a:rPr>
              <a:t>tháng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  4  </a:t>
            </a:r>
            <a:r>
              <a:rPr lang="en-US" sz="2600" b="1" dirty="0" err="1">
                <a:latin typeface="Times New Roman" panose="02020603050405020304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  2021</a:t>
            </a:r>
          </a:p>
        </p:txBody>
      </p:sp>
      <p:sp>
        <p:nvSpPr>
          <p:cNvPr id="23" name="Line 17">
            <a:extLst>
              <a:ext uri="{FF2B5EF4-FFF2-40B4-BE49-F238E27FC236}">
                <a16:creationId xmlns:a16="http://schemas.microsoft.com/office/drawing/2014/main" id="{4A2639D3-F70E-4566-879C-9AD6B38D20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4013" y="88900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8">
            <a:extLst>
              <a:ext uri="{FF2B5EF4-FFF2-40B4-BE49-F238E27FC236}">
                <a16:creationId xmlns:a16="http://schemas.microsoft.com/office/drawing/2014/main" id="{90E59323-39AB-48A1-8AF0-0CB12A9E0D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8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9">
            <a:extLst>
              <a:ext uri="{FF2B5EF4-FFF2-40B4-BE49-F238E27FC236}">
                <a16:creationId xmlns:a16="http://schemas.microsoft.com/office/drawing/2014/main" id="{DA7BF34D-F6DF-4256-B197-669266128F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88625" y="117475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0">
            <a:extLst>
              <a:ext uri="{FF2B5EF4-FFF2-40B4-BE49-F238E27FC236}">
                <a16:creationId xmlns:a16="http://schemas.microsoft.com/office/drawing/2014/main" id="{22E50403-567E-40A7-90E7-92FFD26C67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4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" name="Picture 21" descr="POINSET2">
            <a:extLst>
              <a:ext uri="{FF2B5EF4-FFF2-40B4-BE49-F238E27FC236}">
                <a16:creationId xmlns:a16="http://schemas.microsoft.com/office/drawing/2014/main" id="{DDCC0D57-2E67-4CE2-98F7-9446DC6E2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11430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3" descr="POINSET2">
            <a:extLst>
              <a:ext uri="{FF2B5EF4-FFF2-40B4-BE49-F238E27FC236}">
                <a16:creationId xmlns:a16="http://schemas.microsoft.com/office/drawing/2014/main" id="{0201FA0D-A402-482F-86EC-6DF4463E6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67825" y="547052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0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0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0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0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6" grpId="0"/>
      <p:bldP spid="100465" grpId="0"/>
      <p:bldP spid="18" grpId="0"/>
      <p:bldP spid="19" grpId="0"/>
      <p:bldP spid="153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7">
            <a:extLst>
              <a:ext uri="{FF2B5EF4-FFF2-40B4-BE49-F238E27FC236}">
                <a16:creationId xmlns:a16="http://schemas.microsoft.com/office/drawing/2014/main" id="{3B00FB26-69E0-4FCB-BC88-03B282EBE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1712914"/>
            <a:ext cx="7696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err="1"/>
              <a:t>Bài</a:t>
            </a:r>
            <a:r>
              <a:rPr lang="en-US" altLang="en-US" sz="3200" b="1" dirty="0"/>
              <a:t> 2: </a:t>
            </a:r>
            <a:r>
              <a:rPr lang="en-US" altLang="en-US" sz="3200" b="1" dirty="0" err="1"/>
              <a:t>Tính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bằng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cách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thuận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tiện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nhất</a:t>
            </a:r>
            <a:r>
              <a:rPr lang="en-US" altLang="en-US" sz="3200" b="1" dirty="0"/>
              <a:t>: </a:t>
            </a:r>
            <a:r>
              <a:rPr lang="en-US" altLang="en-US" sz="3200" b="1" dirty="0">
                <a:latin typeface=".VnTime" pitchFamily="34" charset="0"/>
              </a:rPr>
              <a:t> </a:t>
            </a:r>
          </a:p>
        </p:txBody>
      </p:sp>
      <p:sp>
        <p:nvSpPr>
          <p:cNvPr id="8" name="Rectangle 90">
            <a:extLst>
              <a:ext uri="{FF2B5EF4-FFF2-40B4-BE49-F238E27FC236}">
                <a16:creationId xmlns:a16="http://schemas.microsoft.com/office/drawing/2014/main" id="{3DF9AEDF-82F4-4170-99D5-4D8B0D0AC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4384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/>
              <a:t>a/</a:t>
            </a:r>
          </a:p>
        </p:txBody>
      </p:sp>
      <p:graphicFrame>
        <p:nvGraphicFramePr>
          <p:cNvPr id="9" name="Object 91">
            <a:extLst>
              <a:ext uri="{FF2B5EF4-FFF2-40B4-BE49-F238E27FC236}">
                <a16:creationId xmlns:a16="http://schemas.microsoft.com/office/drawing/2014/main" id="{6FB88D62-079E-4C63-8D8B-1931D0755B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2286000"/>
          <a:ext cx="2438400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90170" imgH="393529" progId="Equation.3">
                  <p:embed/>
                </p:oleObj>
              </mc:Choice>
              <mc:Fallback>
                <p:oleObj name="Equation" r:id="rId2" imgW="990170" imgH="393529" progId="Equation.3">
                  <p:embed/>
                  <p:pic>
                    <p:nvPicPr>
                      <p:cNvPr id="9" name="Object 91">
                        <a:extLst>
                          <a:ext uri="{FF2B5EF4-FFF2-40B4-BE49-F238E27FC236}">
                            <a16:creationId xmlns:a16="http://schemas.microsoft.com/office/drawing/2014/main" id="{6FB88D62-079E-4C63-8D8B-1931D0755B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286000"/>
                        <a:ext cx="2438400" cy="110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3">
            <a:extLst>
              <a:ext uri="{FF2B5EF4-FFF2-40B4-BE49-F238E27FC236}">
                <a16:creationId xmlns:a16="http://schemas.microsoft.com/office/drawing/2014/main" id="{B103DEAE-23F2-4983-B729-682142ADB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8862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/>
              <a:t>b/</a:t>
            </a:r>
          </a:p>
        </p:txBody>
      </p:sp>
      <p:graphicFrame>
        <p:nvGraphicFramePr>
          <p:cNvPr id="11" name="Object 94">
            <a:extLst>
              <a:ext uri="{FF2B5EF4-FFF2-40B4-BE49-F238E27FC236}">
                <a16:creationId xmlns:a16="http://schemas.microsoft.com/office/drawing/2014/main" id="{F0B8FCB4-7405-493F-8597-F495706A7E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3581400"/>
          <a:ext cx="2514600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531" imgH="393529" progId="Equation.3">
                  <p:embed/>
                </p:oleObj>
              </mc:Choice>
              <mc:Fallback>
                <p:oleObj name="Equation" r:id="rId4" imgW="850531" imgH="393529" progId="Equation.3">
                  <p:embed/>
                  <p:pic>
                    <p:nvPicPr>
                      <p:cNvPr id="11" name="Object 94">
                        <a:extLst>
                          <a:ext uri="{FF2B5EF4-FFF2-40B4-BE49-F238E27FC236}">
                            <a16:creationId xmlns:a16="http://schemas.microsoft.com/office/drawing/2014/main" id="{F0B8FCB4-7405-493F-8597-F495706A7E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81400"/>
                        <a:ext cx="2514600" cy="107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97">
            <a:extLst>
              <a:ext uri="{FF2B5EF4-FFF2-40B4-BE49-F238E27FC236}">
                <a16:creationId xmlns:a16="http://schemas.microsoft.com/office/drawing/2014/main" id="{3CF7E8ED-6D8E-4362-A245-338C59AAC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771900"/>
            <a:ext cx="419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/>
              <a:t>  83,45 – 30,98 – 42,47</a:t>
            </a:r>
          </a:p>
        </p:txBody>
      </p:sp>
      <p:sp>
        <p:nvSpPr>
          <p:cNvPr id="13" name="Rectangle 98">
            <a:extLst>
              <a:ext uri="{FF2B5EF4-FFF2-40B4-BE49-F238E27FC236}">
                <a16:creationId xmlns:a16="http://schemas.microsoft.com/office/drawing/2014/main" id="{A7970CF1-1809-4806-92BA-53B8E3B0B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514600"/>
            <a:ext cx="426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/>
              <a:t>   </a:t>
            </a:r>
            <a:r>
              <a:rPr lang="en-US" altLang="en-US" sz="3200"/>
              <a:t>69,78 + 35,97 + 30,22</a:t>
            </a:r>
          </a:p>
        </p:txBody>
      </p:sp>
      <p:sp>
        <p:nvSpPr>
          <p:cNvPr id="14" name="Text Box 100">
            <a:extLst>
              <a:ext uri="{FF2B5EF4-FFF2-40B4-BE49-F238E27FC236}">
                <a16:creationId xmlns:a16="http://schemas.microsoft.com/office/drawing/2014/main" id="{C0D60C1D-234D-4C2F-AF70-C0CDC6E6E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5146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c/</a:t>
            </a:r>
          </a:p>
        </p:txBody>
      </p:sp>
      <p:sp>
        <p:nvSpPr>
          <p:cNvPr id="16" name="Text Box 102">
            <a:extLst>
              <a:ext uri="{FF2B5EF4-FFF2-40B4-BE49-F238E27FC236}">
                <a16:creationId xmlns:a16="http://schemas.microsoft.com/office/drawing/2014/main" id="{DD88D45E-5E2E-4661-B20C-04D55E082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8100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d/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FCFFAD01-FC09-4D25-A2C7-123C36BC6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1" y="569913"/>
            <a:ext cx="890587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C328DA2C-6777-4117-961D-B0A86BB58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5381FC94-81BD-4271-90A7-571B2A1A2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1" y="188913"/>
            <a:ext cx="8880474" cy="41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600" b="1" dirty="0" err="1">
                <a:latin typeface="Times New Roman" panose="02020603050405020304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latin typeface="Times New Roman" panose="02020603050405020304" pitchFamily="18" charset="0"/>
                <a:cs typeface="Times New Roman" pitchFamily="18" charset="0"/>
              </a:rPr>
              <a:t>ngày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  20  </a:t>
            </a:r>
            <a:r>
              <a:rPr lang="en-US" sz="2600" b="1" dirty="0" err="1">
                <a:latin typeface="Times New Roman" panose="02020603050405020304" pitchFamily="18" charset="0"/>
                <a:cs typeface="Times New Roman" pitchFamily="18" charset="0"/>
              </a:rPr>
              <a:t>tháng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  4  </a:t>
            </a:r>
            <a:r>
              <a:rPr lang="en-US" sz="2600" b="1" dirty="0" err="1">
                <a:latin typeface="Times New Roman" panose="02020603050405020304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  2021</a:t>
            </a:r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5AE3E9C9-17DF-4B6A-B7EA-4A1D143B049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4013" y="88900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8">
            <a:extLst>
              <a:ext uri="{FF2B5EF4-FFF2-40B4-BE49-F238E27FC236}">
                <a16:creationId xmlns:a16="http://schemas.microsoft.com/office/drawing/2014/main" id="{689FC3BD-2426-4641-94A4-50D5953A91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8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AEA0FE34-E2E6-4597-9D78-6D73B64B05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88625" y="117475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962656A4-67D4-4BA1-92A2-CCD79464B5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4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" name="Picture 21" descr="POINSET2">
            <a:extLst>
              <a:ext uri="{FF2B5EF4-FFF2-40B4-BE49-F238E27FC236}">
                <a16:creationId xmlns:a16="http://schemas.microsoft.com/office/drawing/2014/main" id="{35CBD0F6-2485-4230-8837-2B4CDC977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11430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3" descr="POINSET2">
            <a:extLst>
              <a:ext uri="{FF2B5EF4-FFF2-40B4-BE49-F238E27FC236}">
                <a16:creationId xmlns:a16="http://schemas.microsoft.com/office/drawing/2014/main" id="{13184D69-9DAB-494F-AA03-93E6AEA04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67825" y="547052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84B9087-7A5C-4E6E-92BA-0429990EFA30}"/>
              </a:ext>
            </a:extLst>
          </p:cNvPr>
          <p:cNvSpPr txBox="1"/>
          <p:nvPr/>
        </p:nvSpPr>
        <p:spPr>
          <a:xfrm>
            <a:off x="4038600" y="91440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LUYỆN TẬP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3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2D3D6F89-4D84-41CF-BAB8-D79CA9AD7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1" y="569913"/>
            <a:ext cx="890587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E0B16E-625A-4224-9411-D2E093BBE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0EB719C-B36E-4678-B10C-D147D83A7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1" y="188913"/>
            <a:ext cx="8880474" cy="41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600" b="1" dirty="0" err="1">
                <a:latin typeface="Times New Roman" panose="02020603050405020304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latin typeface="Times New Roman" panose="02020603050405020304" pitchFamily="18" charset="0"/>
                <a:cs typeface="Times New Roman" pitchFamily="18" charset="0"/>
              </a:rPr>
              <a:t>ngày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  20  </a:t>
            </a:r>
            <a:r>
              <a:rPr lang="en-US" sz="2600" b="1" dirty="0" err="1">
                <a:latin typeface="Times New Roman" panose="02020603050405020304" pitchFamily="18" charset="0"/>
                <a:cs typeface="Times New Roman" pitchFamily="18" charset="0"/>
              </a:rPr>
              <a:t>tháng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  4  </a:t>
            </a:r>
            <a:r>
              <a:rPr lang="en-US" sz="2600" b="1" dirty="0" err="1">
                <a:latin typeface="Times New Roman" panose="02020603050405020304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  2021</a:t>
            </a:r>
          </a:p>
        </p:txBody>
      </p:sp>
      <p:sp>
        <p:nvSpPr>
          <p:cNvPr id="7" name="Line 17">
            <a:extLst>
              <a:ext uri="{FF2B5EF4-FFF2-40B4-BE49-F238E27FC236}">
                <a16:creationId xmlns:a16="http://schemas.microsoft.com/office/drawing/2014/main" id="{837DECF9-5A67-471D-9812-DD4DF2F0A8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4013" y="88900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8">
            <a:extLst>
              <a:ext uri="{FF2B5EF4-FFF2-40B4-BE49-F238E27FC236}">
                <a16:creationId xmlns:a16="http://schemas.microsoft.com/office/drawing/2014/main" id="{437F3944-5973-471D-875A-69FF1381522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8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9">
            <a:extLst>
              <a:ext uri="{FF2B5EF4-FFF2-40B4-BE49-F238E27FC236}">
                <a16:creationId xmlns:a16="http://schemas.microsoft.com/office/drawing/2014/main" id="{42F7DB75-CD5C-4F70-BB0A-BDC8B3307E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88625" y="117475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20">
            <a:extLst>
              <a:ext uri="{FF2B5EF4-FFF2-40B4-BE49-F238E27FC236}">
                <a16:creationId xmlns:a16="http://schemas.microsoft.com/office/drawing/2014/main" id="{862A98E1-34F4-4243-A118-C788CC9926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4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21" descr="POINSET2">
            <a:extLst>
              <a:ext uri="{FF2B5EF4-FFF2-40B4-BE49-F238E27FC236}">
                <a16:creationId xmlns:a16="http://schemas.microsoft.com/office/drawing/2014/main" id="{1F7599D2-797D-4E27-A6DC-D95E9211C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11430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3" descr="POINSET2">
            <a:extLst>
              <a:ext uri="{FF2B5EF4-FFF2-40B4-BE49-F238E27FC236}">
                <a16:creationId xmlns:a16="http://schemas.microsoft.com/office/drawing/2014/main" id="{B82104D6-8D91-4B0F-9E79-ABA2B98F7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67825" y="547052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8CD26CB-8940-4CA2-8F42-BFC1DE6838A8}"/>
              </a:ext>
            </a:extLst>
          </p:cNvPr>
          <p:cNvSpPr txBox="1"/>
          <p:nvPr/>
        </p:nvSpPr>
        <p:spPr>
          <a:xfrm>
            <a:off x="4038600" y="91440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LUYỆN TẬP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67B3D0E-F298-41B6-BBC3-F7B54BC16307}"/>
                  </a:ext>
                </a:extLst>
              </p:cNvPr>
              <p:cNvSpPr txBox="1"/>
              <p:nvPr/>
            </p:nvSpPr>
            <p:spPr>
              <a:xfrm>
                <a:off x="1828804" y="1421872"/>
                <a:ext cx="8610595" cy="3354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đình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lương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hằng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lương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ăn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đình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số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lương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thuê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việc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 algn="just">
                  <a:buAutoNum type="alphaLcParenR"/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đình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trăm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lương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457200" indent="-457200" algn="just">
                  <a:buAutoNum type="alphaLcParenR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lương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4 000 000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đình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67B3D0E-F298-41B6-BBC3-F7B54BC16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4" y="1421872"/>
                <a:ext cx="8610595" cy="3354508"/>
              </a:xfrm>
              <a:prstGeom prst="rect">
                <a:avLst/>
              </a:prstGeom>
              <a:blipFill>
                <a:blip r:embed="rId3"/>
                <a:stretch>
                  <a:fillRect l="-1062" t="-1452" r="-1062" b="-3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0893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7">
            <a:extLst>
              <a:ext uri="{FF2B5EF4-FFF2-40B4-BE49-F238E27FC236}">
                <a16:creationId xmlns:a16="http://schemas.microsoft.com/office/drawing/2014/main" id="{1BAF31E0-90C6-46D8-835E-8EF1C97AD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1304926"/>
            <a:ext cx="1243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/>
              <a:t>Bài 3: </a:t>
            </a:r>
            <a:r>
              <a:rPr lang="en-US" altLang="en-US" sz="2800" b="1">
                <a:latin typeface=".VnTime" pitchFamily="34" charset="0"/>
              </a:rPr>
              <a:t> </a:t>
            </a:r>
          </a:p>
        </p:txBody>
      </p:sp>
      <p:sp>
        <p:nvSpPr>
          <p:cNvPr id="8" name="Text Box 37">
            <a:extLst>
              <a:ext uri="{FF2B5EF4-FFF2-40B4-BE49-F238E27FC236}">
                <a16:creationId xmlns:a16="http://schemas.microsoft.com/office/drawing/2014/main" id="{234BC857-0D43-424B-A252-2D0BD285C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175" y="1862138"/>
            <a:ext cx="1949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TÓM TẮT </a:t>
            </a:r>
            <a:r>
              <a:rPr lang="en-US" altLang="en-US" b="1">
                <a:solidFill>
                  <a:srgbClr val="FF0000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10" name="Text Box 37">
            <a:extLst>
              <a:ext uri="{FF2B5EF4-FFF2-40B4-BE49-F238E27FC236}">
                <a16:creationId xmlns:a16="http://schemas.microsoft.com/office/drawing/2014/main" id="{DCC1642C-DD6D-4F53-962B-9E29DBFC9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2595563"/>
            <a:ext cx="5383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Chi tiền ăn và học :        số tiền lương</a:t>
            </a:r>
            <a:r>
              <a:rPr lang="en-US" altLang="en-US" b="1">
                <a:latin typeface=".VnTime" pitchFamily="34" charset="0"/>
              </a:rPr>
              <a:t> </a:t>
            </a:r>
          </a:p>
        </p:txBody>
      </p:sp>
      <p:sp>
        <p:nvSpPr>
          <p:cNvPr id="11" name="Text Box 37">
            <a:extLst>
              <a:ext uri="{FF2B5EF4-FFF2-40B4-BE49-F238E27FC236}">
                <a16:creationId xmlns:a16="http://schemas.microsoft.com/office/drawing/2014/main" id="{8D46ABAD-6D56-4643-9985-D9D31A1B1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352801"/>
            <a:ext cx="701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Chi tiền thuê nhà và việc khác:          số tiền lương  </a:t>
            </a:r>
            <a:r>
              <a:rPr lang="en-US" altLang="en-US" b="1">
                <a:latin typeface=".VnTime" pitchFamily="34" charset="0"/>
              </a:rPr>
              <a:t> </a:t>
            </a:r>
          </a:p>
        </p:txBody>
      </p:sp>
      <p:sp>
        <p:nvSpPr>
          <p:cNvPr id="12" name="Text Box 37">
            <a:extLst>
              <a:ext uri="{FF2B5EF4-FFF2-40B4-BE49-F238E27FC236}">
                <a16:creationId xmlns:a16="http://schemas.microsoft.com/office/drawing/2014/main" id="{79BCA3DB-2646-4D6B-98BC-2619BA3EA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114801"/>
            <a:ext cx="54863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/>
              <a:t>a) </a:t>
            </a:r>
            <a:r>
              <a:rPr lang="en-US" altLang="en-US" b="1" dirty="0" err="1"/>
              <a:t>Mỗi</a:t>
            </a:r>
            <a:r>
              <a:rPr lang="en-US" altLang="en-US" b="1" dirty="0"/>
              <a:t> </a:t>
            </a:r>
            <a:r>
              <a:rPr lang="en-US" altLang="en-US" b="1" dirty="0" err="1"/>
              <a:t>tháng</a:t>
            </a:r>
            <a:r>
              <a:rPr lang="en-US" altLang="en-US" b="1" dirty="0"/>
              <a:t> </a:t>
            </a:r>
            <a:r>
              <a:rPr lang="en-US" altLang="en-US" b="1" dirty="0" err="1"/>
              <a:t>để</a:t>
            </a:r>
            <a:r>
              <a:rPr lang="en-US" altLang="en-US" b="1" dirty="0"/>
              <a:t> </a:t>
            </a:r>
            <a:r>
              <a:rPr lang="en-US" altLang="en-US" b="1" dirty="0" err="1"/>
              <a:t>dành</a:t>
            </a:r>
            <a:r>
              <a:rPr lang="en-US" altLang="en-US" b="1" dirty="0"/>
              <a:t> :.....% </a:t>
            </a:r>
            <a:r>
              <a:rPr lang="en-US" altLang="en-US" b="1" dirty="0" err="1"/>
              <a:t>tiền</a:t>
            </a:r>
            <a:r>
              <a:rPr lang="en-US" altLang="en-US" b="1" dirty="0"/>
              <a:t> </a:t>
            </a:r>
            <a:r>
              <a:rPr lang="en-US" altLang="en-US" b="1" dirty="0" err="1"/>
              <a:t>lương</a:t>
            </a:r>
            <a:r>
              <a:rPr lang="en-US" altLang="en-US" b="1" dirty="0"/>
              <a:t>?  </a:t>
            </a:r>
            <a:r>
              <a:rPr lang="en-US" altLang="en-US" b="1" dirty="0">
                <a:latin typeface=".VnTime" pitchFamily="34" charset="0"/>
              </a:rPr>
              <a:t> </a:t>
            </a:r>
          </a:p>
        </p:txBody>
      </p:sp>
      <p:sp>
        <p:nvSpPr>
          <p:cNvPr id="13" name="Text Box 37">
            <a:extLst>
              <a:ext uri="{FF2B5EF4-FFF2-40B4-BE49-F238E27FC236}">
                <a16:creationId xmlns:a16="http://schemas.microsoft.com/office/drawing/2014/main" id="{70472C17-EAB5-4B2F-BBB2-49F48DD26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724401"/>
            <a:ext cx="68262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/>
              <a:t>b) </a:t>
            </a:r>
            <a:r>
              <a:rPr lang="en-US" altLang="en-US" b="1" dirty="0" err="1"/>
              <a:t>Nếu</a:t>
            </a:r>
            <a:r>
              <a:rPr lang="en-US" altLang="en-US" b="1" dirty="0"/>
              <a:t> </a:t>
            </a:r>
            <a:r>
              <a:rPr lang="en-US" altLang="en-US" b="1" dirty="0" err="1"/>
              <a:t>tiền</a:t>
            </a:r>
            <a:r>
              <a:rPr lang="en-US" altLang="en-US" b="1" dirty="0"/>
              <a:t> </a:t>
            </a:r>
            <a:r>
              <a:rPr lang="en-US" altLang="en-US" b="1" dirty="0" err="1"/>
              <a:t>lương</a:t>
            </a:r>
            <a:r>
              <a:rPr lang="en-US" altLang="en-US" b="1" dirty="0"/>
              <a:t> </a:t>
            </a:r>
            <a:r>
              <a:rPr lang="en-US" altLang="en-US" b="1" dirty="0" err="1"/>
              <a:t>mỗi</a:t>
            </a:r>
            <a:r>
              <a:rPr lang="en-US" altLang="en-US" b="1" dirty="0"/>
              <a:t> </a:t>
            </a:r>
            <a:r>
              <a:rPr lang="en-US" altLang="en-US" b="1" dirty="0" err="1"/>
              <a:t>tháng</a:t>
            </a:r>
            <a:r>
              <a:rPr lang="en-US" altLang="en-US" b="1" dirty="0"/>
              <a:t>:   4 000 000 </a:t>
            </a:r>
            <a:r>
              <a:rPr lang="en-US" altLang="en-US" b="1" dirty="0" err="1"/>
              <a:t>đồng</a:t>
            </a:r>
            <a:r>
              <a:rPr lang="en-US" altLang="en-US" b="1" dirty="0"/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b="1" dirty="0" err="1"/>
              <a:t>Mỗi</a:t>
            </a:r>
            <a:r>
              <a:rPr lang="en-US" altLang="en-US" b="1" dirty="0"/>
              <a:t> </a:t>
            </a:r>
            <a:r>
              <a:rPr lang="en-US" altLang="en-US" b="1" dirty="0" err="1"/>
              <a:t>tháng</a:t>
            </a:r>
            <a:r>
              <a:rPr lang="en-US" altLang="en-US" b="1" dirty="0"/>
              <a:t> </a:t>
            </a:r>
            <a:r>
              <a:rPr lang="en-US" altLang="en-US" b="1"/>
              <a:t>để</a:t>
            </a:r>
            <a:r>
              <a:rPr lang="en-US" altLang="en-US" b="1" dirty="0"/>
              <a:t> </a:t>
            </a:r>
            <a:r>
              <a:rPr lang="en-US" altLang="en-US" b="1" dirty="0" err="1"/>
              <a:t>dành</a:t>
            </a:r>
            <a:r>
              <a:rPr lang="en-US" altLang="en-US" b="1" dirty="0"/>
              <a:t>:  ..... </a:t>
            </a:r>
            <a:r>
              <a:rPr lang="en-US" altLang="en-US" b="1" dirty="0" err="1"/>
              <a:t>tiền</a:t>
            </a:r>
            <a:r>
              <a:rPr lang="en-US" altLang="en-US" b="1" dirty="0"/>
              <a:t>?  </a:t>
            </a:r>
            <a:r>
              <a:rPr lang="en-US" altLang="en-US" b="1" dirty="0">
                <a:latin typeface=".VnTime" pitchFamily="34" charset="0"/>
              </a:rPr>
              <a:t> </a:t>
            </a:r>
          </a:p>
        </p:txBody>
      </p:sp>
      <p:graphicFrame>
        <p:nvGraphicFramePr>
          <p:cNvPr id="24589" name="Object 13">
            <a:extLst>
              <a:ext uri="{FF2B5EF4-FFF2-40B4-BE49-F238E27FC236}">
                <a16:creationId xmlns:a16="http://schemas.microsoft.com/office/drawing/2014/main" id="{795A299B-0AE5-4D83-AA1F-769DAC2D07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89438" y="2484438"/>
          <a:ext cx="48736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39" imgH="393529" progId="Equation.DSMT4">
                  <p:embed/>
                </p:oleObj>
              </mc:Choice>
              <mc:Fallback>
                <p:oleObj name="Equation" r:id="rId2" imgW="139639" imgH="393529" progId="Equation.DSMT4">
                  <p:embed/>
                  <p:pic>
                    <p:nvPicPr>
                      <p:cNvPr id="24589" name="Object 13">
                        <a:extLst>
                          <a:ext uri="{FF2B5EF4-FFF2-40B4-BE49-F238E27FC236}">
                            <a16:creationId xmlns:a16="http://schemas.microsoft.com/office/drawing/2014/main" id="{795A299B-0AE5-4D83-AA1F-769DAC2D07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438" y="2484438"/>
                        <a:ext cx="487362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0" name="Object 14">
            <a:extLst>
              <a:ext uri="{FF2B5EF4-FFF2-40B4-BE49-F238E27FC236}">
                <a16:creationId xmlns:a16="http://schemas.microsoft.com/office/drawing/2014/main" id="{3ABDAB8A-8C76-43B0-92A7-9A9CE90E95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5038" y="3187701"/>
          <a:ext cx="53181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334" imgH="393529" progId="Equation.DSMT4">
                  <p:embed/>
                </p:oleObj>
              </mc:Choice>
              <mc:Fallback>
                <p:oleObj name="Equation" r:id="rId4" imgW="152334" imgH="393529" progId="Equation.DSMT4">
                  <p:embed/>
                  <p:pic>
                    <p:nvPicPr>
                      <p:cNvPr id="24590" name="Object 14">
                        <a:extLst>
                          <a:ext uri="{FF2B5EF4-FFF2-40B4-BE49-F238E27FC236}">
                            <a16:creationId xmlns:a16="http://schemas.microsoft.com/office/drawing/2014/main" id="{3ABDAB8A-8C76-43B0-92A7-9A9CE90E95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5038" y="3187701"/>
                        <a:ext cx="531812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">
            <a:extLst>
              <a:ext uri="{FF2B5EF4-FFF2-40B4-BE49-F238E27FC236}">
                <a16:creationId xmlns:a16="http://schemas.microsoft.com/office/drawing/2014/main" id="{2238D234-AD0E-4E8E-A175-83B637BF9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1" y="569913"/>
            <a:ext cx="890587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62430477-307A-4221-BF0B-95E20AEC7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2800" b="1">
              <a:solidFill>
                <a:srgbClr val="3E35F7"/>
              </a:solidFill>
              <a:latin typeface="Arial" charset="0"/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ADF20677-D2CE-4D81-97CF-C28D367D4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1" y="188913"/>
            <a:ext cx="8880474" cy="41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600" b="1" dirty="0" err="1">
                <a:latin typeface="Times New Roman" panose="02020603050405020304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latin typeface="Times New Roman" panose="02020603050405020304" pitchFamily="18" charset="0"/>
                <a:cs typeface="Times New Roman" pitchFamily="18" charset="0"/>
              </a:rPr>
              <a:t>ngày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  20  </a:t>
            </a:r>
            <a:r>
              <a:rPr lang="en-US" sz="2600" b="1" dirty="0" err="1">
                <a:latin typeface="Times New Roman" panose="02020603050405020304" pitchFamily="18" charset="0"/>
                <a:cs typeface="Times New Roman" pitchFamily="18" charset="0"/>
              </a:rPr>
              <a:t>tháng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  4  </a:t>
            </a:r>
            <a:r>
              <a:rPr lang="en-US" sz="2600" b="1" dirty="0" err="1">
                <a:latin typeface="Times New Roman" panose="02020603050405020304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  2021</a:t>
            </a:r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A834E199-E4CD-48DE-B6FE-5EBF06A5EC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4013" y="88900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2B7F4842-73C2-41F9-86F5-3B81C8CD32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8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5DCF561B-F9AA-4B3C-A5C2-2F574DC24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88625" y="117475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>
            <a:extLst>
              <a:ext uri="{FF2B5EF4-FFF2-40B4-BE49-F238E27FC236}">
                <a16:creationId xmlns:a16="http://schemas.microsoft.com/office/drawing/2014/main" id="{D0B046E1-E8C7-412B-824A-E1B18061DB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4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" name="Picture 21" descr="POINSET2">
            <a:extLst>
              <a:ext uri="{FF2B5EF4-FFF2-40B4-BE49-F238E27FC236}">
                <a16:creationId xmlns:a16="http://schemas.microsoft.com/office/drawing/2014/main" id="{318E2277-6D0C-48C4-BD30-E440F7F9E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11430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3" descr="POINSET2">
            <a:extLst>
              <a:ext uri="{FF2B5EF4-FFF2-40B4-BE49-F238E27FC236}">
                <a16:creationId xmlns:a16="http://schemas.microsoft.com/office/drawing/2014/main" id="{291156C2-F9BA-4FB2-8A79-551F1A6F6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67825" y="5470525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93D1975-F7FE-4CE4-918F-749D6461CAFE}"/>
              </a:ext>
            </a:extLst>
          </p:cNvPr>
          <p:cNvSpPr txBox="1"/>
          <p:nvPr/>
        </p:nvSpPr>
        <p:spPr>
          <a:xfrm>
            <a:off x="4038600" y="91440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LUYỆN TẬP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9" name="Picture 3" descr="nut OK 02">
            <a:hlinkClick r:id="" action="ppaction://noaction"/>
            <a:extLst>
              <a:ext uri="{FF2B5EF4-FFF2-40B4-BE49-F238E27FC236}">
                <a16:creationId xmlns:a16="http://schemas.microsoft.com/office/drawing/2014/main" id="{0E9BEAA4-036D-4204-85D8-D298E723D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2057400"/>
            <a:ext cx="5889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1" name="Picture 5" descr="nut OK 02">
            <a:hlinkClick r:id="" action="ppaction://noaction"/>
            <a:extLst>
              <a:ext uri="{FF2B5EF4-FFF2-40B4-BE49-F238E27FC236}">
                <a16:creationId xmlns:a16="http://schemas.microsoft.com/office/drawing/2014/main" id="{08F562E0-4123-4EBB-9F1E-A46D8399C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3200400"/>
            <a:ext cx="5889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2" name="Picture 6" descr="nut OK 02">
            <a:hlinkClick r:id="" action="ppaction://noaction"/>
            <a:extLst>
              <a:ext uri="{FF2B5EF4-FFF2-40B4-BE49-F238E27FC236}">
                <a16:creationId xmlns:a16="http://schemas.microsoft.com/office/drawing/2014/main" id="{FCDB21A3-25FE-43D9-92E2-30700C6FC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4267200"/>
            <a:ext cx="5889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83" name="Text Box 7">
            <a:extLst>
              <a:ext uri="{FF2B5EF4-FFF2-40B4-BE49-F238E27FC236}">
                <a16:creationId xmlns:a16="http://schemas.microsoft.com/office/drawing/2014/main" id="{BE9655D4-D375-4D71-BF2A-2FE4A4C0C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990601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Câu 1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Tính:</a:t>
            </a:r>
          </a:p>
        </p:txBody>
      </p:sp>
      <p:pic>
        <p:nvPicPr>
          <p:cNvPr id="203784" name="Picture 8" descr="NLLGDLoO">
            <a:extLst>
              <a:ext uri="{FF2B5EF4-FFF2-40B4-BE49-F238E27FC236}">
                <a16:creationId xmlns:a16="http://schemas.microsoft.com/office/drawing/2014/main" id="{10FD97C4-DE94-4C70-A1CA-56CF73C670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766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85" name="WordArt 9">
            <a:extLst>
              <a:ext uri="{FF2B5EF4-FFF2-40B4-BE49-F238E27FC236}">
                <a16:creationId xmlns:a16="http://schemas.microsoft.com/office/drawing/2014/main" id="{EFF08F5E-6AC6-4DCE-8A74-76001995B2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19800" y="2590800"/>
            <a:ext cx="2895600" cy="1600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387428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CCCC"/>
                </a:solidFill>
                <a:cs typeface="Times New Roman" panose="02020603050405020304" pitchFamily="18" charset="0"/>
              </a:rPr>
              <a:t>SUY NGHĨ NHANH LÊN BẠN ƠI !</a:t>
            </a:r>
          </a:p>
        </p:txBody>
      </p:sp>
      <p:sp>
        <p:nvSpPr>
          <p:cNvPr id="203786" name="Rectangle 10">
            <a:extLst>
              <a:ext uri="{FF2B5EF4-FFF2-40B4-BE49-F238E27FC236}">
                <a16:creationId xmlns:a16="http://schemas.microsoft.com/office/drawing/2014/main" id="{2779F217-6452-45E0-91C6-9D9B06647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828800"/>
            <a:ext cx="1143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A)</a:t>
            </a:r>
          </a:p>
        </p:txBody>
      </p:sp>
      <p:sp>
        <p:nvSpPr>
          <p:cNvPr id="203787" name="Rectangle 11">
            <a:extLst>
              <a:ext uri="{FF2B5EF4-FFF2-40B4-BE49-F238E27FC236}">
                <a16:creationId xmlns:a16="http://schemas.microsoft.com/office/drawing/2014/main" id="{CD39EF64-1549-4F7C-AD4D-4A0F27689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0"/>
            <a:ext cx="1143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B) </a:t>
            </a:r>
          </a:p>
        </p:txBody>
      </p:sp>
      <p:graphicFrame>
        <p:nvGraphicFramePr>
          <p:cNvPr id="203791" name="Object 15">
            <a:extLst>
              <a:ext uri="{FF2B5EF4-FFF2-40B4-BE49-F238E27FC236}">
                <a16:creationId xmlns:a16="http://schemas.microsoft.com/office/drawing/2014/main" id="{4217F864-4B1D-4979-A0C6-22FB8A4BE6ED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5370514" y="914400"/>
          <a:ext cx="12985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336" imgH="393529" progId="Equation.3">
                  <p:embed/>
                </p:oleObj>
              </mc:Choice>
              <mc:Fallback>
                <p:oleObj name="Equation" r:id="rId4" imgW="609336" imgH="393529" progId="Equation.3">
                  <p:embed/>
                  <p:pic>
                    <p:nvPicPr>
                      <p:cNvPr id="203791" name="Object 15">
                        <a:extLst>
                          <a:ext uri="{FF2B5EF4-FFF2-40B4-BE49-F238E27FC236}">
                            <a16:creationId xmlns:a16="http://schemas.microsoft.com/office/drawing/2014/main" id="{4217F864-4B1D-4979-A0C6-22FB8A4BE6E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514" y="914400"/>
                        <a:ext cx="129857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96" name="Object 20">
            <a:extLst>
              <a:ext uri="{FF2B5EF4-FFF2-40B4-BE49-F238E27FC236}">
                <a16:creationId xmlns:a16="http://schemas.microsoft.com/office/drawing/2014/main" id="{B8EA1EE4-3795-43F5-8E0F-E6E5FE409357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4125914" y="3048000"/>
          <a:ext cx="4333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112" imgH="393529" progId="Equation.3">
                  <p:embed/>
                </p:oleObj>
              </mc:Choice>
              <mc:Fallback>
                <p:oleObj name="Equation" r:id="rId6" imgW="203112" imgH="393529" progId="Equation.3">
                  <p:embed/>
                  <p:pic>
                    <p:nvPicPr>
                      <p:cNvPr id="203796" name="Object 20">
                        <a:extLst>
                          <a:ext uri="{FF2B5EF4-FFF2-40B4-BE49-F238E27FC236}">
                            <a16:creationId xmlns:a16="http://schemas.microsoft.com/office/drawing/2014/main" id="{B8EA1EE4-3795-43F5-8E0F-E6E5FE409357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5914" y="3048000"/>
                        <a:ext cx="43338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99" name="Object 23">
            <a:extLst>
              <a:ext uri="{FF2B5EF4-FFF2-40B4-BE49-F238E27FC236}">
                <a16:creationId xmlns:a16="http://schemas.microsoft.com/office/drawing/2014/main" id="{6DFF6AE0-0351-40B5-959C-8691B12ED7EE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4292601" y="1828801"/>
          <a:ext cx="404813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112" imgH="393529" progId="Equation.3">
                  <p:embed/>
                </p:oleObj>
              </mc:Choice>
              <mc:Fallback>
                <p:oleObj name="Equation" r:id="rId8" imgW="203112" imgH="393529" progId="Equation.3">
                  <p:embed/>
                  <p:pic>
                    <p:nvPicPr>
                      <p:cNvPr id="203799" name="Object 23">
                        <a:extLst>
                          <a:ext uri="{FF2B5EF4-FFF2-40B4-BE49-F238E27FC236}">
                            <a16:creationId xmlns:a16="http://schemas.microsoft.com/office/drawing/2014/main" id="{6DFF6AE0-0351-40B5-959C-8691B12ED7EE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601" y="1828801"/>
                        <a:ext cx="404813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3" name="Text Box 29">
            <a:extLst>
              <a:ext uri="{FF2B5EF4-FFF2-40B4-BE49-F238E27FC236}">
                <a16:creationId xmlns:a16="http://schemas.microsoft.com/office/drawing/2014/main" id="{18856CB3-6402-4842-B2CF-AB0F9F677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495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203806" name="Rectangle 30">
            <a:extLst>
              <a:ext uri="{FF2B5EF4-FFF2-40B4-BE49-F238E27FC236}">
                <a16:creationId xmlns:a16="http://schemas.microsoft.com/office/drawing/2014/main" id="{C3FD2217-6E33-446B-9F10-A3B58610D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267200"/>
            <a:ext cx="1143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C) </a:t>
            </a:r>
          </a:p>
        </p:txBody>
      </p:sp>
      <p:graphicFrame>
        <p:nvGraphicFramePr>
          <p:cNvPr id="203807" name="Object 31">
            <a:extLst>
              <a:ext uri="{FF2B5EF4-FFF2-40B4-BE49-F238E27FC236}">
                <a16:creationId xmlns:a16="http://schemas.microsoft.com/office/drawing/2014/main" id="{6CA172EE-8004-458A-A7D1-479D88EA1A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4267200"/>
          <a:ext cx="533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3112" imgH="393529" progId="Equation.3">
                  <p:embed/>
                </p:oleObj>
              </mc:Choice>
              <mc:Fallback>
                <p:oleObj name="Equation" r:id="rId10" imgW="203112" imgH="393529" progId="Equation.3">
                  <p:embed/>
                  <p:pic>
                    <p:nvPicPr>
                      <p:cNvPr id="203807" name="Object 31">
                        <a:extLst>
                          <a:ext uri="{FF2B5EF4-FFF2-40B4-BE49-F238E27FC236}">
                            <a16:creationId xmlns:a16="http://schemas.microsoft.com/office/drawing/2014/main" id="{6CA172EE-8004-458A-A7D1-479D88EA1A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267200"/>
                        <a:ext cx="533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809" name="Text Box 33">
            <a:extLst>
              <a:ext uri="{FF2B5EF4-FFF2-40B4-BE49-F238E27FC236}">
                <a16:creationId xmlns:a16="http://schemas.microsoft.com/office/drawing/2014/main" id="{7487E9ED-D118-4510-B031-F4F5F49D7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688" y="4295775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Đ</a:t>
            </a:r>
          </a:p>
        </p:txBody>
      </p:sp>
      <p:sp>
        <p:nvSpPr>
          <p:cNvPr id="203810" name="Text Box 34">
            <a:extLst>
              <a:ext uri="{FF2B5EF4-FFF2-40B4-BE49-F238E27FC236}">
                <a16:creationId xmlns:a16="http://schemas.microsoft.com/office/drawing/2014/main" id="{4876B5DF-5D19-4E24-8204-7F3B88E66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28600"/>
            <a:ext cx="7010400" cy="57943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Hãy chọn đáp án đúng trong các câu sau: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3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0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0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0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0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0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0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20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20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3" grpId="0"/>
      <p:bldP spid="203786" grpId="0" animBg="1"/>
      <p:bldP spid="203787" grpId="0" animBg="1"/>
      <p:bldP spid="203806" grpId="0" animBg="1"/>
      <p:bldP spid="203809" grpId="0"/>
      <p:bldP spid="2038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487</Words>
  <Application>Microsoft Office PowerPoint</Application>
  <PresentationFormat>Widescreen</PresentationFormat>
  <Paragraphs>80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.VnTime</vt:lpstr>
      <vt:lpstr>Arial</vt:lpstr>
      <vt:lpstr>Calibri</vt:lpstr>
      <vt:lpstr>Calibri Light</vt:lpstr>
      <vt:lpstr>Cambria Math</vt:lpstr>
      <vt:lpstr>Comic Sans MS</vt:lpstr>
      <vt:lpstr>Times New Roman</vt:lpstr>
      <vt:lpstr>VNI-Times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</cp:revision>
  <dcterms:created xsi:type="dcterms:W3CDTF">2021-04-15T21:00:24Z</dcterms:created>
  <dcterms:modified xsi:type="dcterms:W3CDTF">2022-06-22T00:59:56Z</dcterms:modified>
</cp:coreProperties>
</file>