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2C26B-A309-AA0E-2649-9BFD49FA1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DF6CC-FB44-B5C6-5D47-D427FF2CD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6FAE6-BD41-0B36-5CA2-00E07D27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42EEA-1F32-D998-AFF4-18C45262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BBF76-F0FA-CF04-F35B-2364AFE90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C2FF-6851-0340-9A19-FA9C25A6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30B8C-DB38-CA4E-E8A6-E447DA1B0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4E020-0AF7-25FF-86FC-501ACD94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5782C-5D4F-C075-66AB-49213CBAD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FA5AC-97DC-352F-19B6-2B652A1DD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2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2D45FF-53AE-33D2-0E97-EA1E73E38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4D1D7-C4B5-A8E9-B515-69D2581D7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84118-B072-B330-2AB3-190D85A14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96E3E-ECCB-F992-BB8E-411812D6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9D19-37E6-E504-1DD5-AE1BF5454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A63A-B3FA-DCB9-0D50-54FD1910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CBBD8-F057-8573-0ED6-94B8002B8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66F16-E266-C3B7-D244-E5D0D598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31D06-0F22-ADE4-B087-1CB56FBA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98E71-9B17-E6D1-3FD2-7916850A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7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997A-F1E8-D501-76B2-4E5E585BF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5D5B8-F1F3-9B77-67A0-20E061C27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C953A-8F0E-F292-0A2D-F8E33D31C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967ED-3239-7608-5040-919AE5877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07EC9-972D-8577-039A-08FCC7C0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0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5AA8-C1FD-F367-1520-44EF9095C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735E7-D3B6-D5FA-824C-FB9341C1B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85E47-24CF-92DD-58E7-657A80FFA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66B4B-01C1-BC5C-9A51-0EE7E383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E0BDC-63B0-856D-A7C6-E09A6D839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E6252-2211-65F5-D3C5-43B5990F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2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92307-C950-21AF-E598-688FC98A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C9F23-BF68-0AA4-0156-76D29A5EC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66193-C54F-8513-CC0D-728054341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379F3-6865-B39E-361A-CE5CDAE1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06646-F653-3287-D905-291697424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E2091-A497-E94A-69F4-F7A120EA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BF475A-2BC3-E37E-DED7-41E86D7B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320A7E-8907-4A4E-A9A1-7CCB5376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5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06FB7-2119-D87C-3D70-5DE105CA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51732-0483-946E-0F10-F13DF4C9C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9C5EF-EB4C-18F3-A015-3AD8D2C8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71B0B-F1B5-9683-5BDD-966B1AC3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73560-B2BD-4597-FBAF-4A349F6A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66231-DF56-074B-4790-AA1B7AB7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8313C-C4DE-8F8E-3754-F91CD8EF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3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83B4-65B7-DF54-A7F4-010A9A25C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CA4E9-87F2-272B-2BBC-70A663B90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F5C10-5B91-DB52-C4E4-1E4619CD5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6A38E-D6C1-4535-71E6-B9C413B2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D47EC-149B-B561-70A8-022F259D1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E81F5-E432-EC4E-5384-F2CC1332E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41E44-171C-90F3-ED23-1995E739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A82BB-1408-B8AF-E7FA-91320C759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9398D-3117-4140-85B7-72B920031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9A40A-B07D-975B-2FD4-B09A3324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4377C-6C29-B641-7163-3F7B714F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E8444-1ADF-63B7-DFD5-56874C441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4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303BB3-BB0F-9943-D200-792D8C78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E3D61-78CC-65D4-54E8-9E529F41B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3E435-C379-AD30-A1D8-5BC24DBE6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EC961-9345-45CB-B856-84786595A813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6895A-0464-60D3-D644-FC825FB29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5F332-CC2F-0BF7-74A7-8DAA0EB7D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2CF5-1390-49E1-9DB6-585DDBA9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8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95550" y="33337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400">
              <a:solidFill>
                <a:srgbClr val="3E35F7"/>
              </a:solidFill>
            </a:endParaRP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495550" y="2708276"/>
            <a:ext cx="7181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pic>
        <p:nvPicPr>
          <p:cNvPr id="18" name="Picture 2" descr="cute_bear_wallpaper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" y="-271461"/>
            <a:ext cx="121920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WordArt 3"/>
          <p:cNvSpPr>
            <a:spLocks noChangeArrowheads="1" noChangeShapeType="1" noTextEdit="1"/>
          </p:cNvSpPr>
          <p:nvPr/>
        </p:nvSpPr>
        <p:spPr bwMode="auto">
          <a:xfrm>
            <a:off x="2514601" y="1816102"/>
            <a:ext cx="7902575" cy="4584699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17683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VỀ DỰ CHUYÊN ĐỀ KHỐI 5 </a:t>
            </a:r>
          </a:p>
        </p:txBody>
      </p:sp>
      <p:sp>
        <p:nvSpPr>
          <p:cNvPr id="20" name="WordArt 4"/>
          <p:cNvSpPr>
            <a:spLocks noChangeArrowheads="1" noChangeShapeType="1" noTextEdit="1"/>
          </p:cNvSpPr>
          <p:nvPr/>
        </p:nvSpPr>
        <p:spPr bwMode="auto">
          <a:xfrm>
            <a:off x="4016007" y="3886200"/>
            <a:ext cx="4878386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NĂM HỌC 2023- 2024</a:t>
            </a:r>
          </a:p>
        </p:txBody>
      </p:sp>
      <p:sp>
        <p:nvSpPr>
          <p:cNvPr id="21" name="WordArt 5"/>
          <p:cNvSpPr>
            <a:spLocks noChangeArrowheads="1" noChangeShapeType="1" noTextEdit="1"/>
          </p:cNvSpPr>
          <p:nvPr/>
        </p:nvSpPr>
        <p:spPr bwMode="auto">
          <a:xfrm>
            <a:off x="3397250" y="5445125"/>
            <a:ext cx="4876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WordArt 6"/>
          <p:cNvSpPr>
            <a:spLocks noChangeArrowheads="1" noChangeShapeType="1" noTextEdit="1"/>
          </p:cNvSpPr>
          <p:nvPr/>
        </p:nvSpPr>
        <p:spPr bwMode="auto">
          <a:xfrm>
            <a:off x="3619500" y="685800"/>
            <a:ext cx="5486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TRƯỜNG TIỂU HỌC HẢI CẢNG</a:t>
            </a:r>
            <a:endParaRPr lang="en-US" sz="2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3" name="WordArt 7"/>
          <p:cNvSpPr>
            <a:spLocks noChangeArrowheads="1" noChangeShapeType="1" noTextEdit="1"/>
          </p:cNvSpPr>
          <p:nvPr/>
        </p:nvSpPr>
        <p:spPr bwMode="auto">
          <a:xfrm>
            <a:off x="3973513" y="4652963"/>
            <a:ext cx="3810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234FDD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4" name="WordArt 8" descr="White marble"/>
          <p:cNvSpPr>
            <a:spLocks noChangeArrowheads="1" noChangeShapeType="1" noTextEdit="1"/>
          </p:cNvSpPr>
          <p:nvPr/>
        </p:nvSpPr>
        <p:spPr bwMode="auto">
          <a:xfrm>
            <a:off x="2781300" y="88900"/>
            <a:ext cx="71247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ỦY</a:t>
            </a:r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BAN NHÂN DÂN </a:t>
            </a:r>
            <a:r>
              <a:rPr lang="vi-VN" sz="3600" kern="10" dirty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THÀNH PHỐ QUY NHƠN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4229101" y="2511426"/>
            <a:ext cx="4695825" cy="1069975"/>
            <a:chOff x="2864" y="288"/>
            <a:chExt cx="1552" cy="864"/>
          </a:xfrm>
        </p:grpSpPr>
        <p:pic>
          <p:nvPicPr>
            <p:cNvPr id="26" name="Picture 10" descr="Picture2"/>
            <p:cNvPicPr>
              <a:picLocks noChangeAspect="1" noChangeArrowheads="1" noCrop="1"/>
            </p:cNvPicPr>
            <p:nvPr/>
          </p:nvPicPr>
          <p:blipFill>
            <a:blip r:embed="rId5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1" descr="Dove-02-june"/>
            <p:cNvPicPr>
              <a:picLocks noChangeAspect="1" noChangeArrowheads="1" noCrop="1"/>
            </p:cNvPicPr>
            <p:nvPr/>
          </p:nvPicPr>
          <p:blipFill>
            <a:blip r:embed="rId6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2" descr="Dove-02-june"/>
            <p:cNvPicPr>
              <a:picLocks noChangeAspect="1" noChangeArrowheads="1" noCrop="1"/>
            </p:cNvPicPr>
            <p:nvPr/>
          </p:nvPicPr>
          <p:blipFill>
            <a:blip r:embed="rId6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9" name="Picture 13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057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4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32766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5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2098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7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8862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8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5516563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9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7150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0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3200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2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38862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3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3581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4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44958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5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44196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6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5964238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7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0292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8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100" y="5964238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9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914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0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914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3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14478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5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2992438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37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3" y="4652963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38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50292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9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18288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40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438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41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364038"/>
            <a:ext cx="10096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42" descr="bluestars[1]"/>
          <p:cNvPicPr>
            <a:picLocks noChangeAspect="1" noChangeArrowheads="1" noCrop="1"/>
          </p:cNvPicPr>
          <p:nvPr/>
        </p:nvPicPr>
        <p:blipFill>
          <a:blip r:embed="rId7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4724401"/>
            <a:ext cx="10096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WordArt 43"/>
          <p:cNvSpPr>
            <a:spLocks noChangeArrowheads="1" noChangeShapeType="1" noTextEdit="1"/>
          </p:cNvSpPr>
          <p:nvPr/>
        </p:nvSpPr>
        <p:spPr bwMode="auto">
          <a:xfrm>
            <a:off x="3771900" y="4345698"/>
            <a:ext cx="4697412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CHUYÊN ĐỀ TẬP ĐỌC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773F7-A38A-FC10-3A2D-EF43608CA363}"/>
              </a:ext>
            </a:extLst>
          </p:cNvPr>
          <p:cNvSpPr txBox="1"/>
          <p:nvPr/>
        </p:nvSpPr>
        <p:spPr>
          <a:xfrm>
            <a:off x="3105150" y="5313364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Ng</a:t>
            </a:r>
            <a:r>
              <a:rPr lang="vi-VN" sz="2800" b="1" dirty="0"/>
              <a:t>ười</a:t>
            </a:r>
            <a:r>
              <a:rPr lang="en-US" sz="2800" b="1" dirty="0"/>
              <a:t> </a:t>
            </a:r>
            <a:r>
              <a:rPr lang="en-US" sz="2800" b="1" dirty="0" err="1"/>
              <a:t>viết</a:t>
            </a:r>
            <a:r>
              <a:rPr lang="en-US" sz="2800" b="1" dirty="0"/>
              <a:t>:       </a:t>
            </a:r>
            <a:r>
              <a:rPr lang="en-US" sz="2800" b="1" i="1" dirty="0" err="1"/>
              <a:t>Trần</a:t>
            </a:r>
            <a:r>
              <a:rPr lang="en-US" sz="2800" b="1" i="1" dirty="0"/>
              <a:t> </a:t>
            </a:r>
            <a:r>
              <a:rPr lang="en-US" sz="2800" b="1" i="1" dirty="0" err="1"/>
              <a:t>Thi</a:t>
            </a:r>
            <a:r>
              <a:rPr lang="en-US" sz="2800" b="1" i="1" dirty="0"/>
              <a:t>̣ </a:t>
            </a:r>
            <a:r>
              <a:rPr lang="en-US" sz="2800" b="1" i="1" dirty="0" err="1"/>
              <a:t>Thúy</a:t>
            </a:r>
            <a:r>
              <a:rPr lang="en-US" sz="2800" b="1" i="1" dirty="0"/>
              <a:t> Ph</a:t>
            </a:r>
            <a:r>
              <a:rPr lang="vi-VN" sz="2800" b="1" i="1" dirty="0"/>
              <a:t>ượng</a:t>
            </a:r>
            <a:endParaRPr lang="en-US" sz="2800" b="1" i="1" dirty="0"/>
          </a:p>
          <a:p>
            <a:r>
              <a:rPr lang="en-US" sz="2800" b="1" dirty="0"/>
              <a:t>GV </a:t>
            </a:r>
            <a:r>
              <a:rPr lang="en-US" sz="2800" b="1" dirty="0" err="1"/>
              <a:t>báo</a:t>
            </a:r>
            <a:r>
              <a:rPr lang="en-US" sz="2800" b="1" dirty="0"/>
              <a:t> </a:t>
            </a:r>
            <a:r>
              <a:rPr lang="en-US" sz="2800" b="1" dirty="0" err="1"/>
              <a:t>cáo</a:t>
            </a:r>
            <a:r>
              <a:rPr lang="en-US" sz="2800" b="1" dirty="0"/>
              <a:t>:       </a:t>
            </a:r>
            <a:r>
              <a:rPr lang="en-US" sz="2800" b="1" i="1" dirty="0" err="1"/>
              <a:t>Nguyễn</a:t>
            </a:r>
            <a:r>
              <a:rPr lang="en-US" sz="2800" b="1" i="1" dirty="0"/>
              <a:t> </a:t>
            </a:r>
            <a:r>
              <a:rPr lang="en-US" sz="2800" b="1" i="1" dirty="0" err="1"/>
              <a:t>Thi</a:t>
            </a:r>
            <a:r>
              <a:rPr lang="en-US" sz="2800" b="1" i="1" dirty="0"/>
              <a:t>̣ </a:t>
            </a:r>
            <a:r>
              <a:rPr lang="en-US" sz="2800" b="1" i="1" dirty="0" err="1"/>
              <a:t>Hồng</a:t>
            </a:r>
            <a:r>
              <a:rPr lang="en-US" sz="2800" b="1" i="1" dirty="0"/>
              <a:t> </a:t>
            </a:r>
            <a:r>
              <a:rPr lang="en-US" sz="2800" b="1" i="1" dirty="0" err="1"/>
              <a:t>Hạnh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95240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722" y="787401"/>
            <a:ext cx="11196147" cy="6267586"/>
          </a:xfrm>
        </p:spPr>
        <p:txBody>
          <a:bodyPr>
            <a:normAutofit/>
          </a:bodyPr>
          <a:lstStyle/>
          <a:p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A. MỞ ĐẦU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1. Lí do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chọn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tài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B. NỘI DUNG</a:t>
            </a:r>
            <a:br>
              <a:rPr lang="en-US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5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II.Tìm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5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Tầm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ủa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việc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kĩ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đọc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700" dirty="0">
                <a:cs typeface="Times New Roman" panose="02020603050405020304" pitchFamily="18" charset="0"/>
              </a:rPr>
              <a:t>ớp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kĩ 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5 qua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đọc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vi-VN" sz="2700" dirty="0"/>
              <a:t>Biện pháp 1: Nắm chắc mục tiêu, nội dung, phương pháp dạy học của bài tập đọc. </a:t>
            </a:r>
            <a:br>
              <a:rPr lang="en-US" sz="2700" dirty="0"/>
            </a:br>
            <a:r>
              <a:rPr lang="vi-VN" sz="2700" dirty="0"/>
              <a:t>Biện pháp 2: Đọc mẫu và quan sát cách đọc của học sinh.</a:t>
            </a:r>
            <a:br>
              <a:rPr lang="en-US" sz="2700" dirty="0"/>
            </a:br>
            <a:r>
              <a:rPr lang="vi-VN" sz="2700" dirty="0"/>
              <a:t>Biện pháp 3: Luyện đọc to, đọc đúng, đọc nhanh, đọc diễn cảm cho học sinh.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C. KẾT LUẬN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85803" y="120086"/>
            <a:ext cx="113094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E35F7"/>
                </a:solidFill>
              </a:rPr>
              <a:t>BIỆN PHÁP NÂNG CAO KĨ NĂNG ĐỌC CHO HỌC SINH LỚP 5 QUA PHÂN MÔN TẬP ĐỌC</a:t>
            </a:r>
            <a:endParaRPr lang="vi-VN" sz="3200" b="1" dirty="0">
              <a:solidFill>
                <a:srgbClr val="3E35F7"/>
              </a:solidFill>
            </a:endParaRP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33144" y="88899"/>
            <a:ext cx="11961103" cy="285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9774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12099370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113269" y="6786563"/>
            <a:ext cx="1196110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96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18936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495550" y="2708276"/>
            <a:ext cx="7181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514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95550" y="33337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400">
              <a:solidFill>
                <a:srgbClr val="3E35F7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2171700" y="1905001"/>
            <a:ext cx="71818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400" b="1" dirty="0"/>
              <a:t>A. MỞ ĐẦU</a:t>
            </a:r>
          </a:p>
          <a:p>
            <a:pPr eaLnBrk="1" hangingPunct="1"/>
            <a:r>
              <a:rPr lang="en-US" sz="2800" dirty="0">
                <a:cs typeface="Times New Roman" pitchFamily="18" charset="0"/>
              </a:rPr>
              <a:t>1. Lí do </a:t>
            </a:r>
            <a:r>
              <a:rPr lang="en-US" sz="2800" dirty="0" err="1">
                <a:cs typeface="Times New Roman" pitchFamily="18" charset="0"/>
              </a:rPr>
              <a:t>chọn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đê</a:t>
            </a:r>
            <a:r>
              <a:rPr lang="en-US" sz="2800" dirty="0">
                <a:cs typeface="Times New Roman" pitchFamily="18" charset="0"/>
              </a:rPr>
              <a:t>̀ </a:t>
            </a:r>
            <a:r>
              <a:rPr lang="en-US" sz="2800" dirty="0" err="1">
                <a:cs typeface="Times New Roman" pitchFamily="18" charset="0"/>
              </a:rPr>
              <a:t>tài</a:t>
            </a:r>
            <a:br>
              <a:rPr lang="en-US" sz="2800" dirty="0">
                <a:cs typeface="Times New Roman" pitchFamily="18" charset="0"/>
              </a:rPr>
            </a:br>
            <a:endParaRPr lang="en-US" sz="28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E75A89C-8F49-A844-F621-8C52BE11717E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B5E8EA-73D7-5531-4E68-C85743D0A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07856FEB-2AC1-75D6-2044-5FA4F547E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3" y="120086"/>
            <a:ext cx="113094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E35F7"/>
                </a:solidFill>
              </a:rPr>
              <a:t>BIỆN PHÁP NÂNG CAO KĨ NĂNG ĐỌC CHO HỌC SINH LỚP 5 QUA PHÂN MÔN TẬP ĐỌC</a:t>
            </a:r>
            <a:endParaRPr lang="vi-VN" sz="3200" b="1" dirty="0">
              <a:solidFill>
                <a:srgbClr val="3E35F7"/>
              </a:solidFill>
            </a:endParaRPr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C4248ACE-0B1D-814C-F509-A75F12E51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44" y="88899"/>
            <a:ext cx="11961103" cy="285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1E706C01-FD93-2073-2870-7C5AD3FED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9774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9">
            <a:extLst>
              <a:ext uri="{FF2B5EF4-FFF2-40B4-BE49-F238E27FC236}">
                <a16:creationId xmlns:a16="http://schemas.microsoft.com/office/drawing/2014/main" id="{872A0958-391E-C6A8-7F7D-4962621FB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99370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4F340543-97B1-8243-6149-6E94F458C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269" y="6786563"/>
            <a:ext cx="1196110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" name="Picture 21" descr="POINSET2">
            <a:extLst>
              <a:ext uri="{FF2B5EF4-FFF2-40B4-BE49-F238E27FC236}">
                <a16:creationId xmlns:a16="http://schemas.microsoft.com/office/drawing/2014/main" id="{8200DD41-9DE4-6D62-D757-421FF4BA5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96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POINSET2">
            <a:extLst>
              <a:ext uri="{FF2B5EF4-FFF2-40B4-BE49-F238E27FC236}">
                <a16:creationId xmlns:a16="http://schemas.microsoft.com/office/drawing/2014/main" id="{473C5643-0AD1-1889-E083-B91CC503A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18936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10C164F-7ACB-0A16-6B99-75794B8D6958}"/>
              </a:ext>
            </a:extLst>
          </p:cNvPr>
          <p:cNvSpPr txBox="1"/>
          <p:nvPr/>
        </p:nvSpPr>
        <p:spPr>
          <a:xfrm>
            <a:off x="2209109" y="2829881"/>
            <a:ext cx="4762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48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51821" y="1839913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495550" y="2708276"/>
            <a:ext cx="7181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4876" y="2123980"/>
            <a:ext cx="107537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 NỘI DUNG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ủa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kĩ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đọc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A281AD9-3F7C-A79E-BDAB-1284C05226C0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F030EB-812E-1D4D-42F7-58A0002D9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E6B82755-21D1-05D3-648B-5CD871220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3" y="120086"/>
            <a:ext cx="113094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E35F7"/>
                </a:solidFill>
              </a:rPr>
              <a:t>BIỆN PHÁP NÂNG CAO KĨ NĂNG ĐỌC CHO HỌC SINH LỚP 5 QUA PHÂN MÔN TẬP ĐỌC</a:t>
            </a:r>
            <a:endParaRPr lang="vi-VN" sz="3200" b="1" dirty="0">
              <a:solidFill>
                <a:srgbClr val="3E35F7"/>
              </a:solidFill>
            </a:endParaRPr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E9AD250E-A102-AA5E-606D-5506522A9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44" y="88899"/>
            <a:ext cx="11961103" cy="285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6E8AED9E-2686-C490-8CA8-7B3117AA7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9774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DBEBC16C-BB17-F80E-EB55-DD4528604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99370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6BA4F367-2845-9ED5-9B15-2475DB44D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269" y="6786563"/>
            <a:ext cx="1196110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21" descr="POINSET2">
            <a:extLst>
              <a:ext uri="{FF2B5EF4-FFF2-40B4-BE49-F238E27FC236}">
                <a16:creationId xmlns:a16="http://schemas.microsoft.com/office/drawing/2014/main" id="{51B7356C-36AF-E54C-51C1-77E59E4A6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96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POINSET2">
            <a:extLst>
              <a:ext uri="{FF2B5EF4-FFF2-40B4-BE49-F238E27FC236}">
                <a16:creationId xmlns:a16="http://schemas.microsoft.com/office/drawing/2014/main" id="{779F12C1-01F7-56E3-16B7-958D15016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18936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0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495550" y="2708276"/>
            <a:ext cx="7181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85803" y="1416050"/>
            <a:ext cx="10829921" cy="5097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kĩ 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5 qua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atin typeface="Times New Roman" pitchFamily="18" charset="0"/>
                <a:cs typeface="Times New Roman" pitchFamily="18" charset="0"/>
              </a:rPr>
              <a:t>đọc</a:t>
            </a:r>
            <a:endParaRPr lang="en-US" sz="112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1200" b="1" i="1" dirty="0"/>
              <a:t>Biện pháp 1: </a:t>
            </a:r>
            <a:r>
              <a:rPr lang="vi-VN" sz="11200" dirty="0"/>
              <a:t>Nắm chắc mục tiêu, nội dung, phương pháp dạy học của bài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11200" dirty="0"/>
              <a:t>ập đọc.</a:t>
            </a: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1200" b="1" i="1" dirty="0"/>
              <a:t>Biện pháp 2: </a:t>
            </a:r>
            <a:r>
              <a:rPr lang="vi-VN" sz="11200" dirty="0"/>
              <a:t>Đọc mẫu và quan sát cách đọc của học sinh.</a:t>
            </a: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  a)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mẫu</a:t>
            </a: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b) Quan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sát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ủa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sz="11200" b="1" i="1" dirty="0"/>
              <a:t>Biện pháp 3: </a:t>
            </a:r>
            <a:r>
              <a:rPr lang="vi-VN" sz="11200" dirty="0"/>
              <a:t>Luyện đọc to, đọc đúng, đọc nhanh, đọc diễn cảm cho học sinh.</a:t>
            </a: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  a)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to</a:t>
            </a:r>
          </a:p>
          <a:p>
            <a:pPr algn="l"/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  b)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đúng</a:t>
            </a: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  d)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diễn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11200" dirty="0">
                <a:cs typeface="Times New Roman" pitchFamily="18" charset="0"/>
              </a:rPr>
              <a:t>ảm</a:t>
            </a: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742950" indent="-742950" algn="l">
              <a:buAutoNum type="alphaLcParenR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2647950" y="2860676"/>
            <a:ext cx="7181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33D30D1-87E6-B7AA-6DE7-6607EF1647C6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417AF5-6A94-4AF6-F7AE-01D41653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D50B37E-BEB7-F0C6-E41F-1DE9AC15A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3" y="120086"/>
            <a:ext cx="113094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E35F7"/>
                </a:solidFill>
              </a:rPr>
              <a:t>BIỆN PHÁP NÂNG CAO KĨ NĂNG ĐỌC CHO HỌC SINH LỚP 5 QUA PHÂN MÔN TẬP ĐỌC</a:t>
            </a:r>
            <a:endParaRPr lang="vi-VN" sz="3200" b="1" dirty="0">
              <a:solidFill>
                <a:srgbClr val="3E35F7"/>
              </a:solidFill>
            </a:endParaRPr>
          </a:p>
        </p:txBody>
      </p:sp>
      <p:sp>
        <p:nvSpPr>
          <p:cNvPr id="6" name="Line 17">
            <a:extLst>
              <a:ext uri="{FF2B5EF4-FFF2-40B4-BE49-F238E27FC236}">
                <a16:creationId xmlns:a16="http://schemas.microsoft.com/office/drawing/2014/main" id="{D9E95EFA-35E5-6B38-13F1-639E99A8A2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44" y="88899"/>
            <a:ext cx="11961103" cy="285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>
            <a:extLst>
              <a:ext uri="{FF2B5EF4-FFF2-40B4-BE49-F238E27FC236}">
                <a16:creationId xmlns:a16="http://schemas.microsoft.com/office/drawing/2014/main" id="{26417615-ADAB-C38D-70F3-A0E40DD19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774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9">
            <a:extLst>
              <a:ext uri="{FF2B5EF4-FFF2-40B4-BE49-F238E27FC236}">
                <a16:creationId xmlns:a16="http://schemas.microsoft.com/office/drawing/2014/main" id="{25A8D265-5C1D-BA0E-4F93-11C7B8B3E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99370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0">
            <a:extLst>
              <a:ext uri="{FF2B5EF4-FFF2-40B4-BE49-F238E27FC236}">
                <a16:creationId xmlns:a16="http://schemas.microsoft.com/office/drawing/2014/main" id="{7E5222EC-EDA6-8552-CA32-D51490D1A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269" y="6786563"/>
            <a:ext cx="1196110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" name="Picture 21" descr="POINSET2">
            <a:extLst>
              <a:ext uri="{FF2B5EF4-FFF2-40B4-BE49-F238E27FC236}">
                <a16:creationId xmlns:a16="http://schemas.microsoft.com/office/drawing/2014/main" id="{3AF47690-6716-E253-D11E-74C9BCEAC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96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POINSET2">
            <a:extLst>
              <a:ext uri="{FF2B5EF4-FFF2-40B4-BE49-F238E27FC236}">
                <a16:creationId xmlns:a16="http://schemas.microsoft.com/office/drawing/2014/main" id="{CD236BB6-643D-F8E2-6336-BAE280E03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18936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32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336511" y="2011364"/>
            <a:ext cx="7181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b="1" dirty="0"/>
              <a:t>C. KẾT LUẬN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09839" y="3614739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9F40108-4EB7-041C-DDB4-123F722A135B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0" y="1143001"/>
            <a:ext cx="381000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E9B735-41AD-54B4-4A08-8F1C5632F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4C5AB11-AC3F-2B06-DC2E-E1091DAFA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3" y="120086"/>
            <a:ext cx="113094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E35F7"/>
                </a:solidFill>
              </a:rPr>
              <a:t>BIỆN PHÁP NÂNG CAO KĨ NĂNG ĐỌC CHO HỌC SINH LỚP 5 QUA PHÂN MÔN TẬP ĐỌC</a:t>
            </a:r>
            <a:endParaRPr lang="vi-VN" sz="3200" b="1" dirty="0">
              <a:solidFill>
                <a:srgbClr val="3E35F7"/>
              </a:solidFill>
            </a:endParaRPr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B85F8A5E-D945-2A2B-03E5-CE52FA7E6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44" y="88899"/>
            <a:ext cx="11961103" cy="285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5660A680-1471-93A9-E98B-38508BDC2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74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43323917-3659-1801-F22F-4D464C11B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99370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4D0F4540-345E-CA53-B51E-105EC5B11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269" y="6786563"/>
            <a:ext cx="1196110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" name="Picture 21" descr="POINSET2">
            <a:extLst>
              <a:ext uri="{FF2B5EF4-FFF2-40B4-BE49-F238E27FC236}">
                <a16:creationId xmlns:a16="http://schemas.microsoft.com/office/drawing/2014/main" id="{62501B4F-701E-5496-C19E-DC76A3BCC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96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POINSET2">
            <a:extLst>
              <a:ext uri="{FF2B5EF4-FFF2-40B4-BE49-F238E27FC236}">
                <a16:creationId xmlns:a16="http://schemas.microsoft.com/office/drawing/2014/main" id="{386A4842-72CF-E711-7DBC-8E78840A3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18936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889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2400"/>
            <a:ext cx="11944349" cy="6553200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46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531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 A. MỞ ĐẦU 1. Lí do chọn đề tài 2. Thực trạng vấn đề  B. NỘI DUNG I. Tìm hiểu mục tiêu phân môn Tập đọc lớp 5 II.Tìm hiểu nội dung, cấu trúc phân môn Tập đọc lớp 5 III. Tầm qua trọng của việc nâng cao kĩ năng đọc cho học sinh lớp 5 IV. Biện pháp nâng cao kĩ  năng  đọc  cho học sinh lớp 5 qua phân môn Tập đọc Biện pháp 1: Nắm chắc mục tiêu, nội dung, phương pháp dạy học của bài tập đọc.  Biện pháp 2: Đọc mẫu và quan sát cách đọc của học sinh. Biện pháp 3: Luyện đọc to, đọc đúng, đọc nhanh, đọc diễn cảm cho học sinh. C. KẾT LUẬN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2024-03-15T23:19:31Z</dcterms:created>
  <dcterms:modified xsi:type="dcterms:W3CDTF">2024-03-16T01:19:56Z</dcterms:modified>
</cp:coreProperties>
</file>