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gif" ContentType="image/gif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98" r:id="rId2"/>
    <p:sldId id="301" r:id="rId3"/>
    <p:sldId id="299" r:id="rId4"/>
    <p:sldId id="300" r:id="rId5"/>
    <p:sldId id="295" r:id="rId6"/>
  </p:sldIdLst>
  <p:sldSz cx="12192000" cy="6858000"/>
  <p:notesSz cx="7104063" cy="10234613"/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4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-942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2024/3/15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80653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ransition spd="slow" advClick="0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sinh%20ho&#7841;t%20c&#7909;m\Ys\Bui%20phan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Bui pha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09601" y="5833972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Bui pha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1517" y="708501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1930400" y="5907089"/>
            <a:ext cx="247904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200" b="1" i="1">
              <a:solidFill>
                <a:srgbClr val="0000FF"/>
              </a:solidFill>
              <a:latin typeface=".VnAristote" pitchFamily="34" charset="0"/>
            </a:endParaRPr>
          </a:p>
        </p:txBody>
      </p:sp>
      <p:sp>
        <p:nvSpPr>
          <p:cNvPr id="2054" name="Oval 7"/>
          <p:cNvSpPr>
            <a:spLocks noChangeArrowheads="1"/>
          </p:cNvSpPr>
          <p:nvPr/>
        </p:nvSpPr>
        <p:spPr bwMode="auto">
          <a:xfrm>
            <a:off x="406400" y="381000"/>
            <a:ext cx="2228851" cy="1798638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304800" y="137160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>
                <a:solidFill>
                  <a:srgbClr val="FF0000"/>
                </a:solidFill>
                <a:sym typeface="Wingdings 2" pitchFamily="18" charset="2"/>
              </a:rPr>
              <a:t></a:t>
            </a: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101600" y="87313"/>
            <a:ext cx="12005733" cy="6667500"/>
          </a:xfrm>
          <a:prstGeom prst="rect">
            <a:avLst/>
          </a:prstGeom>
          <a:noFill/>
          <a:ln w="190500" cmpd="thickThin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057" name="Picture 10" descr="ani_book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2800" y="685800"/>
            <a:ext cx="14224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1" descr="Torch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6001" y="381000"/>
            <a:ext cx="105621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812801" y="1524001"/>
            <a:ext cx="1344084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 D</a:t>
            </a:r>
            <a:endParaRPr lang="vi-VN" sz="36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1981200" y="279400"/>
            <a:ext cx="10109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PHÒNG GIÁO DỤC &amp;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ĐÀO TẠO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TP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QUY NHƠN</a:t>
            </a:r>
            <a:b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                     TRƯỜNG TIỂU HỌC HẢI CẢNG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61" name="Rectangle 15"/>
          <p:cNvSpPr>
            <a:spLocks noChangeArrowheads="1"/>
          </p:cNvSpPr>
          <p:nvPr/>
        </p:nvSpPr>
        <p:spPr bwMode="auto">
          <a:xfrm>
            <a:off x="914400" y="5784851"/>
            <a:ext cx="1041649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        </a:t>
            </a:r>
            <a:r>
              <a:rPr lang="en-US" sz="4000" b="1" i="1" dirty="0" err="1">
                <a:solidFill>
                  <a:srgbClr val="006600"/>
                </a:solidFill>
                <a:latin typeface="Times New Roman" pitchFamily="18" charset="0"/>
              </a:rPr>
              <a:t>Chào</a:t>
            </a:r>
            <a:r>
              <a:rPr lang="en-US" sz="4000" b="1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6600"/>
                </a:solidFill>
                <a:latin typeface="Times New Roman" pitchFamily="18" charset="0"/>
              </a:rPr>
              <a:t>mừng</a:t>
            </a:r>
            <a:r>
              <a:rPr lang="en-US" sz="4000" b="1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6600"/>
                </a:solidFill>
                <a:latin typeface="Times New Roman" pitchFamily="18" charset="0"/>
              </a:rPr>
              <a:t>quý</a:t>
            </a:r>
            <a:r>
              <a:rPr lang="en-US" sz="4000" b="1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vi-VN" sz="4000" b="1" i="1" dirty="0" smtClean="0">
                <a:solidFill>
                  <a:srgbClr val="006600"/>
                </a:solidFill>
                <a:latin typeface="Times New Roman" pitchFamily="18" charset="0"/>
              </a:rPr>
              <a:t>thầy cô về dự chuyên đề .</a:t>
            </a:r>
            <a:endParaRPr lang="en-US" sz="4000" b="1" i="1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2062" name="Picture 4" descr="blumen-pflanzen094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15875" y="3896818"/>
            <a:ext cx="284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89154" y="2100264"/>
            <a:ext cx="102982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/>
              <a:t>CHUYÊN ĐỀ </a:t>
            </a:r>
            <a:r>
              <a:rPr lang="vi-VN" sz="4400" b="1" dirty="0"/>
              <a:t>KHỐI 1</a:t>
            </a:r>
            <a:endParaRPr lang="vi-VN" sz="4400" b="1" dirty="0" smtClean="0"/>
          </a:p>
          <a:p>
            <a:pPr algn="ctr"/>
            <a:r>
              <a:rPr lang="vi-VN" sz="4400" b="1" dirty="0" smtClean="0"/>
              <a:t>MÔN </a:t>
            </a:r>
            <a:r>
              <a:rPr lang="en-US" sz="4400" b="1" dirty="0" smtClean="0"/>
              <a:t>TOÁN</a:t>
            </a:r>
            <a:endParaRPr lang="en-US" sz="44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ái Trường Mến Yêu (Trimme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1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25214"/>
            <a:ext cx="13179972" cy="75832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9272" y="1462444"/>
            <a:ext cx="99234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                                          </a:t>
            </a:r>
            <a:r>
              <a:rPr lang="vi-VN" sz="2400" b="1" u="sng" dirty="0" smtClean="0">
                <a:solidFill>
                  <a:srgbClr val="FF0000"/>
                </a:solidFill>
              </a:rPr>
              <a:t>CHUYÊN ĐỀ:</a:t>
            </a:r>
            <a:endParaRPr lang="en-US" sz="2400" b="1" u="sng" dirty="0">
              <a:solidFill>
                <a:srgbClr val="FF0000"/>
              </a:solidFill>
            </a:endParaRPr>
          </a:p>
          <a:p>
            <a:r>
              <a:rPr lang="vi-VN" b="1" dirty="0"/>
              <a:t>            </a:t>
            </a:r>
            <a:r>
              <a:rPr lang="en-US" sz="3200" b="1" i="1" dirty="0"/>
              <a:t>ĐỔI MỚI PHƯƠNG PHÁP DẠY HỌC PHÁT HUY TÍNH TÍCH CỰC CỦA HỌC SINH TRONG MÔN TOÁN - LỚP 1</a:t>
            </a:r>
            <a:endParaRPr lang="en-US" sz="3200" dirty="0"/>
          </a:p>
          <a:p>
            <a:endParaRPr lang="en-US" sz="32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3142" y="3267856"/>
            <a:ext cx="6595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GV viết CĐ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</a:rPr>
              <a:t> 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vi-VN" sz="3200" b="1" i="1" dirty="0" smtClean="0">
              <a:solidFill>
                <a:srgbClr val="FF0000"/>
              </a:solidFill>
              <a:latin typeface="+mj-lt"/>
            </a:endParaRPr>
          </a:p>
          <a:p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GV Báo cáo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 Trần Thị Hiếu</a:t>
            </a:r>
            <a:endParaRPr lang="en-US" sz="32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3811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96" y="-725214"/>
            <a:ext cx="13179972" cy="75832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9272" y="1462444"/>
            <a:ext cx="99234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u="sng" dirty="0">
                <a:solidFill>
                  <a:srgbClr val="FF0000"/>
                </a:solidFill>
              </a:rPr>
              <a:t>CHUYÊN </a:t>
            </a:r>
            <a:r>
              <a:rPr lang="vi-VN" sz="2400" b="1" u="sng" dirty="0" smtClean="0">
                <a:solidFill>
                  <a:srgbClr val="FF0000"/>
                </a:solidFill>
              </a:rPr>
              <a:t>ĐỀ:</a:t>
            </a:r>
            <a:endParaRPr lang="en-US" sz="2400" b="1" u="sng" dirty="0">
              <a:solidFill>
                <a:srgbClr val="FF0000"/>
              </a:solidFill>
            </a:endParaRPr>
          </a:p>
          <a:p>
            <a:pPr algn="ctr"/>
            <a:r>
              <a:rPr lang="vi-VN" sz="3200" b="1" dirty="0"/>
              <a:t> </a:t>
            </a:r>
            <a:r>
              <a:rPr lang="en-US" sz="3200" b="1" i="1" dirty="0" smtClean="0"/>
              <a:t>ĐỔI MỚI PHƯƠNG PHÁP DẠY HỌC PHÁT HUY TÍNH TÍCH CỰC CỦA HỌC SINH TRONG MÔN TOÁN - LỚP 1</a:t>
            </a:r>
            <a:endParaRPr lang="en-US" sz="3200" b="1" i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8702" y="3432748"/>
            <a:ext cx="70603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 smtClean="0">
                <a:solidFill>
                  <a:srgbClr val="7030A0"/>
                </a:solidFill>
              </a:rPr>
              <a:t>I.</a:t>
            </a:r>
            <a:r>
              <a:rPr lang="en-US" sz="3200" b="1" dirty="0" smtClean="0">
                <a:solidFill>
                  <a:srgbClr val="7030A0"/>
                </a:solidFill>
              </a:rPr>
              <a:t>MỞ ĐẦU</a:t>
            </a:r>
            <a:endParaRPr lang="vi-VN" sz="3200" b="1" dirty="0" smtClean="0">
              <a:solidFill>
                <a:srgbClr val="7030A0"/>
              </a:solidFill>
            </a:endParaRPr>
          </a:p>
          <a:p>
            <a:r>
              <a:rPr lang="vi-VN" sz="3200" b="1" dirty="0" smtClean="0">
                <a:solidFill>
                  <a:srgbClr val="7030A0"/>
                </a:solidFill>
              </a:rPr>
              <a:t>II.</a:t>
            </a:r>
            <a:r>
              <a:rPr lang="en-US" sz="3200" b="1" dirty="0" smtClean="0">
                <a:solidFill>
                  <a:srgbClr val="7030A0"/>
                </a:solidFill>
              </a:rPr>
              <a:t>NỘI </a:t>
            </a:r>
            <a:r>
              <a:rPr lang="en-US" sz="3200" b="1" dirty="0">
                <a:solidFill>
                  <a:srgbClr val="7030A0"/>
                </a:solidFill>
              </a:rPr>
              <a:t>DUNG</a:t>
            </a:r>
          </a:p>
          <a:p>
            <a:r>
              <a:rPr lang="vi-VN" sz="3200" b="1" dirty="0" smtClean="0">
                <a:solidFill>
                  <a:srgbClr val="7030A0"/>
                </a:solidFill>
              </a:rPr>
              <a:t>III</a:t>
            </a:r>
            <a:r>
              <a:rPr lang="vi-VN" sz="3200" b="1" i="1" dirty="0" smtClean="0">
                <a:solidFill>
                  <a:srgbClr val="7030A0"/>
                </a:solidFill>
              </a:rPr>
              <a:t>.</a:t>
            </a:r>
            <a:r>
              <a:rPr lang="en-US" sz="3200" b="1" dirty="0" smtClean="0">
                <a:solidFill>
                  <a:srgbClr val="7030A0"/>
                </a:solidFill>
              </a:rPr>
              <a:t>KẾT </a:t>
            </a:r>
            <a:r>
              <a:rPr lang="en-US" sz="3200" b="1" dirty="0">
                <a:solidFill>
                  <a:srgbClr val="7030A0"/>
                </a:solidFill>
              </a:rPr>
              <a:t>LUẬN</a:t>
            </a:r>
          </a:p>
          <a:p>
            <a:pPr lvl="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589606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138" y="-1429751"/>
            <a:ext cx="13179972" cy="7583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1" y="390647"/>
            <a:ext cx="2083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 smtClean="0">
                <a:solidFill>
                  <a:srgbClr val="7030A0"/>
                </a:solidFill>
              </a:rPr>
              <a:t>I.</a:t>
            </a:r>
            <a:r>
              <a:rPr lang="en-US" sz="3200" b="1" dirty="0" smtClean="0">
                <a:solidFill>
                  <a:srgbClr val="7030A0"/>
                </a:solidFill>
              </a:rPr>
              <a:t>MỞ ĐẦU</a:t>
            </a:r>
            <a:endParaRPr lang="vi-VN" sz="3200" b="1" dirty="0" smtClean="0">
              <a:solidFill>
                <a:srgbClr val="7030A0"/>
              </a:solidFill>
            </a:endParaRPr>
          </a:p>
          <a:p>
            <a:pPr lvl="0"/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98821" y="887821"/>
            <a:ext cx="2683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 smtClean="0">
                <a:solidFill>
                  <a:srgbClr val="7030A0"/>
                </a:solidFill>
              </a:rPr>
              <a:t>II.NỘI DUNG</a:t>
            </a:r>
          </a:p>
          <a:p>
            <a:pPr lvl="0"/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728864" y="1396463"/>
            <a:ext cx="91240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solidFill>
                  <a:srgbClr val="FF0000"/>
                </a:solidFill>
              </a:rPr>
              <a:t>A. Nhận thức về phương pháp dạy học phát huy tính tích cực của học sinh.</a:t>
            </a:r>
          </a:p>
          <a:p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8876" y="5574082"/>
            <a:ext cx="30729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 smtClean="0">
                <a:solidFill>
                  <a:srgbClr val="7030A0"/>
                </a:solidFill>
              </a:rPr>
              <a:t>III. KẾT LUẬN</a:t>
            </a:r>
          </a:p>
          <a:p>
            <a:pPr lvl="0"/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1783833" y="1786716"/>
            <a:ext cx="9578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srgbClr val="FF0000"/>
                </a:solidFill>
              </a:rPr>
              <a:t>B. Đổi mới phương pháp dạy học phát huy tính tích cực của học sinh trong môn Toán lớp 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73638" y="2146480"/>
            <a:ext cx="6920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srgbClr val="002060"/>
                </a:solidFill>
              </a:rPr>
              <a:t>I. Nội dung, yêu cầu, kiến thức cơ bản của môn Toán lớp1.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59082" y="2479851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>
                <a:solidFill>
                  <a:srgbClr val="002060"/>
                </a:solidFill>
              </a:rPr>
              <a:t>II. Đặc điểm tình hình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20847" y="2779655"/>
            <a:ext cx="2424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III. </a:t>
            </a:r>
            <a:r>
              <a:rPr lang="en-US" dirty="0" err="1" smtClean="0">
                <a:solidFill>
                  <a:srgbClr val="002060"/>
                </a:solidFill>
              </a:rPr>
              <a:t>Biện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pháp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thực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hiện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8373" y="3150821"/>
            <a:ext cx="7340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1. Dạy và học thông qua tổ chức các hoạt động học tập của học sinh.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483780" y="3514173"/>
            <a:ext cx="5875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/>
              <a:t>2. Dạy và học chú trọng rèn luyện phương pháp tự học.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463383" y="3885338"/>
            <a:ext cx="7415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3. Tăng cường học tập cá thể, phối hợp với học tập hợp tác.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493615" y="4203705"/>
            <a:ext cx="5525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/>
              <a:t>4. Kết hợp đánh giá của thầy với tự đánh giá của trò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481354" y="4548478"/>
            <a:ext cx="5580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/>
              <a:t>5. Điều kiện áp dụng phương pháp dạy học tích cực: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508354" y="4859684"/>
            <a:ext cx="7894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6. Khai thác yếu tố tích cực trong các phương pháp dạy học truyền thống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493364" y="5204458"/>
            <a:ext cx="7789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7. Các phương pháp thường được sử dụng trong các tiết học Toán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9074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T-P\Desktop\NỀN PP\71015840_605997153267447_41855341062782976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76550" y="2686050"/>
            <a:ext cx="6535764" cy="110799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UTM Avo" pitchFamily="18" charset="0"/>
              </a:rPr>
              <a:t>NGHỈ GIỮA </a:t>
            </a:r>
            <a:r>
              <a:rPr lang="en-US" sz="6600" dirty="0" err="1" smtClean="0">
                <a:solidFill>
                  <a:srgbClr val="FF0000"/>
                </a:solidFill>
                <a:latin typeface="UTM Avo" pitchFamily="18" charset="0"/>
              </a:rPr>
              <a:t>GiỜ</a:t>
            </a:r>
            <a:endParaRPr lang="en-US" sz="66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演示文稿11"/>
</p:tagLst>
</file>

<file path=ppt/theme/theme1.xml><?xml version="1.0" encoding="utf-8"?>
<a:theme xmlns:a="http://schemas.openxmlformats.org/drawingml/2006/main" name="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293</Words>
  <Application>Microsoft Office PowerPoint</Application>
  <PresentationFormat>Custom</PresentationFormat>
  <Paragraphs>31</Paragraphs>
  <Slides>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主题</vt:lpstr>
      <vt:lpstr>Slide 1</vt:lpstr>
      <vt:lpstr>Slide 2</vt:lpstr>
      <vt:lpstr>Slide 3</vt:lpstr>
      <vt:lpstr>Slide 4</vt:lpstr>
      <vt:lpstr>Slide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演示文稿11</dc:title>
  <dc:creator>Administrator</dc:creator>
  <cp:lastModifiedBy>User</cp:lastModifiedBy>
  <cp:revision>21</cp:revision>
  <dcterms:created xsi:type="dcterms:W3CDTF">2017-09-16T09:15:00Z</dcterms:created>
  <dcterms:modified xsi:type="dcterms:W3CDTF">2024-03-15T15:20:36Z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