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6" r:id="rId1"/>
  </p:sldMasterIdLst>
  <p:sldIdLst>
    <p:sldId id="332" r:id="rId2"/>
    <p:sldId id="331" r:id="rId3"/>
    <p:sldId id="333" r:id="rId4"/>
    <p:sldId id="335" r:id="rId5"/>
    <p:sldId id="337" r:id="rId6"/>
    <p:sldId id="338" r:id="rId7"/>
    <p:sldId id="303" r:id="rId8"/>
  </p:sldIdLst>
  <p:sldSz cx="12241213" cy="7200900"/>
  <p:notesSz cx="10234613" cy="7104063"/>
  <p:defaultTextStyle>
    <a:defPPr>
      <a:defRPr lang="en-US"/>
    </a:defPPr>
    <a:lvl1pPr marL="0" algn="l" defTabSz="4665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573" algn="l" defTabSz="4665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3145" algn="l" defTabSz="4665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718" algn="l" defTabSz="4665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6290" algn="l" defTabSz="4665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2863" algn="l" defTabSz="4665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9436" algn="l" defTabSz="4665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6008" algn="l" defTabSz="4665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2581" algn="l" defTabSz="4665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A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3" d="100"/>
          <a:sy n="73" d="100"/>
        </p:scale>
        <p:origin x="-486" y="-72"/>
      </p:cViewPr>
      <p:guideLst>
        <p:guide orient="horz" pos="2268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8" y="6720840"/>
            <a:ext cx="12238025" cy="480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651032"/>
            <a:ext cx="12238025" cy="67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1709" y="796900"/>
            <a:ext cx="10099001" cy="374446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200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491" y="4678401"/>
            <a:ext cx="10099001" cy="1200150"/>
          </a:xfrm>
        </p:spPr>
        <p:txBody>
          <a:bodyPr lIns="93315" rIns="93315">
            <a:normAutofit/>
          </a:bodyPr>
          <a:lstStyle>
            <a:lvl1pPr marL="0" indent="0" algn="l">
              <a:buNone/>
              <a:defRPr sz="2400" cap="all" spc="204" baseline="0">
                <a:solidFill>
                  <a:schemeClr val="tx2"/>
                </a:solidFill>
                <a:latin typeface="+mj-lt"/>
              </a:defRPr>
            </a:lvl1pPr>
            <a:lvl2pPr marL="466573" indent="0" algn="ctr">
              <a:buNone/>
              <a:defRPr sz="2400"/>
            </a:lvl2pPr>
            <a:lvl3pPr marL="933145" indent="0" algn="ctr">
              <a:buNone/>
              <a:defRPr sz="2400"/>
            </a:lvl3pPr>
            <a:lvl4pPr marL="1399718" indent="0" algn="ctr">
              <a:buNone/>
              <a:defRPr sz="2000"/>
            </a:lvl4pPr>
            <a:lvl5pPr marL="1866290" indent="0" algn="ctr">
              <a:buNone/>
              <a:defRPr sz="2000"/>
            </a:lvl5pPr>
            <a:lvl6pPr marL="2332863" indent="0" algn="ctr">
              <a:buNone/>
              <a:defRPr sz="2000"/>
            </a:lvl6pPr>
            <a:lvl7pPr marL="2799436" indent="0" algn="ctr">
              <a:buNone/>
              <a:defRPr sz="2000"/>
            </a:lvl7pPr>
            <a:lvl8pPr marL="3266008" indent="0" algn="ctr">
              <a:buNone/>
              <a:defRPr sz="2000"/>
            </a:lvl8pPr>
            <a:lvl9pPr marL="3732581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12532" y="4560570"/>
            <a:ext cx="991538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05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6657" tIns="0" rIns="46657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428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8" y="6720840"/>
            <a:ext cx="12238025" cy="480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651032"/>
            <a:ext cx="12238025" cy="67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18" y="435517"/>
            <a:ext cx="2639512" cy="60452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4" y="435517"/>
            <a:ext cx="7765519" cy="6045293"/>
          </a:xfrm>
        </p:spPr>
        <p:txBody>
          <a:bodyPr vert="eaVert" lIns="46657" tIns="0" rIns="46657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6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06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8" y="6720840"/>
            <a:ext cx="12238025" cy="480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651032"/>
            <a:ext cx="12238025" cy="67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709" y="796900"/>
            <a:ext cx="10099001" cy="374446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1709" y="4675784"/>
            <a:ext cx="10099001" cy="1200150"/>
          </a:xfrm>
        </p:spPr>
        <p:txBody>
          <a:bodyPr lIns="93315" rIns="93315" anchor="t" anchorCtr="0">
            <a:normAutofit/>
          </a:bodyPr>
          <a:lstStyle>
            <a:lvl1pPr marL="0" indent="0">
              <a:buNone/>
              <a:defRPr sz="2400" cap="all" spc="204" baseline="0">
                <a:solidFill>
                  <a:schemeClr val="tx2"/>
                </a:solidFill>
                <a:latin typeface="+mj-lt"/>
              </a:defRPr>
            </a:lvl1pPr>
            <a:lvl2pPr marL="4665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31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997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662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328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994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660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32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12532" y="4560570"/>
            <a:ext cx="991538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63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1709" y="300934"/>
            <a:ext cx="10099001" cy="15232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1708" y="1938021"/>
            <a:ext cx="4957691" cy="42245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019" y="1938022"/>
            <a:ext cx="4957691" cy="42245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31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01709" y="300934"/>
            <a:ext cx="10099001" cy="15232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1709" y="1938355"/>
            <a:ext cx="4957691" cy="773096"/>
          </a:xfrm>
        </p:spPr>
        <p:txBody>
          <a:bodyPr lIns="93315" rIns="93315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66573" indent="0">
              <a:buNone/>
              <a:defRPr sz="2000" b="1"/>
            </a:lvl2pPr>
            <a:lvl3pPr marL="933145" indent="0">
              <a:buNone/>
              <a:defRPr sz="1800" b="1"/>
            </a:lvl3pPr>
            <a:lvl4pPr marL="1399718" indent="0">
              <a:buNone/>
              <a:defRPr sz="1600" b="1"/>
            </a:lvl4pPr>
            <a:lvl5pPr marL="1866290" indent="0">
              <a:buNone/>
              <a:defRPr sz="1600" b="1"/>
            </a:lvl5pPr>
            <a:lvl6pPr marL="2332863" indent="0">
              <a:buNone/>
              <a:defRPr sz="1600" b="1"/>
            </a:lvl6pPr>
            <a:lvl7pPr marL="2799436" indent="0">
              <a:buNone/>
              <a:defRPr sz="1600" b="1"/>
            </a:lvl7pPr>
            <a:lvl8pPr marL="3266008" indent="0">
              <a:buNone/>
              <a:defRPr sz="1600" b="1"/>
            </a:lvl8pPr>
            <a:lvl9pPr marL="37325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1709" y="2711451"/>
            <a:ext cx="4957691" cy="35471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3019" y="1938355"/>
            <a:ext cx="4957691" cy="773096"/>
          </a:xfrm>
        </p:spPr>
        <p:txBody>
          <a:bodyPr lIns="93315" rIns="93315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66573" indent="0">
              <a:buNone/>
              <a:defRPr sz="2000" b="1"/>
            </a:lvl2pPr>
            <a:lvl3pPr marL="933145" indent="0">
              <a:buNone/>
              <a:defRPr sz="1800" b="1"/>
            </a:lvl3pPr>
            <a:lvl4pPr marL="1399718" indent="0">
              <a:buNone/>
              <a:defRPr sz="1600" b="1"/>
            </a:lvl4pPr>
            <a:lvl5pPr marL="1866290" indent="0">
              <a:buNone/>
              <a:defRPr sz="1600" b="1"/>
            </a:lvl5pPr>
            <a:lvl6pPr marL="2332863" indent="0">
              <a:buNone/>
              <a:defRPr sz="1600" b="1"/>
            </a:lvl6pPr>
            <a:lvl7pPr marL="2799436" indent="0">
              <a:buNone/>
              <a:defRPr sz="1600" b="1"/>
            </a:lvl7pPr>
            <a:lvl8pPr marL="3266008" indent="0">
              <a:buNone/>
              <a:defRPr sz="1600" b="1"/>
            </a:lvl8pPr>
            <a:lvl9pPr marL="37325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3019" y="2711451"/>
            <a:ext cx="4957691" cy="35471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2024/2/22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52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2024/2/22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3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8" y="6720840"/>
            <a:ext cx="12238025" cy="480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651032"/>
            <a:ext cx="12238025" cy="67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2024/2/22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73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67142" cy="7200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56379" y="0"/>
            <a:ext cx="64266" cy="720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46" y="624077"/>
            <a:ext cx="3213318" cy="2400300"/>
          </a:xfrm>
        </p:spPr>
        <p:txBody>
          <a:bodyPr anchor="b">
            <a:normAutofit/>
          </a:bodyPr>
          <a:lstStyle>
            <a:lvl1pPr>
              <a:defRPr sz="3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978" y="768096"/>
            <a:ext cx="6518446" cy="55206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46" y="3072384"/>
            <a:ext cx="3213318" cy="3548080"/>
          </a:xfrm>
        </p:spPr>
        <p:txBody>
          <a:bodyPr lIns="93315" rIns="93315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66573" indent="0">
              <a:buNone/>
              <a:defRPr sz="1200"/>
            </a:lvl2pPr>
            <a:lvl3pPr marL="933145" indent="0">
              <a:buNone/>
              <a:defRPr sz="1000"/>
            </a:lvl3pPr>
            <a:lvl4pPr marL="1399718" indent="0">
              <a:buNone/>
              <a:defRPr sz="900"/>
            </a:lvl4pPr>
            <a:lvl5pPr marL="1866290" indent="0">
              <a:buNone/>
              <a:defRPr sz="900"/>
            </a:lvl5pPr>
            <a:lvl6pPr marL="2332863" indent="0">
              <a:buNone/>
              <a:defRPr sz="900"/>
            </a:lvl6pPr>
            <a:lvl7pPr marL="2799436" indent="0">
              <a:buNone/>
              <a:defRPr sz="900"/>
            </a:lvl7pPr>
            <a:lvl8pPr marL="3266008" indent="0">
              <a:buNone/>
              <a:defRPr sz="900"/>
            </a:lvl8pPr>
            <a:lvl9pPr marL="37325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7391" y="6782775"/>
            <a:ext cx="2629080" cy="383381"/>
          </a:xfrm>
        </p:spPr>
        <p:txBody>
          <a:bodyPr/>
          <a:lstStyle>
            <a:lvl1pPr algn="l">
              <a:defRPr/>
            </a:lvl1pPr>
          </a:lstStyle>
          <a:p>
            <a:fld id="{82F288E0-7875-42C4-84C8-98DBBD3BF4D2}" type="datetimeFigureOut">
              <a:rPr lang="zh-CN" altLang="en-US" smtClean="0"/>
              <a:pPr/>
              <a:t>2024/2/22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19978" y="6782775"/>
            <a:ext cx="4666962" cy="38338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37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200650"/>
            <a:ext cx="12238025" cy="2000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5160830"/>
            <a:ext cx="12238025" cy="67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709" y="5328666"/>
            <a:ext cx="10154086" cy="864108"/>
          </a:xfrm>
        </p:spPr>
        <p:txBody>
          <a:bodyPr lIns="93315" tIns="0" rIns="93315" bIns="0" anchor="b">
            <a:noAutofit/>
          </a:bodyPr>
          <a:lstStyle>
            <a:lvl1pPr>
              <a:defRPr sz="3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" y="0"/>
            <a:ext cx="12241198" cy="5160830"/>
          </a:xfrm>
          <a:blipFill>
            <a:blip r:embed="rId2"/>
            <a:stretch>
              <a:fillRect/>
            </a:stretch>
          </a:blipFill>
        </p:spPr>
        <p:txBody>
          <a:bodyPr lIns="466573" tIns="466573" anchor="t"/>
          <a:lstStyle>
            <a:lvl1pPr marL="0" indent="0">
              <a:buNone/>
              <a:defRPr sz="3300">
                <a:solidFill>
                  <a:schemeClr val="bg1"/>
                </a:solidFill>
              </a:defRPr>
            </a:lvl1pPr>
            <a:lvl2pPr marL="466573" indent="0">
              <a:buNone/>
              <a:defRPr sz="2900"/>
            </a:lvl2pPr>
            <a:lvl3pPr marL="933145" indent="0">
              <a:buNone/>
              <a:defRPr sz="2400"/>
            </a:lvl3pPr>
            <a:lvl4pPr marL="1399718" indent="0">
              <a:buNone/>
              <a:defRPr sz="2000"/>
            </a:lvl4pPr>
            <a:lvl5pPr marL="1866290" indent="0">
              <a:buNone/>
              <a:defRPr sz="2000"/>
            </a:lvl5pPr>
            <a:lvl6pPr marL="2332863" indent="0">
              <a:buNone/>
              <a:defRPr sz="2000"/>
            </a:lvl6pPr>
            <a:lvl7pPr marL="2799436" indent="0">
              <a:buNone/>
              <a:defRPr sz="2000"/>
            </a:lvl7pPr>
            <a:lvl8pPr marL="3266008" indent="0">
              <a:buNone/>
              <a:defRPr sz="2000"/>
            </a:lvl8pPr>
            <a:lvl9pPr marL="373258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1709" y="6202374"/>
            <a:ext cx="10154086" cy="624078"/>
          </a:xfrm>
        </p:spPr>
        <p:txBody>
          <a:bodyPr lIns="93315" tIns="0" rIns="93315" bIns="0">
            <a:normAutofit/>
          </a:bodyPr>
          <a:lstStyle>
            <a:lvl1pPr marL="0" indent="0">
              <a:spcBef>
                <a:spcPts val="0"/>
              </a:spcBef>
              <a:spcAft>
                <a:spcPts val="612"/>
              </a:spcAft>
              <a:buNone/>
              <a:defRPr sz="1500">
                <a:solidFill>
                  <a:srgbClr val="FFFFFF"/>
                </a:solidFill>
              </a:defRPr>
            </a:lvl1pPr>
            <a:lvl2pPr marL="466573" indent="0">
              <a:buNone/>
              <a:defRPr sz="1200"/>
            </a:lvl2pPr>
            <a:lvl3pPr marL="933145" indent="0">
              <a:buNone/>
              <a:defRPr sz="1000"/>
            </a:lvl3pPr>
            <a:lvl4pPr marL="1399718" indent="0">
              <a:buNone/>
              <a:defRPr sz="900"/>
            </a:lvl4pPr>
            <a:lvl5pPr marL="1866290" indent="0">
              <a:buNone/>
              <a:defRPr sz="900"/>
            </a:lvl5pPr>
            <a:lvl6pPr marL="2332863" indent="0">
              <a:buNone/>
              <a:defRPr sz="900"/>
            </a:lvl6pPr>
            <a:lvl7pPr marL="2799436" indent="0">
              <a:buNone/>
              <a:defRPr sz="900"/>
            </a:lvl7pPr>
            <a:lvl8pPr marL="3266008" indent="0">
              <a:buNone/>
              <a:defRPr sz="900"/>
            </a:lvl8pPr>
            <a:lvl9pPr marL="37325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97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720840"/>
            <a:ext cx="12241213" cy="480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651032"/>
            <a:ext cx="12241214" cy="6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1709" y="300934"/>
            <a:ext cx="10099001" cy="1523295"/>
          </a:xfrm>
          <a:prstGeom prst="rect">
            <a:avLst/>
          </a:prstGeom>
        </p:spPr>
        <p:txBody>
          <a:bodyPr vert="horz" lIns="93315" tIns="46657" rIns="93315" bIns="46657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1709" y="1938021"/>
            <a:ext cx="10099001" cy="4224528"/>
          </a:xfrm>
          <a:prstGeom prst="rect">
            <a:avLst/>
          </a:prstGeom>
        </p:spPr>
        <p:txBody>
          <a:bodyPr vert="horz" lIns="0" tIns="46657" rIns="0" bIns="4665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1710" y="6782775"/>
            <a:ext cx="2482250" cy="383381"/>
          </a:xfrm>
          <a:prstGeom prst="rect">
            <a:avLst/>
          </a:prstGeom>
        </p:spPr>
        <p:txBody>
          <a:bodyPr vert="horz" lIns="93315" tIns="46657" rIns="93315" bIns="46657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2024/2/22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064" y="6782775"/>
            <a:ext cx="4842271" cy="383381"/>
          </a:xfrm>
          <a:prstGeom prst="rect">
            <a:avLst/>
          </a:prstGeom>
        </p:spPr>
        <p:txBody>
          <a:bodyPr vert="horz" lIns="93315" tIns="46657" rIns="93315" bIns="46657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40422" y="6782775"/>
            <a:ext cx="1317321" cy="383381"/>
          </a:xfrm>
          <a:prstGeom prst="rect">
            <a:avLst/>
          </a:prstGeom>
        </p:spPr>
        <p:txBody>
          <a:bodyPr vert="horz" lIns="93315" tIns="46657" rIns="93315" bIns="46657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8350" y="1824737"/>
            <a:ext cx="1000719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33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33145" rtl="0" eaLnBrk="1" latinLnBrk="0" hangingPunct="1">
        <a:lnSpc>
          <a:spcPct val="85000"/>
        </a:lnSpc>
        <a:spcBef>
          <a:spcPct val="0"/>
        </a:spcBef>
        <a:buNone/>
        <a:defRPr sz="4900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3315" indent="-93315" algn="l" defTabSz="933145" rtl="0" eaLnBrk="1" latinLnBrk="0" hangingPunct="1">
        <a:lnSpc>
          <a:spcPct val="90000"/>
        </a:lnSpc>
        <a:spcBef>
          <a:spcPts val="1225"/>
        </a:spcBef>
        <a:spcAft>
          <a:spcPts val="204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91921" indent="-186629" algn="l" defTabSz="933145" rtl="0" eaLnBrk="1" latinLnBrk="0" hangingPunct="1">
        <a:lnSpc>
          <a:spcPct val="90000"/>
        </a:lnSpc>
        <a:spcBef>
          <a:spcPts val="204"/>
        </a:spcBef>
        <a:spcAft>
          <a:spcPts val="408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78550" indent="-186629" algn="l" defTabSz="933145" rtl="0" eaLnBrk="1" latinLnBrk="0" hangingPunct="1">
        <a:lnSpc>
          <a:spcPct val="90000"/>
        </a:lnSpc>
        <a:spcBef>
          <a:spcPts val="204"/>
        </a:spcBef>
        <a:spcAft>
          <a:spcPts val="408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65179" indent="-186629" algn="l" defTabSz="933145" rtl="0" eaLnBrk="1" latinLnBrk="0" hangingPunct="1">
        <a:lnSpc>
          <a:spcPct val="90000"/>
        </a:lnSpc>
        <a:spcBef>
          <a:spcPts val="204"/>
        </a:spcBef>
        <a:spcAft>
          <a:spcPts val="408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51808" indent="-186629" algn="l" defTabSz="933145" rtl="0" eaLnBrk="1" latinLnBrk="0" hangingPunct="1">
        <a:lnSpc>
          <a:spcPct val="90000"/>
        </a:lnSpc>
        <a:spcBef>
          <a:spcPts val="204"/>
        </a:spcBef>
        <a:spcAft>
          <a:spcPts val="408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22550" indent="-233286" algn="l" defTabSz="933145" rtl="0" eaLnBrk="1" latinLnBrk="0" hangingPunct="1">
        <a:lnSpc>
          <a:spcPct val="90000"/>
        </a:lnSpc>
        <a:spcBef>
          <a:spcPts val="204"/>
        </a:spcBef>
        <a:spcAft>
          <a:spcPts val="408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26650" indent="-233286" algn="l" defTabSz="933145" rtl="0" eaLnBrk="1" latinLnBrk="0" hangingPunct="1">
        <a:lnSpc>
          <a:spcPct val="90000"/>
        </a:lnSpc>
        <a:spcBef>
          <a:spcPts val="204"/>
        </a:spcBef>
        <a:spcAft>
          <a:spcPts val="408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30750" indent="-233286" algn="l" defTabSz="933145" rtl="0" eaLnBrk="1" latinLnBrk="0" hangingPunct="1">
        <a:lnSpc>
          <a:spcPct val="90000"/>
        </a:lnSpc>
        <a:spcBef>
          <a:spcPts val="204"/>
        </a:spcBef>
        <a:spcAft>
          <a:spcPts val="408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34850" indent="-233286" algn="l" defTabSz="933145" rtl="0" eaLnBrk="1" latinLnBrk="0" hangingPunct="1">
        <a:lnSpc>
          <a:spcPct val="90000"/>
        </a:lnSpc>
        <a:spcBef>
          <a:spcPts val="204"/>
        </a:spcBef>
        <a:spcAft>
          <a:spcPts val="408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3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573" algn="l" defTabSz="933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3145" algn="l" defTabSz="933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718" algn="l" defTabSz="933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90" algn="l" defTabSz="933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863" algn="l" defTabSz="933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9436" algn="l" defTabSz="933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6008" algn="l" defTabSz="933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2581" algn="l" defTabSz="933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-49515" y="49518"/>
            <a:ext cx="2080260" cy="1981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10468" y="49518"/>
            <a:ext cx="2080260" cy="1981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10170462" y="5112681"/>
            <a:ext cx="2160270" cy="2065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9911" y="4919478"/>
            <a:ext cx="2011919" cy="237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-84763" y="410720"/>
            <a:ext cx="12471998" cy="151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1659" tIns="65828" rIns="131659" bIns="65828">
            <a:sp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300" b="1" dirty="0">
                <a:solidFill>
                  <a:srgbClr val="FF0000"/>
                </a:solidFill>
                <a:latin typeface="Times New Roman" pitchFamily="18" charset="0"/>
              </a:rPr>
              <a:t>PHÒNG GIÁO DỤC - ĐÀO TẠO THÀNH PHỐ QUY NHƠN</a:t>
            </a:r>
            <a:br>
              <a:rPr lang="en-US" sz="2300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2300" b="1" dirty="0">
                <a:solidFill>
                  <a:srgbClr val="FF0000"/>
                </a:solidFill>
                <a:latin typeface="Times New Roman" pitchFamily="18" charset="0"/>
              </a:rPr>
              <a:t>                         </a:t>
            </a:r>
            <a:r>
              <a:rPr lang="en-US" sz="2300" b="1" u="sng" dirty="0">
                <a:solidFill>
                  <a:srgbClr val="FF0000"/>
                </a:solidFill>
                <a:latin typeface="Times New Roman" pitchFamily="18" charset="0"/>
              </a:rPr>
              <a:t>TRƯỜNG TIỂU HỌC HẢI CẢNG</a:t>
            </a:r>
            <a:r>
              <a:rPr lang="en-US" sz="2300" b="1" dirty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sz="2300" b="1" dirty="0">
                <a:solidFill>
                  <a:srgbClr val="0000FF"/>
                </a:solidFill>
                <a:latin typeface="Times New Roman" pitchFamily="18" charset="0"/>
              </a:rPr>
            </a:br>
            <a:endParaRPr lang="en-US" sz="23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93757" y="1924768"/>
            <a:ext cx="10501432" cy="1429447"/>
          </a:xfrm>
          <a:prstGeom prst="rect">
            <a:avLst/>
          </a:prstGeom>
          <a:noFill/>
        </p:spPr>
        <p:txBody>
          <a:bodyPr wrap="square" lIns="131659" tIns="65828" rIns="131659" bIns="65828" rtlCol="0">
            <a:spAutoFit/>
          </a:bodyPr>
          <a:lstStyle/>
          <a:p>
            <a:pPr marL="362839" algn="ctr"/>
            <a:r>
              <a:rPr lang="vi-VN" sz="4100" b="1" dirty="0">
                <a:solidFill>
                  <a:srgbClr val="C00000"/>
                </a:solidFill>
              </a:rPr>
              <a:t>CHUYÊN ĐỀ KHỐI </a:t>
            </a:r>
            <a:r>
              <a:rPr lang="en-US" sz="4100" b="1" dirty="0">
                <a:solidFill>
                  <a:srgbClr val="C00000"/>
                </a:solidFill>
              </a:rPr>
              <a:t>4</a:t>
            </a:r>
            <a:endParaRPr lang="vi-VN" sz="4100" b="1" dirty="0">
              <a:solidFill>
                <a:srgbClr val="C00000"/>
              </a:solidFill>
            </a:endParaRPr>
          </a:p>
          <a:p>
            <a:pPr marL="362839" algn="ctr"/>
            <a:r>
              <a:rPr lang="vi-VN" sz="4100" b="1" dirty="0">
                <a:solidFill>
                  <a:srgbClr val="C00000"/>
                </a:solidFill>
              </a:rPr>
              <a:t>MÔN </a:t>
            </a:r>
            <a:r>
              <a:rPr lang="en-US" sz="4100" b="1" dirty="0">
                <a:solidFill>
                  <a:srgbClr val="C00000"/>
                </a:solidFill>
              </a:rPr>
              <a:t>TOÁN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2331" y="3766630"/>
            <a:ext cx="11302858" cy="1394826"/>
          </a:xfrm>
          <a:prstGeom prst="rect">
            <a:avLst/>
          </a:prstGeom>
          <a:noFill/>
        </p:spPr>
        <p:txBody>
          <a:bodyPr wrap="square" lIns="131659" tIns="65828" rIns="131659" bIns="65828" rtlCol="0">
            <a:spAutoFit/>
          </a:bodyPr>
          <a:lstStyle/>
          <a:p>
            <a:pPr marL="362839" algn="ctr"/>
            <a:r>
              <a:rPr lang="en-US" sz="41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hối</a:t>
            </a:r>
            <a:r>
              <a:rPr lang="en-US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endParaRPr lang="en-US" sz="4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6834" y="5330646"/>
            <a:ext cx="11302858" cy="502274"/>
          </a:xfrm>
          <a:prstGeom prst="rect">
            <a:avLst/>
          </a:prstGeom>
          <a:noFill/>
        </p:spPr>
        <p:txBody>
          <a:bodyPr wrap="square" lIns="131659" tIns="65828" rIns="131659" bIns="65828" rtlCol="0">
            <a:spAutoFit/>
          </a:bodyPr>
          <a:lstStyle/>
          <a:p>
            <a:pPr marL="362839" algn="ctr"/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endParaRPr lang="en-US" sz="2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1685" y="166627"/>
            <a:ext cx="9923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     </a:t>
            </a:r>
            <a:r>
              <a:rPr lang="vi-VN" sz="2400" b="1" u="sng" dirty="0" smtClean="0">
                <a:solidFill>
                  <a:srgbClr val="FF0000"/>
                </a:solidFill>
              </a:rPr>
              <a:t>CHUYÊN ĐỀ:</a:t>
            </a:r>
            <a:endParaRPr lang="en-US" sz="2400" b="1" u="sng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GIÚP HỌC SINH PHÁT TRIỂN NĂNG LỰC TỰ HỌC VÀ GIẢI QUYẾT VẤN ĐỀ TRONG DẠY HỌC MÔN TOÁN LỚP 4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1684" y="2022929"/>
            <a:ext cx="95039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vi-V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ĐẶT VẤN ĐỀ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NỘI DUNG NGHIÊN</a:t>
            </a:r>
          </a:p>
          <a:p>
            <a:pPr algn="just"/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lý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luận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vấn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trạng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vấn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</a:t>
            </a:r>
          </a:p>
          <a:p>
            <a:pPr algn="just"/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vấn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IV.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lưu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vấn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KẾT LUẬN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17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1685" y="166627"/>
            <a:ext cx="9923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     </a:t>
            </a:r>
            <a:r>
              <a:rPr lang="vi-VN" sz="2400" b="1" u="sng" dirty="0" smtClean="0">
                <a:solidFill>
                  <a:srgbClr val="FF0000"/>
                </a:solidFill>
              </a:rPr>
              <a:t>CHUYÊN ĐỀ:</a:t>
            </a:r>
            <a:endParaRPr lang="en-US" sz="2400" b="1" u="sng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GIÚP HỌC SINH PHÁT TRIỂN NĂNG LỰC TỰ HỌC VÀ GIẢI QUYẾT VẤN ĐỀ TRONG DẠY HỌC MÔN TOÁN LỚP 4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1685" y="1644107"/>
            <a:ext cx="95039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ĐẶT </a:t>
            </a:r>
            <a:r>
              <a:rPr lang="vi-V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VẤN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ĐỀ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B. NỘI DUNG NGHIÊN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I. </a:t>
            </a:r>
            <a:r>
              <a:rPr lang="en-US" sz="2400" b="1" dirty="0" err="1">
                <a:solidFill>
                  <a:srgbClr val="002060"/>
                </a:solidFill>
              </a:rPr>
              <a:t>Những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nội</a:t>
            </a:r>
            <a:r>
              <a:rPr lang="en-US" sz="2400" b="1" dirty="0">
                <a:solidFill>
                  <a:srgbClr val="002060"/>
                </a:solidFill>
              </a:rPr>
              <a:t> dung </a:t>
            </a:r>
            <a:r>
              <a:rPr lang="en-US" sz="2400" b="1" dirty="0" err="1">
                <a:solidFill>
                  <a:srgbClr val="002060"/>
                </a:solidFill>
              </a:rPr>
              <a:t>lý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luận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về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giúp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học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sinh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phát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triển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năng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lực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tự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học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và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giải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quyết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vấn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đề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trong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môn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Toán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B050"/>
                </a:solidFill>
              </a:rPr>
              <a:t>1. </a:t>
            </a:r>
            <a:r>
              <a:rPr lang="en-US" sz="2400" b="1" dirty="0" err="1">
                <a:solidFill>
                  <a:srgbClr val="00B050"/>
                </a:solidFill>
              </a:rPr>
              <a:t>Một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số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khái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niệm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cơ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bản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b="1" dirty="0">
                <a:solidFill>
                  <a:srgbClr val="00B050"/>
                </a:solidFill>
              </a:rPr>
              <a:t>2. </a:t>
            </a:r>
            <a:r>
              <a:rPr lang="en-US" sz="2400" b="1" dirty="0" err="1">
                <a:solidFill>
                  <a:srgbClr val="00B050"/>
                </a:solidFill>
              </a:rPr>
              <a:t>Một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số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văn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bản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chỉ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đạo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việc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dạy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học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nhằm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phát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triển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năng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lực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tự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học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và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giải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quyết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vấn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đề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II. </a:t>
            </a:r>
            <a:r>
              <a:rPr lang="en-US" sz="2400" b="1" dirty="0" err="1">
                <a:solidFill>
                  <a:srgbClr val="002060"/>
                </a:solidFill>
              </a:rPr>
              <a:t>Thực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trạng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về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phát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triển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năng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lực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tự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học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và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giải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quyết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vấn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đề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trong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dạy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học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môn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Toán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lớp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4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340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1685" y="-3192"/>
            <a:ext cx="9923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     </a:t>
            </a:r>
            <a:r>
              <a:rPr lang="vi-VN" sz="2400" b="1" u="sng" dirty="0" smtClean="0">
                <a:solidFill>
                  <a:srgbClr val="FF0000"/>
                </a:solidFill>
              </a:rPr>
              <a:t>CHUYÊN ĐỀ:</a:t>
            </a:r>
            <a:endParaRPr lang="en-US" sz="2400" b="1" u="sng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GIÚP HỌC SINH PHÁT TRIỂN NĂNG LỰC TỰ HỌC VÀ GIẢI QUYẾT VẤN ĐỀ TRONG DẠY HỌC MÔN TOÁN LỚP 4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" y="1040381"/>
            <a:ext cx="121615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vi-VN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ĐẶT </a:t>
            </a:r>
            <a:r>
              <a:rPr lang="vi-VN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VẤN </a:t>
            </a:r>
            <a:r>
              <a:rPr lang="vi-VN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ĐỀ</a:t>
            </a:r>
            <a:endParaRPr lang="en-US" sz="23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B. NỘI DUNG NGHIÊN</a:t>
            </a:r>
          </a:p>
          <a:p>
            <a:pPr algn="just"/>
            <a:r>
              <a:rPr lang="en-US" sz="2300" b="1" dirty="0" smtClean="0">
                <a:solidFill>
                  <a:srgbClr val="002060"/>
                </a:solidFill>
              </a:rPr>
              <a:t>I. </a:t>
            </a:r>
            <a:r>
              <a:rPr lang="en-US" sz="2300" b="1" dirty="0" err="1" smtClean="0">
                <a:solidFill>
                  <a:srgbClr val="002060"/>
                </a:solidFill>
              </a:rPr>
              <a:t>Những</a:t>
            </a:r>
            <a:r>
              <a:rPr lang="en-US" sz="2300" b="1" dirty="0" smtClean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nội</a:t>
            </a:r>
            <a:r>
              <a:rPr lang="en-US" sz="2300" b="1" dirty="0">
                <a:solidFill>
                  <a:srgbClr val="002060"/>
                </a:solidFill>
              </a:rPr>
              <a:t> dung </a:t>
            </a:r>
            <a:r>
              <a:rPr lang="en-US" sz="2300" b="1" dirty="0" err="1">
                <a:solidFill>
                  <a:srgbClr val="002060"/>
                </a:solidFill>
              </a:rPr>
              <a:t>lý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luận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giúp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sinh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triển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năng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tự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và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quyết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vấn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đề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trong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môn</a:t>
            </a:r>
            <a:r>
              <a:rPr lang="en-US" sz="2300" b="1" dirty="0" smtClean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Toán</a:t>
            </a:r>
            <a:endParaRPr lang="en-US" sz="2300" b="1" dirty="0">
              <a:solidFill>
                <a:srgbClr val="002060"/>
              </a:solidFill>
            </a:endParaRPr>
          </a:p>
          <a:p>
            <a:pPr algn="just"/>
            <a:r>
              <a:rPr lang="en-US" sz="2300" b="1" dirty="0" smtClean="0">
                <a:solidFill>
                  <a:srgbClr val="002060"/>
                </a:solidFill>
              </a:rPr>
              <a:t>II</a:t>
            </a:r>
            <a:r>
              <a:rPr lang="en-US" sz="2300" b="1" dirty="0">
                <a:solidFill>
                  <a:srgbClr val="002060"/>
                </a:solidFill>
              </a:rPr>
              <a:t>. </a:t>
            </a:r>
            <a:r>
              <a:rPr lang="en-US" sz="2300" b="1" dirty="0" err="1">
                <a:solidFill>
                  <a:srgbClr val="002060"/>
                </a:solidFill>
              </a:rPr>
              <a:t>Thực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trạng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triển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năng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tự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và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quyết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vấn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đề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trong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dạy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môn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Toán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lớp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smtClean="0">
                <a:solidFill>
                  <a:srgbClr val="002060"/>
                </a:solidFill>
              </a:rPr>
              <a:t>4</a:t>
            </a:r>
            <a:endParaRPr lang="en-US" sz="23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26127" y="2773933"/>
            <a:ext cx="1218764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02060"/>
                </a:solidFill>
              </a:rPr>
              <a:t>III. </a:t>
            </a:r>
            <a:r>
              <a:rPr lang="en-US" sz="2300" b="1" dirty="0" err="1">
                <a:solidFill>
                  <a:srgbClr val="002060"/>
                </a:solidFill>
              </a:rPr>
              <a:t>Các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giúp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sinh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triển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năng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tự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và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quyết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vấn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đề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trong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dạy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môn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Toán</a:t>
            </a:r>
            <a:r>
              <a:rPr lang="en-US" sz="2300" b="1" dirty="0" smtClean="0">
                <a:solidFill>
                  <a:srgbClr val="002060"/>
                </a:solidFill>
              </a:rPr>
              <a:t>. </a:t>
            </a:r>
          </a:p>
          <a:p>
            <a:endParaRPr lang="en-US" sz="2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5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1685" y="-3192"/>
            <a:ext cx="9923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     </a:t>
            </a:r>
            <a:r>
              <a:rPr lang="vi-VN" sz="2400" b="1" u="sng" dirty="0" smtClean="0">
                <a:solidFill>
                  <a:srgbClr val="FF0000"/>
                </a:solidFill>
              </a:rPr>
              <a:t>CHUYÊN ĐỀ:</a:t>
            </a:r>
            <a:endParaRPr lang="en-US" sz="2400" b="1" u="sng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GIÚP HỌC SINH PHÁT TRIỂN NĂNG LỰC TỰ HỌC VÀ GIẢI QUYẾT VẤN ĐỀ TRONG DẠY HỌC MÔN TOÁN LỚP 4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" y="1040381"/>
            <a:ext cx="121615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vi-VN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ĐẶT </a:t>
            </a:r>
            <a:r>
              <a:rPr lang="vi-VN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VẤN </a:t>
            </a:r>
            <a:r>
              <a:rPr lang="vi-VN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ĐỀ</a:t>
            </a:r>
            <a:endParaRPr lang="en-US" sz="23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B. NỘI DUNG NGHIÊN</a:t>
            </a:r>
          </a:p>
          <a:p>
            <a:pPr algn="just"/>
            <a:r>
              <a:rPr lang="en-US" sz="2300" b="1" dirty="0" smtClean="0">
                <a:solidFill>
                  <a:srgbClr val="002060"/>
                </a:solidFill>
              </a:rPr>
              <a:t>I. </a:t>
            </a:r>
            <a:r>
              <a:rPr lang="en-US" sz="2300" b="1" dirty="0" err="1" smtClean="0">
                <a:solidFill>
                  <a:srgbClr val="002060"/>
                </a:solidFill>
              </a:rPr>
              <a:t>Những</a:t>
            </a:r>
            <a:r>
              <a:rPr lang="en-US" sz="2300" b="1" dirty="0" smtClean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nội</a:t>
            </a:r>
            <a:r>
              <a:rPr lang="en-US" sz="2300" b="1" dirty="0">
                <a:solidFill>
                  <a:srgbClr val="002060"/>
                </a:solidFill>
              </a:rPr>
              <a:t> dung </a:t>
            </a:r>
            <a:r>
              <a:rPr lang="en-US" sz="2300" b="1" dirty="0" err="1">
                <a:solidFill>
                  <a:srgbClr val="002060"/>
                </a:solidFill>
              </a:rPr>
              <a:t>lý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luận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giúp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sinh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triển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năng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tự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và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quyết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vấn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đề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trong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môn</a:t>
            </a:r>
            <a:r>
              <a:rPr lang="en-US" sz="2300" b="1" dirty="0" smtClean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Toán</a:t>
            </a:r>
            <a:endParaRPr lang="en-US" sz="2300" b="1" dirty="0">
              <a:solidFill>
                <a:srgbClr val="002060"/>
              </a:solidFill>
            </a:endParaRPr>
          </a:p>
          <a:p>
            <a:pPr algn="just"/>
            <a:r>
              <a:rPr lang="en-US" sz="2300" b="1" dirty="0" smtClean="0">
                <a:solidFill>
                  <a:srgbClr val="002060"/>
                </a:solidFill>
              </a:rPr>
              <a:t>II</a:t>
            </a:r>
            <a:r>
              <a:rPr lang="en-US" sz="2300" b="1" dirty="0">
                <a:solidFill>
                  <a:srgbClr val="002060"/>
                </a:solidFill>
              </a:rPr>
              <a:t>. </a:t>
            </a:r>
            <a:r>
              <a:rPr lang="en-US" sz="2300" b="1" dirty="0" err="1">
                <a:solidFill>
                  <a:srgbClr val="002060"/>
                </a:solidFill>
              </a:rPr>
              <a:t>Thực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trạng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triển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năng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tự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và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quyết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vấn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đề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trong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dạy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môn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Toán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lớp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smtClean="0">
                <a:solidFill>
                  <a:srgbClr val="002060"/>
                </a:solidFill>
              </a:rPr>
              <a:t>4</a:t>
            </a:r>
            <a:endParaRPr lang="en-US" sz="23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7804"/>
            <a:ext cx="12187646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02060"/>
                </a:solidFill>
              </a:rPr>
              <a:t>III. </a:t>
            </a:r>
            <a:r>
              <a:rPr lang="en-US" sz="2300" b="1" dirty="0" err="1">
                <a:solidFill>
                  <a:srgbClr val="002060"/>
                </a:solidFill>
              </a:rPr>
              <a:t>Các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giúp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sinh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triển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năng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tự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và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quyết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vấn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đề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trong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dạy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môn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Toán</a:t>
            </a:r>
            <a:endParaRPr lang="en-US" sz="2300" b="1" dirty="0">
              <a:solidFill>
                <a:srgbClr val="002060"/>
              </a:solidFill>
            </a:endParaRPr>
          </a:p>
          <a:p>
            <a:r>
              <a:rPr lang="en-US" sz="2300" b="1" dirty="0">
                <a:solidFill>
                  <a:srgbClr val="00B050"/>
                </a:solidFill>
              </a:rPr>
              <a:t>1. </a:t>
            </a:r>
            <a:r>
              <a:rPr lang="en-US" sz="2300" b="1" dirty="0" err="1">
                <a:solidFill>
                  <a:srgbClr val="00B050"/>
                </a:solidFill>
              </a:rPr>
              <a:t>Giải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pháp</a:t>
            </a:r>
            <a:r>
              <a:rPr lang="en-US" sz="2300" b="1" dirty="0">
                <a:solidFill>
                  <a:srgbClr val="00B050"/>
                </a:solidFill>
              </a:rPr>
              <a:t> 1: </a:t>
            </a:r>
            <a:r>
              <a:rPr lang="en-US" sz="2300" b="1" dirty="0" err="1">
                <a:solidFill>
                  <a:srgbClr val="00B050"/>
                </a:solidFill>
              </a:rPr>
              <a:t>Sử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dụng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các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đồ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dùng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dạy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học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đơn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giản</a:t>
            </a:r>
            <a:r>
              <a:rPr lang="en-US" sz="2300" b="1" dirty="0">
                <a:solidFill>
                  <a:srgbClr val="00B050"/>
                </a:solidFill>
              </a:rPr>
              <a:t>, </a:t>
            </a:r>
            <a:r>
              <a:rPr lang="en-US" sz="2300" b="1" dirty="0" err="1">
                <a:solidFill>
                  <a:srgbClr val="00B050"/>
                </a:solidFill>
              </a:rPr>
              <a:t>hiệu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quả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phát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huy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tính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trực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quan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cụ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thể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trong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tư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duy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của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học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sinh</a:t>
            </a:r>
            <a:r>
              <a:rPr lang="en-US" sz="2300" b="1" dirty="0">
                <a:solidFill>
                  <a:srgbClr val="00B050"/>
                </a:solidFill>
              </a:rPr>
              <a:t>.</a:t>
            </a:r>
          </a:p>
          <a:p>
            <a:r>
              <a:rPr lang="en-US" sz="2300" b="1" dirty="0">
                <a:solidFill>
                  <a:srgbClr val="00B050"/>
                </a:solidFill>
              </a:rPr>
              <a:t>2. </a:t>
            </a:r>
            <a:r>
              <a:rPr lang="nl-NL" sz="2300" b="1" dirty="0">
                <a:solidFill>
                  <a:srgbClr val="00B050"/>
                </a:solidFill>
              </a:rPr>
              <a:t>Giải pháp 2: Vận dụng linh hoạt hình thức dạy học trải nghiệm vào môn Toán</a:t>
            </a:r>
            <a:endParaRPr lang="en-US" sz="2300" b="1" dirty="0">
              <a:solidFill>
                <a:srgbClr val="00B050"/>
              </a:solidFill>
            </a:endParaRPr>
          </a:p>
          <a:p>
            <a:r>
              <a:rPr lang="en-US" sz="2300" b="1" dirty="0">
                <a:solidFill>
                  <a:srgbClr val="00B050"/>
                </a:solidFill>
              </a:rPr>
              <a:t>3. </a:t>
            </a:r>
            <a:r>
              <a:rPr lang="en-US" sz="2300" b="1" dirty="0" err="1">
                <a:solidFill>
                  <a:srgbClr val="00B050"/>
                </a:solidFill>
              </a:rPr>
              <a:t>Giải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pháp</a:t>
            </a:r>
            <a:r>
              <a:rPr lang="en-US" sz="2300" b="1" dirty="0">
                <a:solidFill>
                  <a:srgbClr val="00B050"/>
                </a:solidFill>
              </a:rPr>
              <a:t> 3: </a:t>
            </a:r>
            <a:r>
              <a:rPr lang="en-US" sz="2300" b="1" dirty="0" err="1">
                <a:solidFill>
                  <a:srgbClr val="00B050"/>
                </a:solidFill>
              </a:rPr>
              <a:t>Phát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triển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năng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lực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tự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học</a:t>
            </a:r>
            <a:r>
              <a:rPr lang="en-US" sz="2300" b="1" dirty="0">
                <a:solidFill>
                  <a:srgbClr val="00B050"/>
                </a:solidFill>
              </a:rPr>
              <a:t>, </a:t>
            </a:r>
            <a:r>
              <a:rPr lang="en-US" sz="2300" b="1" dirty="0" err="1">
                <a:solidFill>
                  <a:srgbClr val="00B050"/>
                </a:solidFill>
              </a:rPr>
              <a:t>giải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quyết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vấn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đề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cho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học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sinh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thông</a:t>
            </a:r>
            <a:r>
              <a:rPr lang="en-US" sz="2300" b="1" dirty="0">
                <a:solidFill>
                  <a:srgbClr val="00B050"/>
                </a:solidFill>
              </a:rPr>
              <a:t> qua </a:t>
            </a:r>
            <a:r>
              <a:rPr lang="en-US" sz="2300" b="1" dirty="0" err="1">
                <a:solidFill>
                  <a:srgbClr val="00B050"/>
                </a:solidFill>
              </a:rPr>
              <a:t>đổi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mới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các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bước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tổ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chức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trong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tiết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học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Toán</a:t>
            </a:r>
            <a:endParaRPr lang="en-US" sz="2300" b="1" dirty="0">
              <a:solidFill>
                <a:srgbClr val="00B050"/>
              </a:solidFill>
            </a:endParaRPr>
          </a:p>
          <a:p>
            <a:r>
              <a:rPr lang="en-US" sz="2300" b="1" dirty="0">
                <a:solidFill>
                  <a:srgbClr val="00B050"/>
                </a:solidFill>
              </a:rPr>
              <a:t>4. </a:t>
            </a:r>
            <a:r>
              <a:rPr lang="en-US" sz="2300" b="1" dirty="0" err="1">
                <a:solidFill>
                  <a:srgbClr val="00B050"/>
                </a:solidFill>
              </a:rPr>
              <a:t>Giải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pháp</a:t>
            </a:r>
            <a:r>
              <a:rPr lang="en-US" sz="2300" b="1" dirty="0">
                <a:solidFill>
                  <a:srgbClr val="00B050"/>
                </a:solidFill>
              </a:rPr>
              <a:t> 4: </a:t>
            </a:r>
            <a:r>
              <a:rPr lang="en-US" sz="2300" b="1" dirty="0" err="1">
                <a:solidFill>
                  <a:srgbClr val="00B050"/>
                </a:solidFill>
              </a:rPr>
              <a:t>Tổ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chức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trò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chơi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học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tập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giúp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phát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triển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năng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lực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tự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học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và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giải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quyết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vấn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đề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của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học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sinh</a:t>
            </a:r>
            <a:endParaRPr lang="en-US" sz="2300" b="1" dirty="0">
              <a:solidFill>
                <a:srgbClr val="00B050"/>
              </a:solidFill>
            </a:endParaRPr>
          </a:p>
          <a:p>
            <a:r>
              <a:rPr lang="en-US" sz="2300" b="1" dirty="0">
                <a:solidFill>
                  <a:srgbClr val="00B050"/>
                </a:solidFill>
              </a:rPr>
              <a:t>5</a:t>
            </a:r>
            <a:r>
              <a:rPr lang="en-US" sz="2300" b="1" dirty="0" smtClean="0">
                <a:solidFill>
                  <a:srgbClr val="00B050"/>
                </a:solidFill>
              </a:rPr>
              <a:t>. </a:t>
            </a:r>
            <a:r>
              <a:rPr lang="en-US" sz="2300" b="1" dirty="0" err="1">
                <a:solidFill>
                  <a:srgbClr val="00B050"/>
                </a:solidFill>
              </a:rPr>
              <a:t>Giải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pháp</a:t>
            </a:r>
            <a:r>
              <a:rPr lang="en-US" sz="2300" b="1" dirty="0">
                <a:solidFill>
                  <a:srgbClr val="00B050"/>
                </a:solidFill>
              </a:rPr>
              <a:t> 5: </a:t>
            </a:r>
            <a:r>
              <a:rPr lang="en-US" sz="2300" b="1" dirty="0" err="1">
                <a:solidFill>
                  <a:srgbClr val="00B050"/>
                </a:solidFill>
              </a:rPr>
              <a:t>Giúp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học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sinh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hiểu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một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số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thuật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ngữ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toán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học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và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yêu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thích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học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Toán</a:t>
            </a:r>
            <a:r>
              <a:rPr lang="en-US" sz="2300" b="1" dirty="0">
                <a:solidFill>
                  <a:srgbClr val="00B050"/>
                </a:solidFill>
              </a:rPr>
              <a:t> qua </a:t>
            </a:r>
            <a:r>
              <a:rPr lang="en-US" sz="2300" b="1" dirty="0" err="1">
                <a:solidFill>
                  <a:srgbClr val="00B050"/>
                </a:solidFill>
              </a:rPr>
              <a:t>việc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cung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cấp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thêm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những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thông</a:t>
            </a:r>
            <a:r>
              <a:rPr lang="en-US" sz="2300" b="1" dirty="0">
                <a:solidFill>
                  <a:srgbClr val="00B050"/>
                </a:solidFill>
              </a:rPr>
              <a:t> tin “</a:t>
            </a:r>
            <a:r>
              <a:rPr lang="en-US" sz="2300" b="1" dirty="0" err="1">
                <a:solidFill>
                  <a:srgbClr val="00B050"/>
                </a:solidFill>
              </a:rPr>
              <a:t>Có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thể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em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chưa</a:t>
            </a:r>
            <a:r>
              <a:rPr lang="en-US" sz="2300" b="1" dirty="0">
                <a:solidFill>
                  <a:srgbClr val="00B050"/>
                </a:solidFill>
              </a:rPr>
              <a:t> </a:t>
            </a:r>
            <a:r>
              <a:rPr lang="en-US" sz="2300" b="1" dirty="0" err="1">
                <a:solidFill>
                  <a:srgbClr val="00B050"/>
                </a:solidFill>
              </a:rPr>
              <a:t>biết</a:t>
            </a:r>
            <a:r>
              <a:rPr lang="en-US" sz="2300" b="1" dirty="0">
                <a:solidFill>
                  <a:srgbClr val="00B05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463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1685" y="-3192"/>
            <a:ext cx="9923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     </a:t>
            </a:r>
            <a:r>
              <a:rPr lang="vi-VN" sz="2400" b="1" u="sng" dirty="0" smtClean="0">
                <a:solidFill>
                  <a:srgbClr val="FF0000"/>
                </a:solidFill>
              </a:rPr>
              <a:t>CHUYÊN ĐỀ:</a:t>
            </a:r>
            <a:endParaRPr lang="en-US" sz="2400" b="1" u="sng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GIÚP HỌC SINH PHÁT TRIỂN NĂNG LỰC TỰ HỌC VÀ GIẢI QUYẾT VẤN ĐỀ TRONG DẠY HỌC MÔN TOÁN LỚP 4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" y="1813046"/>
            <a:ext cx="1216152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vi-VN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ĐẶT </a:t>
            </a:r>
            <a:r>
              <a:rPr lang="vi-VN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VẤN </a:t>
            </a:r>
            <a:r>
              <a:rPr lang="vi-VN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ĐỀ</a:t>
            </a:r>
            <a:endParaRPr lang="en-US" sz="23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B. NỘI DUNG NGHIÊN</a:t>
            </a:r>
          </a:p>
          <a:p>
            <a:pPr algn="just"/>
            <a:r>
              <a:rPr lang="en-US" sz="2300" b="1" dirty="0" smtClean="0">
                <a:solidFill>
                  <a:srgbClr val="002060"/>
                </a:solidFill>
              </a:rPr>
              <a:t>I. </a:t>
            </a:r>
            <a:r>
              <a:rPr lang="en-US" sz="2300" b="1" dirty="0" err="1" smtClean="0">
                <a:solidFill>
                  <a:srgbClr val="002060"/>
                </a:solidFill>
              </a:rPr>
              <a:t>Những</a:t>
            </a:r>
            <a:r>
              <a:rPr lang="en-US" sz="2300" b="1" dirty="0" smtClean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nội</a:t>
            </a:r>
            <a:r>
              <a:rPr lang="en-US" sz="2300" b="1" dirty="0">
                <a:solidFill>
                  <a:srgbClr val="002060"/>
                </a:solidFill>
              </a:rPr>
              <a:t> dung </a:t>
            </a:r>
            <a:r>
              <a:rPr lang="en-US" sz="2300" b="1" dirty="0" err="1">
                <a:solidFill>
                  <a:srgbClr val="002060"/>
                </a:solidFill>
              </a:rPr>
              <a:t>lý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luận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giúp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sinh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triển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năng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tự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và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quyết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vấn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đề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trong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môn</a:t>
            </a:r>
            <a:r>
              <a:rPr lang="en-US" sz="2300" b="1" dirty="0" smtClean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Toán</a:t>
            </a:r>
            <a:endParaRPr lang="en-US" sz="2300" b="1" dirty="0">
              <a:solidFill>
                <a:srgbClr val="002060"/>
              </a:solidFill>
            </a:endParaRPr>
          </a:p>
          <a:p>
            <a:pPr algn="just"/>
            <a:r>
              <a:rPr lang="en-US" sz="2300" b="1" dirty="0" smtClean="0">
                <a:solidFill>
                  <a:srgbClr val="002060"/>
                </a:solidFill>
              </a:rPr>
              <a:t>II</a:t>
            </a:r>
            <a:r>
              <a:rPr lang="en-US" sz="2300" b="1" dirty="0">
                <a:solidFill>
                  <a:srgbClr val="002060"/>
                </a:solidFill>
              </a:rPr>
              <a:t>. </a:t>
            </a:r>
            <a:r>
              <a:rPr lang="en-US" sz="2300" b="1" dirty="0" err="1">
                <a:solidFill>
                  <a:srgbClr val="002060"/>
                </a:solidFill>
              </a:rPr>
              <a:t>Thực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trạng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triển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năng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tự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và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quyết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vấn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đề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trong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dạy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môn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Toán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lớp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smtClean="0">
                <a:solidFill>
                  <a:srgbClr val="002060"/>
                </a:solidFill>
              </a:rPr>
              <a:t>4</a:t>
            </a:r>
          </a:p>
          <a:p>
            <a:pPr algn="just"/>
            <a:r>
              <a:rPr lang="en-US" sz="2300" b="1" dirty="0">
                <a:solidFill>
                  <a:srgbClr val="002060"/>
                </a:solidFill>
              </a:rPr>
              <a:t>III. </a:t>
            </a:r>
            <a:r>
              <a:rPr lang="en-US" sz="2300" b="1" dirty="0" err="1">
                <a:solidFill>
                  <a:srgbClr val="002060"/>
                </a:solidFill>
              </a:rPr>
              <a:t>Các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giúp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sinh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triển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năng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tự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và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quyết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vấn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đề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trong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dạy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môn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Toán</a:t>
            </a:r>
            <a:endParaRPr lang="en-US" sz="23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67" y="4301104"/>
            <a:ext cx="1218764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 smtClean="0">
                <a:solidFill>
                  <a:srgbClr val="002060"/>
                </a:solidFill>
              </a:rPr>
              <a:t>IV</a:t>
            </a:r>
            <a:r>
              <a:rPr lang="en-US" sz="2300" b="1" dirty="0">
                <a:solidFill>
                  <a:srgbClr val="002060"/>
                </a:solidFill>
              </a:rPr>
              <a:t>. </a:t>
            </a:r>
            <a:r>
              <a:rPr lang="en-US" sz="2300" b="1" dirty="0" err="1">
                <a:solidFill>
                  <a:srgbClr val="002060"/>
                </a:solidFill>
              </a:rPr>
              <a:t>Những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lưu</a:t>
            </a:r>
            <a:r>
              <a:rPr lang="en-US" sz="2300" b="1" dirty="0">
                <a:solidFill>
                  <a:srgbClr val="002060"/>
                </a:solidFill>
              </a:rPr>
              <a:t> ý </a:t>
            </a:r>
            <a:r>
              <a:rPr lang="en-US" sz="2300" b="1" dirty="0" err="1">
                <a:solidFill>
                  <a:srgbClr val="002060"/>
                </a:solidFill>
              </a:rPr>
              <a:t>khi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giúp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sinh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phát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triển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năng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lực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tự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và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giải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quyết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vấn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đề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trong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dạy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học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>
                <a:solidFill>
                  <a:srgbClr val="002060"/>
                </a:solidFill>
              </a:rPr>
              <a:t>môn</a:t>
            </a:r>
            <a:r>
              <a:rPr lang="en-US" sz="2300" b="1" dirty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Toán</a:t>
            </a:r>
            <a:endParaRPr lang="en-US" sz="2300" b="1" dirty="0">
              <a:solidFill>
                <a:srgbClr val="002060"/>
              </a:solidFill>
            </a:endParaRPr>
          </a:p>
          <a:p>
            <a:endParaRPr lang="en-US" sz="23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171048"/>
            <a:ext cx="9503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KẾT LUẬN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7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F7236A-8EB5-4261-BF5F-C3DD07665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2709D6-6853-46BC-B685-1C6F5808E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Xem ảnh nguồn">
            <a:extLst>
              <a:ext uri="{FF2B5EF4-FFF2-40B4-BE49-F238E27FC236}">
                <a16:creationId xmlns="" xmlns:a16="http://schemas.microsoft.com/office/drawing/2014/main" id="{94F29868-B21F-469D-95BA-5F830C498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41213" cy="720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7178" y="2944250"/>
            <a:ext cx="11795861" cy="1079110"/>
          </a:xfrm>
          <a:prstGeom prst="rect">
            <a:avLst/>
          </a:prstGeom>
          <a:noFill/>
        </p:spPr>
        <p:txBody>
          <a:bodyPr wrap="none" lIns="93315" tIns="46657" rIns="93315" bIns="46657">
            <a:spAutoFit/>
          </a:bodyPr>
          <a:lstStyle/>
          <a:p>
            <a:pPr algn="ctr"/>
            <a:r>
              <a:rPr lang="en-US" altLang="zh-C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微软雅黑" panose="020B0503020204020204" charset="-122"/>
              </a:rPr>
              <a:t>XIN MỜI QUÝ THẦY CÔ TẠM NGHỈ </a:t>
            </a:r>
          </a:p>
          <a:p>
            <a:pPr algn="ctr"/>
            <a:r>
              <a:rPr lang="en-US" altLang="zh-C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微软雅黑" panose="020B0503020204020204" charset="-122"/>
              </a:rPr>
              <a:t>ĐỂ TIẾP TỤC THEO DÕI TIẾT DẠY MINH HỌA CHUYÊN ĐỀ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43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387</TotalTime>
  <Words>806</Words>
  <Application>Microsoft Office PowerPoint</Application>
  <PresentationFormat>Custom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HS</cp:lastModifiedBy>
  <cp:revision>97</cp:revision>
  <dcterms:created xsi:type="dcterms:W3CDTF">2017-05-25T05:23:00Z</dcterms:created>
  <dcterms:modified xsi:type="dcterms:W3CDTF">2024-02-22T07:54:20Z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2052-10.1.0.6479</vt:lpwstr>
  </property>
</Properties>
</file>