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8" r:id="rId2"/>
    <p:sldId id="301" r:id="rId3"/>
    <p:sldId id="299" r:id="rId4"/>
    <p:sldId id="300" r:id="rId5"/>
    <p:sldId id="304" r:id="rId6"/>
    <p:sldId id="306" r:id="rId7"/>
    <p:sldId id="307" r:id="rId8"/>
    <p:sldId id="305" r:id="rId9"/>
    <p:sldId id="281" r:id="rId10"/>
  </p:sldIdLst>
  <p:sldSz cx="12192000" cy="6858000"/>
  <p:notesSz cx="7104063" cy="10234613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3DB9F1-4371-47DC-8689-3BD6C1A02CD0}">
          <p14:sldIdLst>
            <p14:sldId id="298"/>
            <p14:sldId id="301"/>
            <p14:sldId id="299"/>
            <p14:sldId id="300"/>
            <p14:sldId id="304"/>
            <p14:sldId id="306"/>
            <p14:sldId id="307"/>
            <p14:sldId id="305"/>
          </p14:sldIdLst>
        </p14:section>
        <p14:section name="Untitled Section" id="{CFC0083F-C7A8-4C0E-A3B5-573673660B36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8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65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51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2024/2/18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sinh%20ho&#7841;t%20c&#7909;m\Ys\Bui%20phan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689600" y="43434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1517" y="7085013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930400" y="5907089"/>
            <a:ext cx="24790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200" b="1" i="1">
              <a:solidFill>
                <a:srgbClr val="0000FF"/>
              </a:solidFill>
              <a:latin typeface=".VnAristote" pitchFamily="34" charset="0"/>
            </a:endParaRPr>
          </a:p>
        </p:txBody>
      </p:sp>
      <p:sp>
        <p:nvSpPr>
          <p:cNvPr id="2054" name="Oval 7"/>
          <p:cNvSpPr>
            <a:spLocks noChangeArrowheads="1"/>
          </p:cNvSpPr>
          <p:nvPr/>
        </p:nvSpPr>
        <p:spPr bwMode="auto">
          <a:xfrm>
            <a:off x="406400" y="381000"/>
            <a:ext cx="2228851" cy="1798638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304800" y="13716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FF0000"/>
                </a:solidFill>
                <a:sym typeface="Wingdings 2" pitchFamily="18" charset="2"/>
              </a:rPr>
              <a:t></a:t>
            </a: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101600" y="87313"/>
            <a:ext cx="12005733" cy="6667500"/>
          </a:xfrm>
          <a:prstGeom prst="rect">
            <a:avLst/>
          </a:prstGeom>
          <a:noFill/>
          <a:ln w="190500" cmpd="thickThin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057" name="Picture 10" descr="ani_book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" y="685800"/>
            <a:ext cx="14224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Torch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1" y="381000"/>
            <a:ext cx="105621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728134" y="1520993"/>
            <a:ext cx="1344084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GD&amp;ĐT</a:t>
            </a:r>
            <a:endParaRPr lang="vi-VN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" name="Rectangle 16"/>
          <p:cNvSpPr>
            <a:spLocks noChangeArrowheads="1"/>
          </p:cNvSpPr>
          <p:nvPr/>
        </p:nvSpPr>
        <p:spPr bwMode="auto">
          <a:xfrm>
            <a:off x="1981200" y="279400"/>
            <a:ext cx="1010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PHÒNG GIÁO DỤC - ĐÀO TẠO THÀNH PHỐ QUY NHƠN</a:t>
            </a:r>
            <a:b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                     TRƯỜNG TIỂU HỌC HẢI CẢNG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</a:b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1" name="Rectangle 15"/>
          <p:cNvSpPr>
            <a:spLocks noChangeArrowheads="1"/>
          </p:cNvSpPr>
          <p:nvPr/>
        </p:nvSpPr>
        <p:spPr bwMode="auto">
          <a:xfrm>
            <a:off x="914400" y="5784851"/>
            <a:ext cx="1041649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       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6600"/>
                </a:solidFill>
                <a:latin typeface="Times New Roman" pitchFamily="18" charset="0"/>
              </a:rPr>
              <a:t>quý</a:t>
            </a:r>
            <a:r>
              <a:rPr lang="en-US" sz="4000" b="1" i="1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vi-VN" sz="4000" b="1" i="1" dirty="0" smtClean="0">
                <a:solidFill>
                  <a:srgbClr val="006600"/>
                </a:solidFill>
                <a:latin typeface="Times New Roman" pitchFamily="18" charset="0"/>
              </a:rPr>
              <a:t>thầy cô về dự chuyên đề .</a:t>
            </a:r>
            <a:endParaRPr lang="en-US" sz="4000" b="1" i="1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pic>
        <p:nvPicPr>
          <p:cNvPr id="2062" name="Picture 4" descr="blumen-pflanzen094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241800"/>
            <a:ext cx="284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9154" y="2100264"/>
            <a:ext cx="10298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/>
              <a:t>CHUYÊN ĐỀ </a:t>
            </a:r>
            <a:r>
              <a:rPr lang="vi-VN" sz="4400" b="1" dirty="0"/>
              <a:t>KHỐI </a:t>
            </a:r>
            <a:r>
              <a:rPr lang="en-US" sz="4400" b="1" dirty="0" smtClean="0"/>
              <a:t>2</a:t>
            </a:r>
            <a:endParaRPr lang="vi-VN" sz="4400" b="1" dirty="0" smtClean="0"/>
          </a:p>
          <a:p>
            <a:pPr algn="ctr"/>
            <a:r>
              <a:rPr lang="vi-VN" sz="4400" b="1" dirty="0" smtClean="0"/>
              <a:t>MÔN </a:t>
            </a:r>
            <a:r>
              <a:rPr lang="en-US" sz="4400" b="1" dirty="0" smtClean="0"/>
              <a:t>TOÁN</a:t>
            </a:r>
            <a:endParaRPr lang="en-US" sz="4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ái Trường Mến Yêu (Trimme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1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214"/>
            <a:ext cx="13179972" cy="75832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4460" y="1821306"/>
            <a:ext cx="9923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                                          </a:t>
            </a:r>
            <a:r>
              <a:rPr lang="vi-VN" sz="2400" b="1" u="sng" dirty="0" smtClean="0">
                <a:solidFill>
                  <a:srgbClr val="FF0000"/>
                </a:solidFill>
              </a:rPr>
              <a:t>CHUYÊN ĐỀ:</a:t>
            </a:r>
            <a:endParaRPr lang="en-US" sz="2400" b="1" u="sng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latin typeface="Times New Roman"/>
                <a:ea typeface="Calibri"/>
                <a:cs typeface="Times New Roman"/>
              </a:rPr>
              <a:t>ĐỔI MỚI PHƯƠNG PHÁP DẠY HỌC NHẰM PHÁT TRIỂN NĂNG LỰC HỌC TOÁN CHO HỌC SINH TIỂU HỌC KHI ÁP DỤNG CHƯƠNG TRÌNH GIÁO DỤC PHỔ THÔNG 2018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0036" y="3792292"/>
            <a:ext cx="6595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GV viết CĐ 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Thị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Ngọc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Thanh</a:t>
            </a:r>
            <a:endParaRPr lang="vi-VN" sz="3200" b="1" i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GV Báo cáo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Phúc</a:t>
            </a:r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+mj-lt"/>
              </a:rPr>
              <a:t>Linh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811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1913"/>
            <a:ext cx="12191999" cy="7699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4119" y="859125"/>
            <a:ext cx="99234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     </a:t>
            </a:r>
            <a:r>
              <a:rPr lang="vi-VN" sz="2400" b="1" u="sng" dirty="0" smtClean="0">
                <a:solidFill>
                  <a:srgbClr val="FF0000"/>
                </a:solidFill>
              </a:rPr>
              <a:t>CHUYÊN ĐỀ:</a:t>
            </a:r>
            <a:endParaRPr lang="en-US" sz="2400" b="1" u="sng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latin typeface="Times New Roman"/>
                <a:ea typeface="Calibri"/>
                <a:cs typeface="Times New Roman"/>
              </a:rPr>
              <a:t>ĐỔI MỚI PHƯƠNG PHÁP DẠY HỌC NHẰM PHÁT TRIỂN NĂNG LỰC HỌC TOÁN CHO HỌC SINH TIỂU HỌC KHI ÁP DỤNG CHƯƠNG TRÌNH GIÁO DỤC PHỔ THÔNG 2018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644" y="2620946"/>
            <a:ext cx="9503963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ĐẶT VẤN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I.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tiểu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 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2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III.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PPDH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ĐGHS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tiểu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sz="20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lang="en-US" sz="2000" b="1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Minh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họa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2000" dirty="0" smtClean="0">
              <a:latin typeface="Arial"/>
              <a:ea typeface="Arial"/>
              <a:cs typeface="Times New Roman"/>
            </a:endParaRPr>
          </a:p>
          <a:p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</a:p>
          <a:p>
            <a:pPr lvl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9606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3" y="-323525"/>
            <a:ext cx="12381875" cy="73268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0104" y="1563013"/>
            <a:ext cx="99234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solidFill>
                  <a:srgbClr val="FF0000"/>
                </a:solidFill>
              </a:rPr>
              <a:t>CHUYÊN </a:t>
            </a:r>
            <a:r>
              <a:rPr lang="vi-VN" sz="2400" b="1" u="sng" dirty="0" smtClean="0">
                <a:solidFill>
                  <a:srgbClr val="FF0000"/>
                </a:solidFill>
              </a:rPr>
              <a:t>ĐỀ:</a:t>
            </a:r>
            <a:endParaRPr lang="en-US" sz="2400" b="1" u="sng" dirty="0">
              <a:solidFill>
                <a:srgbClr val="FF0000"/>
              </a:solidFill>
            </a:endParaRPr>
          </a:p>
          <a:p>
            <a:pPr lvl="0" algn="ctr"/>
            <a:r>
              <a:rPr lang="vi-VN" sz="2800" b="1" dirty="0"/>
              <a:t>  </a:t>
            </a:r>
            <a:endParaRPr lang="en-US" sz="2800" b="1" dirty="0" smtClean="0">
              <a:solidFill>
                <a:prstClr val="black"/>
              </a:solidFill>
              <a:latin typeface="Times New Roman"/>
              <a:ea typeface="Batang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8702" y="2908994"/>
            <a:ext cx="46539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/>
            </a:pPr>
            <a:r>
              <a:rPr lang="en-US" sz="3200" b="1" dirty="0" smtClean="0">
                <a:solidFill>
                  <a:srgbClr val="7030A0"/>
                </a:solidFill>
              </a:rPr>
              <a:t>ĐẶT VẤN ĐỀ</a:t>
            </a:r>
          </a:p>
          <a:p>
            <a:pPr marL="514350" lvl="0" indent="-514350">
              <a:buAutoNum type="alphaUcPeriod"/>
            </a:pPr>
            <a:r>
              <a:rPr lang="en-US" sz="3200" b="1" dirty="0" smtClean="0">
                <a:solidFill>
                  <a:srgbClr val="7030A0"/>
                </a:solidFill>
              </a:rPr>
              <a:t>NỘI DUNG</a:t>
            </a:r>
          </a:p>
          <a:p>
            <a:pPr marL="514350" lvl="0" indent="-514350">
              <a:buAutoNum type="alphaUcPeriod"/>
            </a:pPr>
            <a:endParaRPr lang="vi-VN" sz="3200" b="1" dirty="0" smtClean="0">
              <a:solidFill>
                <a:srgbClr val="7030A0"/>
              </a:solidFill>
            </a:endParaRPr>
          </a:p>
          <a:p>
            <a:pPr lvl="0"/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96980" y="3466129"/>
            <a:ext cx="8409905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endParaRPr lang="en-US" sz="2000" b="1" i="1" dirty="0" smtClean="0">
              <a:solidFill>
                <a:srgbClr val="263238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tiểu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00104" y="4790817"/>
            <a:ext cx="741661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lvl="0" algn="just">
              <a:spcBef>
                <a:spcPts val="615"/>
              </a:spcBef>
              <a:tabLst>
                <a:tab pos="678815" algn="l"/>
              </a:tabLs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1.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Phương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dạy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học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tích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cực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:</a:t>
            </a:r>
          </a:p>
          <a:p>
            <a:pPr marL="540385" lvl="0" algn="just">
              <a:spcBef>
                <a:spcPts val="615"/>
              </a:spcBef>
              <a:tabLst>
                <a:tab pos="678815" algn="l"/>
              </a:tabLs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2.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Phương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trực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quan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:</a:t>
            </a:r>
          </a:p>
          <a:p>
            <a:pPr marL="540385" lvl="0" algn="just">
              <a:spcBef>
                <a:spcPts val="615"/>
              </a:spcBef>
              <a:tabLst>
                <a:tab pos="678815" algn="l"/>
              </a:tabLs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3.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Phương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gợi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mở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-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vấn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đáp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: </a:t>
            </a:r>
          </a:p>
          <a:p>
            <a:pPr marL="540385" lvl="0" algn="just">
              <a:spcBef>
                <a:spcPts val="615"/>
              </a:spcBef>
              <a:tabLst>
                <a:tab pos="678815" algn="l"/>
              </a:tabLs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4.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Phương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dạy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học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đặt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và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giải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quyết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vấn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đề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: </a:t>
            </a:r>
          </a:p>
          <a:p>
            <a:pPr marL="540385" lvl="0" algn="just">
              <a:spcBef>
                <a:spcPts val="615"/>
              </a:spcBef>
              <a:tabLst>
                <a:tab pos="678815" algn="l"/>
              </a:tabLst>
            </a:pP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</a:rPr>
              <a:t>5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Phương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pháp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luyện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tập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thực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</a:rPr>
              <a:t>hành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</a:rPr>
              <a:t>: 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62" y="1883629"/>
            <a:ext cx="9338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 MỚI PHƯƠNG PHÁP DẠY HỌC NHẰM PHÁT TRIỂN NĂNG LỰC HỌC TOÁN CHO HỌC SINH TIỂU HỌC KHI ÁP DỤNG CHƯƠNG TRÌNH GIÁO DỤC PHỔ THÔNG 2018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9074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8177"/>
            <a:ext cx="12410940" cy="7919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5372" y="1372112"/>
            <a:ext cx="9923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CHUYÊN ĐỀ: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</a:endParaRPr>
          </a:p>
          <a:p>
            <a:pPr lvl="0" algn="ctr"/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  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 MỚI PHƯƠNG PHÁP DẠY HỌC NHẰM PHÁT TRIỂN NĂNG LỰC HỌC TOÁN CHO HỌC SINH TIỂU HỌC KHI ÁP DỤNG CHƯƠNG TRÌNH GIÁO DỤC PHỔ THÔNG 2018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222" y="2640732"/>
            <a:ext cx="461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7030A0"/>
                </a:solidFill>
              </a:rPr>
              <a:t>B</a:t>
            </a:r>
            <a:r>
              <a:rPr lang="vi-VN" sz="2800" b="1" dirty="0" smtClean="0">
                <a:solidFill>
                  <a:srgbClr val="7030A0"/>
                </a:solidFill>
              </a:rPr>
              <a:t>.</a:t>
            </a:r>
            <a:r>
              <a:rPr lang="en-US" sz="2800" b="1" dirty="0" smtClean="0">
                <a:solidFill>
                  <a:srgbClr val="7030A0"/>
                </a:solidFill>
              </a:rPr>
              <a:t> NỘI DUNG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7736" y="3829110"/>
            <a:ext cx="920393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II. 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1642" y="3502987"/>
            <a:ext cx="542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BO" sz="2400" b="1" dirty="0" smtClean="0">
              <a:solidFill>
                <a:prstClr val="black"/>
              </a:solidFill>
              <a:latin typeface="Times New Roman"/>
              <a:ea typeface="Batang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7736" y="3028891"/>
            <a:ext cx="87028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I.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tiểu</a:t>
            </a:r>
            <a:r>
              <a:rPr lang="en-US" sz="2000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7961" y="4292106"/>
            <a:ext cx="36378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Chú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trọng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7961" y="4706829"/>
            <a:ext cx="220162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lực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7962" y="5134431"/>
            <a:ext cx="216475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3.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Cá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hoá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27961" y="5562033"/>
            <a:ext cx="41729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4.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giải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quyết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vấn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tạo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27962" y="6108426"/>
            <a:ext cx="25169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5.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Tư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duy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20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" y="-726137"/>
            <a:ext cx="12325082" cy="756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98183" y="1296507"/>
            <a:ext cx="6297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vi-VN" sz="3200" b="1" u="sng" dirty="0" smtClean="0">
                <a:solidFill>
                  <a:srgbClr val="FF0000"/>
                </a:solidFill>
              </a:rPr>
              <a:t>CHUYÊN </a:t>
            </a:r>
            <a:r>
              <a:rPr lang="vi-VN" sz="3200" b="1" u="sng" dirty="0">
                <a:solidFill>
                  <a:srgbClr val="FF0000"/>
                </a:solidFill>
              </a:rPr>
              <a:t>ĐỀ: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2885" y="1881282"/>
            <a:ext cx="9755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ĐỔI MỚI PHƯƠNG PHÁP DẠY HỌC NHẰM PHÁT TRIỂN NĂNG LỰC HỌC TOÁN CHO HỌC SINH TIỂU HỌC KHI ÁP DỤNG CHƯƠNG TRÌNH GIÁO DỤC PHỔ THÔNG 2018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45" y="2383981"/>
            <a:ext cx="4743450" cy="66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8915" y="3983715"/>
            <a:ext cx="8452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III.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Đổi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mới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đồng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bộ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PPDH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và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ĐGHS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trong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dạy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học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Toán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ở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tiểu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</a:rPr>
              <a:t>học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1753" y="4355982"/>
            <a:ext cx="389113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1.  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5161" y="4773213"/>
            <a:ext cx="441700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2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5653" y="5221097"/>
            <a:ext cx="922335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   3.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rõ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mối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tương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giữa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tiết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8915" y="5969985"/>
            <a:ext cx="351092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     4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tổ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chức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5654" y="6310842"/>
            <a:ext cx="442332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b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   5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dung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9574" y="2868540"/>
            <a:ext cx="864812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I.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cực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nhằm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tiểu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0310" y="3572833"/>
            <a:ext cx="544128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II. 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áp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phương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628924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09282"/>
            <a:ext cx="12193587" cy="706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5313050"/>
            <a:ext cx="4187825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2" y="1506828"/>
            <a:ext cx="10279442" cy="171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3015758"/>
            <a:ext cx="474345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1" y="3553808"/>
            <a:ext cx="87550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1" y="4214835"/>
            <a:ext cx="54927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91" y="4553128"/>
            <a:ext cx="85042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64" y="5041721"/>
            <a:ext cx="393800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    </a:t>
            </a:r>
            <a:r>
              <a:rPr lang="en-US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lang="en-US" b="1" i="1" dirty="0" smtClean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. Minh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họa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kế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dạy</a:t>
            </a:r>
            <a:r>
              <a:rPr lang="en-US" b="1" i="1" dirty="0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263238"/>
                </a:solidFill>
                <a:latin typeface="Times New Roman"/>
                <a:ea typeface="Times New Roman"/>
                <a:cs typeface="Times New Roman"/>
              </a:rPr>
              <a:t>toán</a:t>
            </a:r>
            <a:endParaRPr lang="en-US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688847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1015840_605997153267447_41855341062782976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76550" y="2686050"/>
            <a:ext cx="6535764" cy="110799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itchFamily="18" charset="0"/>
              </a:rPr>
              <a:t>NGHỈ GIỮA GIỜ</a:t>
            </a:r>
            <a:endParaRPr lang="en-US" sz="66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2798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1a0e45f1285c02103820eb8b7fd0c901"/>
          <p:cNvPicPr>
            <a:picLocks noChangeAspect="1"/>
          </p:cNvPicPr>
          <p:nvPr/>
        </p:nvPicPr>
        <p:blipFill>
          <a:blip r:embed="rId3" cstate="print"/>
          <a:srcRect t="3935" r="114" b="7533"/>
          <a:stretch>
            <a:fillRect/>
          </a:stretch>
        </p:blipFill>
        <p:spPr>
          <a:xfrm>
            <a:off x="-19050" y="3175"/>
            <a:ext cx="12215495" cy="6828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8900" y="2419350"/>
            <a:ext cx="682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68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演示文稿11"/>
</p:tagLst>
</file>

<file path=ppt/theme/theme1.xml><?xml version="1.0" encoding="utf-8"?>
<a:theme xmlns:a="http://schemas.openxmlformats.org/drawingml/2006/main" name="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471</Words>
  <Application>Microsoft Office PowerPoint</Application>
  <PresentationFormat>Custom</PresentationFormat>
  <Paragraphs>55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演示文稿11</dc:title>
  <dc:creator>Administrator</dc:creator>
  <cp:lastModifiedBy>asus</cp:lastModifiedBy>
  <cp:revision>73</cp:revision>
  <dcterms:created xsi:type="dcterms:W3CDTF">2017-09-16T09:15:00Z</dcterms:created>
  <dcterms:modified xsi:type="dcterms:W3CDTF">2024-02-18T08:48:12Z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