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76" r:id="rId2"/>
  </p:sldMasterIdLst>
  <p:notesMasterIdLst>
    <p:notesMasterId r:id="rId20"/>
  </p:notesMasterIdLst>
  <p:sldIdLst>
    <p:sldId id="563" r:id="rId3"/>
    <p:sldId id="3149" r:id="rId4"/>
    <p:sldId id="3155" r:id="rId5"/>
    <p:sldId id="3156" r:id="rId6"/>
    <p:sldId id="3157" r:id="rId7"/>
    <p:sldId id="2966" r:id="rId8"/>
    <p:sldId id="3141" r:id="rId9"/>
    <p:sldId id="3142" r:id="rId10"/>
    <p:sldId id="3148" r:id="rId11"/>
    <p:sldId id="3130" r:id="rId12"/>
    <p:sldId id="3129" r:id="rId13"/>
    <p:sldId id="3131" r:id="rId14"/>
    <p:sldId id="3128" r:id="rId15"/>
    <p:sldId id="3154" r:id="rId16"/>
    <p:sldId id="3153" r:id="rId17"/>
    <p:sldId id="3147" r:id="rId18"/>
    <p:sldId id="2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FFFF"/>
    <a:srgbClr val="0998D7"/>
    <a:srgbClr val="0000FF"/>
    <a:srgbClr val="3DC3EC"/>
    <a:srgbClr val="F3E8CC"/>
    <a:srgbClr val="F03C69"/>
    <a:srgbClr val="000099"/>
    <a:srgbClr val="FDF2D1"/>
    <a:srgbClr val="C7EA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1" autoAdjust="0"/>
    <p:restoredTop sz="94660"/>
  </p:normalViewPr>
  <p:slideViewPr>
    <p:cSldViewPr snapToGrid="0">
      <p:cViewPr varScale="1">
        <p:scale>
          <a:sx n="84" d="100"/>
          <a:sy n="84" d="100"/>
        </p:scale>
        <p:origin x="-67" y="-1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21363-4EE3-49AE-BA04-164DB83892F6}" type="datetimeFigureOut">
              <a:rPr lang="en-GB" smtClean="0"/>
              <a:pPr/>
              <a:t>21/02/2023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B0E19-C2A7-4FE4-8BEE-17463F03FF4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977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458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39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430740"/>
      </p:ext>
    </p:extLst>
  </p:cSld>
  <p:clrMapOvr>
    <a:masterClrMapping/>
  </p:clrMapOvr>
  <p:transition advClick="0" advTm="2627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568070"/>
      </p:ext>
    </p:extLst>
  </p:cSld>
  <p:clrMapOvr>
    <a:masterClrMapping/>
  </p:clrMapOvr>
  <p:transition advClick="0" advTm="2627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30801"/>
      </p:ext>
    </p:extLst>
  </p:cSld>
  <p:clrMapOvr>
    <a:masterClrMapping/>
  </p:clrMapOvr>
  <p:transition advClick="0" advTm="2627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1685"/>
      </p:ext>
    </p:extLst>
  </p:cSld>
  <p:clrMapOvr>
    <a:masterClrMapping/>
  </p:clrMapOvr>
  <p:transition advClick="0" advTm="2627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579859"/>
      </p:ext>
    </p:extLst>
  </p:cSld>
  <p:clrMapOvr>
    <a:masterClrMapping/>
  </p:clrMapOvr>
  <p:transition advClick="0" advTm="2627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78D78A31-B58C-4F22-8C52-A961D950D026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35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xmlns="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46B59D9-0D11-4D18-BF7C-21DAEAA24A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7946" y="273537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9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9367452"/>
      </p:ext>
    </p:extLst>
  </p:cSld>
  <p:clrMapOvr>
    <a:masterClrMapping/>
  </p:clrMapOvr>
  <p:transition advClick="0" advTm="2627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87581"/>
      </p:ext>
    </p:extLst>
  </p:cSld>
  <p:clrMapOvr>
    <a:masterClrMapping/>
  </p:clrMapOvr>
  <p:transition advClick="0" advTm="2627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10320"/>
      </p:ext>
    </p:extLst>
  </p:cSld>
  <p:clrMapOvr>
    <a:masterClrMapping/>
  </p:clrMapOvr>
  <p:transition advClick="0" advTm="2627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512113"/>
      </p:ext>
    </p:extLst>
  </p:cSld>
  <p:clrMapOvr>
    <a:masterClrMapping/>
  </p:clrMapOvr>
  <p:transition advClick="0" advTm="2627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896914"/>
      </p:ext>
    </p:extLst>
  </p:cSld>
  <p:clrMapOvr>
    <a:masterClrMapping/>
  </p:clrMapOvr>
  <p:transition advClick="0" advTm="2627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19320"/>
      </p:ext>
    </p:extLst>
  </p:cSld>
  <p:clrMapOvr>
    <a:masterClrMapping/>
  </p:clrMapOvr>
  <p:transition advClick="0" advTm="2627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pPr/>
              <a:t>2/21/2023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40355"/>
      </p:ext>
    </p:extLst>
  </p:cSld>
  <p:clrMapOvr>
    <a:masterClrMapping/>
  </p:clrMapOvr>
  <p:transition advClick="0" advTm="26270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60B38913-319D-2DEE-4E36-768C2208ED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4139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753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EC5B4EC8-32B9-E2C7-DAE9-7535224A027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08895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</p:sldLayoutIdLst>
  <p:transition advClick="0" advTm="2627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41.png"/><Relationship Id="rId4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1.png"/><Relationship Id="rId12" Type="http://schemas.openxmlformats.org/officeDocument/2006/relationships/image" Target="../media/image1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openxmlformats.org/officeDocument/2006/relationships/image" Target="../media/image12.jpeg"/><Relationship Id="rId4" Type="http://schemas.openxmlformats.org/officeDocument/2006/relationships/image" Target="../media/image9.png"/><Relationship Id="rId9" Type="http://schemas.openxmlformats.org/officeDocument/2006/relationships/image" Target="../media/image6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8.png"/><Relationship Id="rId12" Type="http://schemas.openxmlformats.org/officeDocument/2006/relationships/image" Target="../media/image1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5.wdp"/><Relationship Id="rId11" Type="http://schemas.microsoft.com/office/2007/relationships/hdphoto" Target="../media/hdphoto4.wdp"/><Relationship Id="rId5" Type="http://schemas.openxmlformats.org/officeDocument/2006/relationships/image" Target="../media/image17.png"/><Relationship Id="rId15" Type="http://schemas.openxmlformats.org/officeDocument/2006/relationships/image" Target="../media/image15.png"/><Relationship Id="rId10" Type="http://schemas.openxmlformats.org/officeDocument/2006/relationships/image" Target="../media/image12.jpeg"/><Relationship Id="rId4" Type="http://schemas.openxmlformats.org/officeDocument/2006/relationships/image" Target="../media/image16.jpeg"/><Relationship Id="rId9" Type="http://schemas.openxmlformats.org/officeDocument/2006/relationships/image" Target="../media/image19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2.png"/><Relationship Id="rId12" Type="http://schemas.openxmlformats.org/officeDocument/2006/relationships/image" Target="../media/image12.jpeg"/><Relationship Id="rId2" Type="http://schemas.openxmlformats.org/officeDocument/2006/relationships/audio" Target="../media/media2.wav"/><Relationship Id="rId16" Type="http://schemas.openxmlformats.org/officeDocument/2006/relationships/image" Target="../media/image15.png"/><Relationship Id="rId1" Type="http://schemas.microsoft.com/office/2007/relationships/media" Target="../media/media2.wav"/><Relationship Id="rId6" Type="http://schemas.microsoft.com/office/2007/relationships/hdphoto" Target="../media/hdphoto7.wdp"/><Relationship Id="rId11" Type="http://schemas.openxmlformats.org/officeDocument/2006/relationships/image" Target="../media/image13.png"/><Relationship Id="rId5" Type="http://schemas.openxmlformats.org/officeDocument/2006/relationships/image" Target="../media/image21.png"/><Relationship Id="rId1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image" Target="../media/image20.jpeg"/><Relationship Id="rId9" Type="http://schemas.microsoft.com/office/2007/relationships/hdphoto" Target="../media/hdphoto8.wdp"/><Relationship Id="rId1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11" Type="http://schemas.openxmlformats.org/officeDocument/2006/relationships/image" Target="../media/image2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6" y="-10319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xmlns="" id="{8DB2BA37-17C4-4552-9FC4-5BF272E1495C}"/>
              </a:ext>
            </a:extLst>
          </p:cNvPr>
          <p:cNvSpPr txBox="1"/>
          <p:nvPr/>
        </p:nvSpPr>
        <p:spPr>
          <a:xfrm>
            <a:off x="2744056" y="391319"/>
            <a:ext cx="783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DỤC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ĐÀO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xmlns="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4656" y="934231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4325E99-8D03-402E-8158-E4682241AF5E}"/>
              </a:ext>
            </a:extLst>
          </p:cNvPr>
          <p:cNvSpPr/>
          <p:nvPr/>
        </p:nvSpPr>
        <p:spPr>
          <a:xfrm>
            <a:off x="305656" y="2530631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xmlns="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7342" y="4683040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i="1" dirty="0" err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altLang="en-US" sz="4000" b="1" i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4000" b="1" i="1" dirty="0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xmlns="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5484" y="5994884"/>
            <a:ext cx="94238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2022 - 2023</a:t>
            </a:r>
            <a:endParaRPr lang="en-US" altLang="en-US" sz="44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EF5FBD90-9FF3-4CE0-94C3-6E830887528B}"/>
              </a:ext>
            </a:extLst>
          </p:cNvPr>
          <p:cNvCxnSpPr/>
          <p:nvPr/>
        </p:nvCxnSpPr>
        <p:spPr>
          <a:xfrm>
            <a:off x="4191856" y="1458119"/>
            <a:ext cx="5029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4998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A12528A-CF90-43A3-8CAE-E593678B95F4}"/>
              </a:ext>
            </a:extLst>
          </p:cNvPr>
          <p:cNvSpPr/>
          <p:nvPr/>
        </p:nvSpPr>
        <p:spPr>
          <a:xfrm>
            <a:off x="1060939" y="1644829"/>
            <a:ext cx="11036982" cy="2002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vi-VN" sz="4400" b="1" dirty="0"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vi-VN" sz="44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húng </a:t>
            </a:r>
            <a:r>
              <a:rPr lang="vi-VN" sz="4400" b="1" dirty="0">
                <a:latin typeface="UTM Avo" panose="02040603050506020204" pitchFamily="18" charset="0"/>
                <a:cs typeface="Times New Roman" panose="02020603050405020304" pitchFamily="18" charset="0"/>
              </a:rPr>
              <a:t>ta cần có ý thức bảo vệ thông tin cá nhân và gia đình</a:t>
            </a:r>
            <a:r>
              <a:rPr lang="vi-VN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xmlns="" id="{96AC9935-8260-41A9-AF1C-4375BEC10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074" y="3719407"/>
            <a:ext cx="9038492" cy="29285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645283" y="-8463"/>
            <a:ext cx="110440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22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2023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645283" y="740499"/>
            <a:ext cx="11044074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u="sng" dirty="0" err="1" smtClean="0">
                <a:solidFill>
                  <a:srgbClr val="F03C6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F03C69"/>
                </a:solidFill>
                <a:latin typeface="Times New Roman" pitchFamily="18" charset="0"/>
                <a:cs typeface="Times New Roman" pitchFamily="18" charset="0"/>
              </a:rPr>
              <a:t> 10</a:t>
            </a:r>
            <a:r>
              <a:rPr lang="en-US" sz="2800" b="1" dirty="0" smtClean="0">
                <a:solidFill>
                  <a:srgbClr val="F03C69"/>
                </a:solidFill>
                <a:latin typeface="Times New Roman" pitchFamily="18" charset="0"/>
                <a:cs typeface="Times New Roman" pitchFamily="18" charset="0"/>
              </a:rPr>
              <a:t>: BẢO VỆ THÔNG TIN KHI DÙNG MÁY TÍNH (TIẾT 2)</a:t>
            </a:r>
            <a:endParaRPr lang="vi-VN" sz="2800" b="1" dirty="0">
              <a:solidFill>
                <a:srgbClr val="F03C6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42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428750" y="1155705"/>
            <a:ext cx="11044074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THÔNG TIN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QUA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MÁY TÍNH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32B2448-2341-2256-0887-59522F257896}"/>
              </a:ext>
            </a:extLst>
          </p:cNvPr>
          <p:cNvGrpSpPr/>
          <p:nvPr/>
        </p:nvGrpSpPr>
        <p:grpSpPr>
          <a:xfrm>
            <a:off x="378086" y="1687440"/>
            <a:ext cx="11037523" cy="944344"/>
            <a:chOff x="614526" y="5327686"/>
            <a:chExt cx="11037523" cy="94434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AB2ABA5-E39F-453B-A1F6-A8A302CF76CF}"/>
                </a:ext>
              </a:extLst>
            </p:cNvPr>
            <p:cNvSpPr/>
            <p:nvPr/>
          </p:nvSpPr>
          <p:spPr>
            <a:xfrm>
              <a:off x="3471704" y="5514215"/>
              <a:ext cx="8180345" cy="661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bảo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thông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tin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gia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đình</a:t>
              </a:r>
              <a:endParaRPr 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16B29C23-1986-4FCE-AE04-4E2E5FEDFBCC}"/>
                </a:ext>
              </a:extLst>
            </p:cNvPr>
            <p:cNvSpPr/>
            <p:nvPr/>
          </p:nvSpPr>
          <p:spPr>
            <a:xfrm>
              <a:off x="614526" y="5464515"/>
              <a:ext cx="10962947" cy="807515"/>
            </a:xfrm>
            <a:prstGeom prst="roundRect">
              <a:avLst>
                <a:gd name="adj" fmla="val 5722"/>
              </a:avLst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9F981BEB-8658-4DB9-970A-DFF9F966A571}"/>
                </a:ext>
              </a:extLst>
            </p:cNvPr>
            <p:cNvGrpSpPr/>
            <p:nvPr/>
          </p:nvGrpSpPr>
          <p:grpSpPr>
            <a:xfrm>
              <a:off x="614526" y="5327686"/>
              <a:ext cx="2898644" cy="880803"/>
              <a:chOff x="522612" y="900102"/>
              <a:chExt cx="2898644" cy="880803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C0485714-67DE-444C-AB85-04CC1EF99EEE}"/>
                  </a:ext>
                </a:extLst>
              </p:cNvPr>
              <p:cNvGrpSpPr/>
              <p:nvPr/>
            </p:nvGrpSpPr>
            <p:grpSpPr>
              <a:xfrm>
                <a:off x="522612" y="1095583"/>
                <a:ext cx="2372989" cy="661656"/>
                <a:chOff x="5906375" y="1404722"/>
                <a:chExt cx="2372989" cy="661656"/>
              </a:xfrm>
            </p:grpSpPr>
            <p:sp>
              <p:nvSpPr>
                <p:cNvPr id="21" name="Rectangle: Top Corners Rounded 20">
                  <a:extLst>
                    <a:ext uri="{FF2B5EF4-FFF2-40B4-BE49-F238E27FC236}">
                      <a16:creationId xmlns:a16="http://schemas.microsoft.com/office/drawing/2014/main" xmlns="" id="{195ABAE6-A846-409B-85E5-4CD6FF370697}"/>
                    </a:ext>
                  </a:extLst>
                </p:cNvPr>
                <p:cNvSpPr/>
                <p:nvPr/>
              </p:nvSpPr>
              <p:spPr>
                <a:xfrm>
                  <a:off x="5981023" y="1404722"/>
                  <a:ext cx="2298341" cy="661656"/>
                </a:xfrm>
                <a:prstGeom prst="round2SameRect">
                  <a:avLst/>
                </a:prstGeom>
                <a:solidFill>
                  <a:srgbClr val="7FC3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UTM Bienvenue" panose="02040603050506020204" pitchFamily="18" charset="0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xmlns="" id="{22D5722D-C4D9-4D78-80B8-7026BEF70276}"/>
                    </a:ext>
                  </a:extLst>
                </p:cNvPr>
                <p:cNvSpPr/>
                <p:nvPr/>
              </p:nvSpPr>
              <p:spPr>
                <a:xfrm>
                  <a:off x="5906375" y="1465062"/>
                  <a:ext cx="2135017" cy="53322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342900">
                    <a:lnSpc>
                      <a:spcPct val="150000"/>
                    </a:lnSpc>
                  </a:pPr>
                  <a:r>
                    <a:rPr lang="en-US" sz="2200" b="1">
                      <a:solidFill>
                        <a:schemeClr val="bg1"/>
                      </a:solidFill>
                      <a:latin typeface="UTM Bienvenue" panose="02040603050506020204" pitchFamily="18" charset="0"/>
                      <a:cs typeface="Times New Roman" panose="02020603050405020304" pitchFamily="18" charset="0"/>
                    </a:rPr>
                    <a:t>HOẠT ĐỘNG </a:t>
                  </a:r>
                  <a:endParaRPr lang="vi-VN" sz="2200" b="1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5CFE52EF-B45D-41EF-AD98-6772D8E16074}"/>
                  </a:ext>
                </a:extLst>
              </p:cNvPr>
              <p:cNvGrpSpPr/>
              <p:nvPr/>
            </p:nvGrpSpPr>
            <p:grpSpPr>
              <a:xfrm rot="20419193">
                <a:off x="2468303" y="900102"/>
                <a:ext cx="952953" cy="880803"/>
                <a:chOff x="8974078" y="279854"/>
                <a:chExt cx="3397172" cy="3224225"/>
              </a:xfrm>
            </p:grpSpPr>
            <p:pic>
              <p:nvPicPr>
                <p:cNvPr id="19" name="Picture 5">
                  <a:extLst>
                    <a:ext uri="{FF2B5EF4-FFF2-40B4-BE49-F238E27FC236}">
                      <a16:creationId xmlns:a16="http://schemas.microsoft.com/office/drawing/2014/main" xmlns="" id="{1F1A57E2-D857-4D89-A4EF-C44572F690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974078" y="279854"/>
                  <a:ext cx="3397172" cy="3224225"/>
                </a:xfrm>
                <a:prstGeom prst="rect">
                  <a:avLst/>
                </a:prstGeom>
              </p:spPr>
            </p:pic>
            <p:pic>
              <p:nvPicPr>
                <p:cNvPr id="20" name="Picture 6">
                  <a:extLst>
                    <a:ext uri="{FF2B5EF4-FFF2-40B4-BE49-F238E27FC236}">
                      <a16:creationId xmlns:a16="http://schemas.microsoft.com/office/drawing/2014/main" xmlns="" id="{987D6516-EAFE-4645-8413-365F09D829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264794" y="565914"/>
                  <a:ext cx="2916629" cy="2768146"/>
                </a:xfrm>
                <a:prstGeom prst="rect">
                  <a:avLst/>
                </a:prstGeom>
              </p:spPr>
            </p:pic>
          </p:grp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4F4984E6-5DDB-4389-BA4B-99FF68DE7565}"/>
                  </a:ext>
                </a:extLst>
              </p:cNvPr>
              <p:cNvSpPr/>
              <p:nvPr/>
            </p:nvSpPr>
            <p:spPr>
              <a:xfrm>
                <a:off x="2792351" y="1002361"/>
                <a:ext cx="363894" cy="661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800" b="1">
                    <a:solidFill>
                      <a:schemeClr val="bg1"/>
                    </a:solidFill>
                    <a:latin typeface="UTM HelvetIns" panose="02040603050506020204" pitchFamily="18" charset="0"/>
                    <a:cs typeface="Times New Roman" panose="02020603050405020304" pitchFamily="18" charset="0"/>
                  </a:rPr>
                  <a:t>2</a:t>
                </a:r>
                <a:endParaRPr lang="vi-VN" sz="2800" b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9830014-2AAA-4AAF-8B34-B4009F0D28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086" y="3426883"/>
            <a:ext cx="4059578" cy="2603317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8F98F00B-8DEA-A323-F16D-2D799CC37956}"/>
              </a:ext>
            </a:extLst>
          </p:cNvPr>
          <p:cNvSpPr/>
          <p:nvPr/>
        </p:nvSpPr>
        <p:spPr>
          <a:xfrm>
            <a:off x="4598377" y="3358734"/>
            <a:ext cx="71634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Em hãy thảo luận với các bạn trong nhóm để tìm ra cách bảo vệ thông tin lưu trữ trong máy tính hay trao đổi qua Internet.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F577B7C9-4A63-4229-32B4-4F0F4605228C}"/>
              </a:ext>
            </a:extLst>
          </p:cNvPr>
          <p:cNvSpPr/>
          <p:nvPr/>
        </p:nvSpPr>
        <p:spPr>
          <a:xfrm>
            <a:off x="5149243" y="2631784"/>
            <a:ext cx="5862502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(5')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645283" y="-8463"/>
            <a:ext cx="110440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22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2023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717711" y="613751"/>
            <a:ext cx="11044074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u="sng" dirty="0" err="1" smtClean="0">
                <a:solidFill>
                  <a:srgbClr val="F03C6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F03C69"/>
                </a:solidFill>
                <a:latin typeface="Times New Roman" pitchFamily="18" charset="0"/>
                <a:cs typeface="Times New Roman" pitchFamily="18" charset="0"/>
              </a:rPr>
              <a:t> 10</a:t>
            </a:r>
            <a:r>
              <a:rPr lang="en-US" sz="2800" b="1" dirty="0" smtClean="0">
                <a:solidFill>
                  <a:srgbClr val="F03C69"/>
                </a:solidFill>
                <a:latin typeface="Times New Roman" pitchFamily="18" charset="0"/>
                <a:cs typeface="Times New Roman" pitchFamily="18" charset="0"/>
              </a:rPr>
              <a:t>: BẢO VỆ THÔNG TIN KHI DÙNG MÁY TÍNH (TIẾT 2)</a:t>
            </a:r>
            <a:endParaRPr lang="vi-VN" sz="2800" b="1" dirty="0">
              <a:solidFill>
                <a:srgbClr val="F03C6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84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41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14E9F60-269C-4ADA-96F6-89C88B2CCBDD}"/>
              </a:ext>
            </a:extLst>
          </p:cNvPr>
          <p:cNvGrpSpPr/>
          <p:nvPr/>
        </p:nvGrpSpPr>
        <p:grpSpPr>
          <a:xfrm>
            <a:off x="172751" y="1880901"/>
            <a:ext cx="11417186" cy="4256128"/>
            <a:chOff x="176038" y="533052"/>
            <a:chExt cx="9898563" cy="183517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94CB9A20-E68D-4932-88B1-62526EAC880E}"/>
                </a:ext>
              </a:extLst>
            </p:cNvPr>
            <p:cNvGrpSpPr/>
            <p:nvPr/>
          </p:nvGrpSpPr>
          <p:grpSpPr>
            <a:xfrm>
              <a:off x="176038" y="533052"/>
              <a:ext cx="9898563" cy="1835174"/>
              <a:chOff x="176038" y="533052"/>
              <a:chExt cx="9898563" cy="1835174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FB546776-AA7F-4EB1-ADF4-052736A3599C}"/>
                  </a:ext>
                </a:extLst>
              </p:cNvPr>
              <p:cNvSpPr/>
              <p:nvPr/>
            </p:nvSpPr>
            <p:spPr>
              <a:xfrm>
                <a:off x="671914" y="635660"/>
                <a:ext cx="9402687" cy="1732566"/>
              </a:xfrm>
              <a:prstGeom prst="roundRect">
                <a:avLst/>
              </a:prstGeom>
              <a:solidFill>
                <a:srgbClr val="F2E9CC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xmlns="" id="{D6D129C6-D5F2-43AF-9B9F-797B5A3F0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76038" y="533052"/>
                <a:ext cx="998307" cy="883997"/>
              </a:xfrm>
              <a:prstGeom prst="rect">
                <a:avLst/>
              </a:prstGeom>
            </p:spPr>
          </p:pic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BB79ABBE-D635-4740-85D9-3AF519933D48}"/>
                </a:ext>
              </a:extLst>
            </p:cNvPr>
            <p:cNvSpPr/>
            <p:nvPr/>
          </p:nvSpPr>
          <p:spPr>
            <a:xfrm>
              <a:off x="827462" y="721405"/>
              <a:ext cx="9247139" cy="1616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35000"/>
                </a:lnSpc>
              </a:pPr>
              <a:r>
                <a:rPr lang="vi-VN" sz="2200" b="1" dirty="0">
                  <a:solidFill>
                    <a:srgbClr val="F03C6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4400" b="1" dirty="0">
                  <a:latin typeface="Times New Roman" pitchFamily="18" charset="0"/>
                  <a:cs typeface="Times New Roman" pitchFamily="18" charset="0"/>
                </a:rPr>
                <a:t>Bảo vệ thông tin cá nhân và gia đình: không cung cấp tên và địa chỉ cho người lạ, không gửi và nhận tệp từ người không quen biết, bảo vệ mật khẩu khi dùng máy tính.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645283" y="-8463"/>
            <a:ext cx="110440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22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2023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1411663" y="562714"/>
            <a:ext cx="11044074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u="sng" dirty="0" err="1" smtClean="0">
                <a:solidFill>
                  <a:srgbClr val="F03C6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F03C69"/>
                </a:solidFill>
                <a:latin typeface="Times New Roman" pitchFamily="18" charset="0"/>
                <a:cs typeface="Times New Roman" pitchFamily="18" charset="0"/>
              </a:rPr>
              <a:t> 10</a:t>
            </a:r>
            <a:r>
              <a:rPr lang="en-US" sz="2800" b="1" dirty="0" smtClean="0">
                <a:solidFill>
                  <a:srgbClr val="F03C69"/>
                </a:solidFill>
                <a:latin typeface="Times New Roman" pitchFamily="18" charset="0"/>
                <a:cs typeface="Times New Roman" pitchFamily="18" charset="0"/>
              </a:rPr>
              <a:t>: BẢO VỆ THÔNG TIN KHI DÙNG MÁY TÍNH (TIẾT 2)</a:t>
            </a:r>
            <a:endParaRPr lang="vi-VN" sz="2800" b="1" dirty="0">
              <a:solidFill>
                <a:srgbClr val="F03C6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67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713FBEC-EB68-475E-8887-889EE01F7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48" y="1373296"/>
            <a:ext cx="983065" cy="9678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437E9CC-34D6-462E-A3E3-838E142BCC53}"/>
              </a:ext>
            </a:extLst>
          </p:cNvPr>
          <p:cNvSpPr/>
          <p:nvPr/>
        </p:nvSpPr>
        <p:spPr>
          <a:xfrm>
            <a:off x="1481742" y="1202724"/>
            <a:ext cx="10059883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Khi có thông tin cá nhân của em hoặc gia đình em thì người xấu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có thể: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D9A1839-3388-45F5-9F22-2C3960116CFC}"/>
              </a:ext>
            </a:extLst>
          </p:cNvPr>
          <p:cNvSpPr/>
          <p:nvPr/>
        </p:nvSpPr>
        <p:spPr>
          <a:xfrm>
            <a:off x="1294646" y="2776645"/>
            <a:ext cx="82548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3200" b="1" dirty="0">
                <a:solidFill>
                  <a:srgbClr val="7FC354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C32FBB8-B56E-49A2-8CA7-A1334859026E}"/>
              </a:ext>
            </a:extLst>
          </p:cNvPr>
          <p:cNvSpPr/>
          <p:nvPr/>
        </p:nvSpPr>
        <p:spPr>
          <a:xfrm>
            <a:off x="1231271" y="3541938"/>
            <a:ext cx="98230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3200" b="1" dirty="0">
                <a:solidFill>
                  <a:srgbClr val="7FC354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Internet.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531947E-638F-4A34-AF88-93DD98EEBEA6}"/>
              </a:ext>
            </a:extLst>
          </p:cNvPr>
          <p:cNvSpPr/>
          <p:nvPr/>
        </p:nvSpPr>
        <p:spPr>
          <a:xfrm>
            <a:off x="963418" y="4226052"/>
            <a:ext cx="10897354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3200" b="1" dirty="0">
                <a:solidFill>
                  <a:srgbClr val="7FC354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FB3967A-9058-4772-9CA8-C01D349EB71C}"/>
              </a:ext>
            </a:extLst>
          </p:cNvPr>
          <p:cNvSpPr/>
          <p:nvPr/>
        </p:nvSpPr>
        <p:spPr>
          <a:xfrm>
            <a:off x="1231271" y="5647103"/>
            <a:ext cx="82548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3200" b="1" dirty="0">
                <a:solidFill>
                  <a:srgbClr val="7FC354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vi-VN" sz="32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1D2E612-5D18-42CC-AB1B-C2337D5A6BE3}"/>
              </a:ext>
            </a:extLst>
          </p:cNvPr>
          <p:cNvSpPr/>
          <p:nvPr/>
        </p:nvSpPr>
        <p:spPr>
          <a:xfrm>
            <a:off x="1231271" y="5840797"/>
            <a:ext cx="443608" cy="4436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645283" y="-8463"/>
            <a:ext cx="110440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22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2023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1411663" y="562714"/>
            <a:ext cx="11044074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u="sng" dirty="0" err="1" smtClean="0">
                <a:solidFill>
                  <a:srgbClr val="F03C6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F03C69"/>
                </a:solidFill>
                <a:latin typeface="Times New Roman" pitchFamily="18" charset="0"/>
                <a:cs typeface="Times New Roman" pitchFamily="18" charset="0"/>
              </a:rPr>
              <a:t> 10</a:t>
            </a:r>
            <a:r>
              <a:rPr lang="en-US" sz="2800" b="1" dirty="0" smtClean="0">
                <a:solidFill>
                  <a:srgbClr val="F03C69"/>
                </a:solidFill>
                <a:latin typeface="Times New Roman" pitchFamily="18" charset="0"/>
                <a:cs typeface="Times New Roman" pitchFamily="18" charset="0"/>
              </a:rPr>
              <a:t>: BẢO VỆ THÔNG TIN KHI DÙNG MÁY TÍNH (TIẾT 2)</a:t>
            </a:r>
            <a:endParaRPr lang="vi-VN" sz="2800" b="1" dirty="0">
              <a:solidFill>
                <a:srgbClr val="F03C6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71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9" grpId="0"/>
      <p:bldP spid="10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713FBEC-EB68-475E-8887-889EE01F7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86" y="1717328"/>
            <a:ext cx="983065" cy="9678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AF4FC9A-9FA3-435E-AD7A-43994F0DEA58}"/>
              </a:ext>
            </a:extLst>
          </p:cNvPr>
          <p:cNvSpPr/>
          <p:nvPr/>
        </p:nvSpPr>
        <p:spPr>
          <a:xfrm>
            <a:off x="1411663" y="1741658"/>
            <a:ext cx="102115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vi-VN" sz="3200" b="1" u="sng" dirty="0">
                <a:latin typeface="Times New Roman" pitchFamily="18" charset="0"/>
                <a:cs typeface="Times New Roman" pitchFamily="18" charset="0"/>
              </a:rPr>
              <a:t>không nên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 chia sẻ rộng rãi trên Internet những thông tin nào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sau đây?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1300725-0AAC-1C15-F8B1-4086E45956DA}"/>
              </a:ext>
            </a:extLst>
          </p:cNvPr>
          <p:cNvSpPr/>
          <p:nvPr/>
        </p:nvSpPr>
        <p:spPr>
          <a:xfrm>
            <a:off x="1907733" y="3423402"/>
            <a:ext cx="82548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3200" b="1" dirty="0">
                <a:solidFill>
                  <a:srgbClr val="7FC354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 dirty="0">
                <a:solidFill>
                  <a:srgbClr val="7FC354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F6FAAA9-8478-E2DD-7050-120453C60F64}"/>
              </a:ext>
            </a:extLst>
          </p:cNvPr>
          <p:cNvSpPr/>
          <p:nvPr/>
        </p:nvSpPr>
        <p:spPr>
          <a:xfrm>
            <a:off x="1947799" y="4162066"/>
            <a:ext cx="82548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3200" b="1" dirty="0">
                <a:solidFill>
                  <a:srgbClr val="7FC354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FF728CC-53A5-0C79-6872-60C0B033AC6E}"/>
              </a:ext>
            </a:extLst>
          </p:cNvPr>
          <p:cNvSpPr/>
          <p:nvPr/>
        </p:nvSpPr>
        <p:spPr>
          <a:xfrm>
            <a:off x="1947799" y="4891066"/>
            <a:ext cx="95713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3200" b="1" dirty="0">
                <a:solidFill>
                  <a:srgbClr val="7FC354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AC61F1E-7CF3-FB45-A62C-ED8EA62DD70C}"/>
              </a:ext>
            </a:extLst>
          </p:cNvPr>
          <p:cNvSpPr/>
          <p:nvPr/>
        </p:nvSpPr>
        <p:spPr>
          <a:xfrm>
            <a:off x="1947799" y="5627132"/>
            <a:ext cx="82548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3200" b="1" dirty="0">
                <a:solidFill>
                  <a:srgbClr val="7FC354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3C1167B6-E904-96C3-99DC-D442CEEAAAC7}"/>
              </a:ext>
            </a:extLst>
          </p:cNvPr>
          <p:cNvSpPr/>
          <p:nvPr/>
        </p:nvSpPr>
        <p:spPr>
          <a:xfrm>
            <a:off x="1907733" y="3661621"/>
            <a:ext cx="443608" cy="4436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2F7AF735-5FD6-3271-98D1-E6031222F7C8}"/>
              </a:ext>
            </a:extLst>
          </p:cNvPr>
          <p:cNvSpPr/>
          <p:nvPr/>
        </p:nvSpPr>
        <p:spPr>
          <a:xfrm>
            <a:off x="1968547" y="5084760"/>
            <a:ext cx="443608" cy="4436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9647C3A2-B3D2-9EA4-8D28-4BAF81AAA0E0}"/>
              </a:ext>
            </a:extLst>
          </p:cNvPr>
          <p:cNvSpPr/>
          <p:nvPr/>
        </p:nvSpPr>
        <p:spPr>
          <a:xfrm>
            <a:off x="1958825" y="5820826"/>
            <a:ext cx="443608" cy="4436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645283" y="-8463"/>
            <a:ext cx="110440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22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2023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1411663" y="562714"/>
            <a:ext cx="11044074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u="sng" dirty="0" err="1" smtClean="0">
                <a:solidFill>
                  <a:srgbClr val="F03C6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F03C69"/>
                </a:solidFill>
                <a:latin typeface="Times New Roman" pitchFamily="18" charset="0"/>
                <a:cs typeface="Times New Roman" pitchFamily="18" charset="0"/>
              </a:rPr>
              <a:t> 10</a:t>
            </a:r>
            <a:r>
              <a:rPr lang="en-US" sz="2800" b="1" dirty="0" smtClean="0">
                <a:solidFill>
                  <a:srgbClr val="F03C69"/>
                </a:solidFill>
                <a:latin typeface="Times New Roman" pitchFamily="18" charset="0"/>
                <a:cs typeface="Times New Roman" pitchFamily="18" charset="0"/>
              </a:rPr>
              <a:t>: BẢO VỆ THÔNG TIN KHI DÙNG MÁY TÍNH (TIẾT 2)</a:t>
            </a:r>
            <a:endParaRPr lang="vi-VN" sz="2800" b="1" dirty="0">
              <a:solidFill>
                <a:srgbClr val="F03C6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64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6" grpId="0"/>
      <p:bldP spid="17" grpId="0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AF4FC9A-9FA3-435E-AD7A-43994F0DEA58}"/>
              </a:ext>
            </a:extLst>
          </p:cNvPr>
          <p:cNvSpPr/>
          <p:nvPr/>
        </p:nvSpPr>
        <p:spPr>
          <a:xfrm>
            <a:off x="1044940" y="1813585"/>
            <a:ext cx="109778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hãy ghép mỗi mục ở cột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 với một mục thích hợp ở cột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645283" y="-8463"/>
            <a:ext cx="110440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22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2023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1411663" y="562714"/>
            <a:ext cx="11044074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u="sng" dirty="0" err="1" smtClean="0">
                <a:solidFill>
                  <a:srgbClr val="F03C6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F03C69"/>
                </a:solidFill>
                <a:latin typeface="Times New Roman" pitchFamily="18" charset="0"/>
                <a:cs typeface="Times New Roman" pitchFamily="18" charset="0"/>
              </a:rPr>
              <a:t> 10</a:t>
            </a:r>
            <a:r>
              <a:rPr lang="en-US" sz="2800" b="1" dirty="0" smtClean="0">
                <a:solidFill>
                  <a:srgbClr val="F03C69"/>
                </a:solidFill>
                <a:latin typeface="Times New Roman" pitchFamily="18" charset="0"/>
                <a:cs typeface="Times New Roman" pitchFamily="18" charset="0"/>
              </a:rPr>
              <a:t>: BẢO VỆ THÔNG TIN KHI DÙNG MÁY TÍNH (TIẾT 2)</a:t>
            </a:r>
            <a:endParaRPr lang="vi-VN" sz="2800" b="1" dirty="0">
              <a:solidFill>
                <a:srgbClr val="F03C6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60BEE735-CE58-4102-B051-8E89722AB9F6}"/>
              </a:ext>
            </a:extLst>
          </p:cNvPr>
          <p:cNvGrpSpPr/>
          <p:nvPr/>
        </p:nvGrpSpPr>
        <p:grpSpPr>
          <a:xfrm>
            <a:off x="404805" y="1098956"/>
            <a:ext cx="3761537" cy="1014929"/>
            <a:chOff x="371924" y="467376"/>
            <a:chExt cx="3761537" cy="101492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E9E35BFB-9160-475A-9A3C-F4BFA55FD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1924" y="467376"/>
              <a:ext cx="1280271" cy="1014929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DC92854C-9D59-4229-99FA-518A76AD336B}"/>
                </a:ext>
              </a:extLst>
            </p:cNvPr>
            <p:cNvSpPr/>
            <p:nvPr/>
          </p:nvSpPr>
          <p:spPr>
            <a:xfrm>
              <a:off x="1752860" y="653374"/>
              <a:ext cx="2380601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 dirty="0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LUYỆN TẬP</a:t>
              </a:r>
              <a:endParaRPr lang="vi-VN" sz="2800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3548"/>
              </p:ext>
            </p:extLst>
          </p:nvPr>
        </p:nvGraphicFramePr>
        <p:xfrm>
          <a:off x="275627" y="2668611"/>
          <a:ext cx="4993490" cy="418939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4993490"/>
              </a:tblGrid>
              <a:tr h="623788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Cột A</a:t>
                      </a:r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88534"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1) Không tùy tiện cung cấp thông tin cá nhân</a:t>
                      </a:r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88534"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2) Tìm hiểu cách sử dụng internet hợp lí</a:t>
                      </a:r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88534"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3) Đặt mật khẩu cho máy tính</a:t>
                      </a:r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565875"/>
              </p:ext>
            </p:extLst>
          </p:nvPr>
        </p:nvGraphicFramePr>
        <p:xfrm>
          <a:off x="7109485" y="2644580"/>
          <a:ext cx="4994998" cy="4214773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4994998"/>
              </a:tblGrid>
              <a:tr h="618727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Cột B</a:t>
                      </a:r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12223"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a) Giúp em có kĩ </a:t>
                      </a:r>
                      <a:r>
                        <a:rPr lang="en-US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vi-VN" sz="2800" smtClean="0">
                          <a:latin typeface="Times New Roman" pitchFamily="18" charset="0"/>
                          <a:cs typeface="Times New Roman" pitchFamily="18" charset="0"/>
                        </a:rPr>
                        <a:t>ăng </a:t>
                      </a:r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tự bảo vệ mình trên internet</a:t>
                      </a:r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12223"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b) Để người khác không thể tự ý sử dụng thông tin trong máy tính</a:t>
                      </a:r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12223"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c) Vì người xấu có thể sử dụng thông tin cá nhân có thể gây hại cho em và gia đình</a:t>
                      </a:r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5260063" y="3874883"/>
            <a:ext cx="1865014" cy="22995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5260063" y="3739081"/>
            <a:ext cx="1865014" cy="13851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5260063" y="5024673"/>
            <a:ext cx="1865014" cy="13218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998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6E35A39-1A8F-4ADC-A7F6-06EA24ACD297}"/>
              </a:ext>
            </a:extLst>
          </p:cNvPr>
          <p:cNvGrpSpPr/>
          <p:nvPr/>
        </p:nvGrpSpPr>
        <p:grpSpPr>
          <a:xfrm>
            <a:off x="645283" y="1412896"/>
            <a:ext cx="4066338" cy="1181202"/>
            <a:chOff x="459009" y="98031"/>
            <a:chExt cx="4066338" cy="118120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50F12B1B-5399-465E-BF44-B7AF0B9BC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9009" y="98031"/>
              <a:ext cx="1280271" cy="118120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E6CB9DE3-24D3-4664-A836-7FB2E78A4ED4}"/>
                </a:ext>
              </a:extLst>
            </p:cNvPr>
            <p:cNvSpPr/>
            <p:nvPr/>
          </p:nvSpPr>
          <p:spPr>
            <a:xfrm>
              <a:off x="2144746" y="134045"/>
              <a:ext cx="2380601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998D7"/>
                  </a:solidFill>
                  <a:effectLst/>
                  <a:uLnTx/>
                  <a:uFillTx/>
                  <a:latin typeface="SVN-SAF" panose="02040603050506020204" pitchFamily="18" charset="0"/>
                  <a:cs typeface="Times New Roman" panose="02020603050405020304" pitchFamily="18" charset="0"/>
                </a:rPr>
                <a:t>VẬN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998D7"/>
                  </a:solidFill>
                  <a:effectLst/>
                  <a:uLnTx/>
                  <a:uFillTx/>
                  <a:latin typeface="SVN-SAF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998D7"/>
                  </a:solidFill>
                  <a:effectLst/>
                  <a:uLnTx/>
                  <a:uFillTx/>
                  <a:latin typeface="SVN-SAF" panose="02040603050506020204" pitchFamily="18" charset="0"/>
                  <a:cs typeface="Times New Roman" panose="02020603050405020304" pitchFamily="18" charset="0"/>
                </a:rPr>
                <a:t>DỤNG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998D7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1E6D449-C9F1-4CD1-8C89-17CB6A075213}"/>
              </a:ext>
            </a:extLst>
          </p:cNvPr>
          <p:cNvSpPr/>
          <p:nvPr/>
        </p:nvSpPr>
        <p:spPr>
          <a:xfrm>
            <a:off x="1066798" y="3096646"/>
            <a:ext cx="10775185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hãy kể ví dụ về hậu quả của việc lộ thông tin cá nhân trên Internet mà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 biết.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645283" y="-8463"/>
            <a:ext cx="110440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năm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2023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1411663" y="562714"/>
            <a:ext cx="11044074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u="sng" dirty="0" err="1" smtClean="0">
                <a:solidFill>
                  <a:srgbClr val="F03C6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F03C69"/>
                </a:solidFill>
                <a:latin typeface="Times New Roman" pitchFamily="18" charset="0"/>
                <a:cs typeface="Times New Roman" pitchFamily="18" charset="0"/>
              </a:rPr>
              <a:t> 10</a:t>
            </a:r>
            <a:r>
              <a:rPr lang="en-US" sz="2800" b="1" dirty="0" smtClean="0">
                <a:solidFill>
                  <a:srgbClr val="F03C69"/>
                </a:solidFill>
                <a:latin typeface="Times New Roman" pitchFamily="18" charset="0"/>
                <a:cs typeface="Times New Roman" pitchFamily="18" charset="0"/>
              </a:rPr>
              <a:t>: BẢO VỆ THÔNG TIN KHI DÙNG MÁY TÍNH (TIẾT 2)</a:t>
            </a:r>
            <a:endParaRPr lang="vi-VN" sz="2800" b="1" dirty="0">
              <a:solidFill>
                <a:srgbClr val="F03C6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61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xmlns="" id="{2C6CC85F-80B1-4649-B207-B5609F0D9149}"/>
              </a:ext>
            </a:extLst>
          </p:cNvPr>
          <p:cNvGrpSpPr/>
          <p:nvPr/>
        </p:nvGrpSpPr>
        <p:grpSpPr>
          <a:xfrm>
            <a:off x="2980607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xmlns="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xmlns="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xmlns="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xmlns="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xmlns="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xmlns="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xmlns="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xmlns="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xmlns="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xmlns="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xmlns="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xmlns="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xmlns="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xmlns="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xmlns="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xmlns="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xmlns="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xmlns="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xmlns="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xmlns="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xmlns="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xmlns="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xmlns="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xmlns="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xmlns="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xmlns="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xmlns="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xmlns="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xmlns="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xmlns="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xmlns="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xmlns="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xmlns="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xmlns="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xmlns="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xmlns="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xmlns="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xmlns="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xmlns="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xmlns="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xmlns="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xmlns="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xmlns="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xmlns="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xmlns="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06005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xmlns="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38662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xmlns="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xmlns="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xmlns="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3" y="5449888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xmlns="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00963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xmlns="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1789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xmlns="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5847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xmlns="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6927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xmlns="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1609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967602" y="3249041"/>
            <a:ext cx="8417625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xmlns="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7" y="4174670"/>
            <a:ext cx="4084635" cy="2041582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:a16="http://schemas.microsoft.com/office/drawing/2014/main" xmlns="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4" y="-342891"/>
            <a:ext cx="2162083" cy="258832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C26FF18A-5CCF-493C-9DE6-1D0C44C35E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559" y="2458656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70300" y="343616"/>
            <a:ext cx="4283651" cy="176458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53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53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7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479524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3033058" y="568106"/>
            <a:ext cx="6633883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32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endParaRPr lang="en-US" sz="32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121050" y="3022600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32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chụp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32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endParaRPr lang="en-US" sz="27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5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5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7" name="Explosion 2 76"/>
          <p:cNvSpPr/>
          <p:nvPr/>
        </p:nvSpPr>
        <p:spPr>
          <a:xfrm>
            <a:off x="914544" y="4310789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57774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7035800" y="3543540"/>
            <a:ext cx="3218403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665886" y="2824375"/>
            <a:ext cx="4593071" cy="42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6282644" y="1509516"/>
            <a:ext cx="5535189" cy="691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6705600" y="3134659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32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endParaRPr lang="en-US" sz="32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161825" y="3111322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32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27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2" name="TextBox 21"/>
          <p:cNvSpPr txBox="1"/>
          <p:nvPr/>
        </p:nvSpPr>
        <p:spPr>
          <a:xfrm>
            <a:off x="2501152" y="177800"/>
            <a:ext cx="6920753" cy="215443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1675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5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5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" name="Explosion 2 50"/>
          <p:cNvSpPr/>
          <p:nvPr/>
        </p:nvSpPr>
        <p:spPr>
          <a:xfrm>
            <a:off x="1261273" y="4575371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74903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2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598"/>
            <a:ext cx="12191999" cy="751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7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125" y1="41900" x2="54125" y2="65286"/>
                        <a14:foregroundMark x1="63500" y1="34227" x2="50500" y2="52497"/>
                        <a14:foregroundMark x1="58375" y1="26675" x2="58375" y2="37272"/>
                        <a14:foregroundMark x1="46375" y1="24117" x2="40125" y2="39342"/>
                        <a14:foregroundMark x1="54545" y1="35106" x2="57091" y2="48723"/>
                        <a14:foregroundMark x1="48000" y1="28298" x2="40364" y2="47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3917760"/>
            <a:ext cx="3048000" cy="260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4343400"/>
            <a:ext cx="1744116" cy="174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Giai cuu dai duong 2\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231" l="0" r="100000">
                        <a14:backgroundMark x1="93800" y1="36410" x2="88600" y2="78462"/>
                        <a14:backgroundMark x1="38800" y1="64103" x2="30400" y2="81026"/>
                        <a14:backgroundMark x1="10400" y1="11795" x2="35200" y2="6923"/>
                        <a14:backgroundMark x1="64400" y1="1795" x2="69800" y2="3846"/>
                        <a14:backgroundMark x1="76800" y1="3846" x2="95200" y2="2308"/>
                        <a14:backgroundMark x1="48800" y1="73590" x2="46200" y2="76154"/>
                        <a14:backgroundMark x1="36000" y1="30000" x2="36800" y2="32564"/>
                        <a14:backgroundMark x1="96714" y1="23724" x2="84507" y2="81381"/>
                        <a14:backgroundMark x1="84507" y1="76577" x2="59155" y2="86486"/>
                        <a14:backgroundMark x1="59624" y1="69670" x2="58685" y2="82282"/>
                        <a14:backgroundMark x1="30751" y1="82282" x2="2113" y2="82282"/>
                        <a14:backgroundMark x1="3286" y1="48348" x2="10329" y2="82282"/>
                        <a14:backgroundMark x1="7512" y1="46246" x2="23709" y2="49249"/>
                        <a14:backgroundMark x1="26995" y1="33033" x2="30047" y2="35435"/>
                        <a14:backgroundMark x1="2582" y1="31231" x2="10094" y2="35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4860610"/>
            <a:ext cx="2362201" cy="184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1" y="-1346200"/>
            <a:ext cx="8369991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562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1" name="TextBox 20"/>
          <p:cNvSpPr txBox="1"/>
          <p:nvPr/>
        </p:nvSpPr>
        <p:spPr>
          <a:xfrm>
            <a:off x="2734235" y="257262"/>
            <a:ext cx="6822141" cy="215443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tin?</a:t>
            </a:r>
            <a:endParaRPr lang="en-US" sz="44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03200" y="28544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A. Facebook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121050" y="28544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Zalo</a:t>
            </a:r>
            <a:endParaRPr lang="en-US" sz="32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276698" y="28702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C. Email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347200" y="28544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endParaRPr lang="en-US" sz="27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5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5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5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7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" name="Explosion 2 52"/>
          <p:cNvSpPr/>
          <p:nvPr/>
        </p:nvSpPr>
        <p:spPr>
          <a:xfrm>
            <a:off x="81189" y="4177981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928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7705E-6 L -0.11979 0.0275 " pathEditMode="relative" rAng="0" ptsTypes="AA">
                                      <p:cBhvr>
                                        <p:cTn id="72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135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25394E-6 L -0.1882 4.25394E-6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53" grpId="0" animBg="1"/>
      <p:bldP spid="5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pplication&#10;&#10;Description automatically generated with low confidence">
            <a:extLst>
              <a:ext uri="{FF2B5EF4-FFF2-40B4-BE49-F238E27FC236}">
                <a16:creationId xmlns:a16="http://schemas.microsoft.com/office/drawing/2014/main" xmlns="" id="{8B3E0FB8-E459-4BB0-92B6-7E324CEA4E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1135"/>
            <a:ext cx="9469285" cy="1232602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:a16="http://schemas.microsoft.com/office/drawing/2014/main" xmlns="" id="{8A9797FE-C9D9-49AB-A3C2-86D3DB3D7A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649" y="530340"/>
            <a:ext cx="1664763" cy="1512215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239A8B9E-FB88-4E42-AEBB-678115273C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t="10280" r="4451" b="10613"/>
          <a:stretch/>
        </p:blipFill>
        <p:spPr>
          <a:xfrm>
            <a:off x="920588" y="3509391"/>
            <a:ext cx="2810642" cy="2439125"/>
          </a:xfrm>
          <a:prstGeom prst="rect">
            <a:avLst/>
          </a:prstGeom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C0A0CF2A-7B1A-4996-AA78-F2EFD0B7A3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849" y="4098831"/>
            <a:ext cx="1320820" cy="1320820"/>
          </a:xfrm>
          <a:prstGeom prst="rect">
            <a:avLst/>
          </a:prstGeom>
        </p:spPr>
      </p:pic>
      <p:pic>
        <p:nvPicPr>
          <p:cNvPr id="5" name="Picture 4" descr="A picture containing box, container&#10;&#10;Description automatically generated">
            <a:extLst>
              <a:ext uri="{FF2B5EF4-FFF2-40B4-BE49-F238E27FC236}">
                <a16:creationId xmlns:a16="http://schemas.microsoft.com/office/drawing/2014/main" xmlns="" id="{28C10F1D-D787-40EE-9B21-D76EC27E89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606" y="1484675"/>
            <a:ext cx="4319634" cy="57598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209F603-4C99-4A65-920A-0DCC6CA8D2B7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30055" y="402365"/>
            <a:ext cx="1735904" cy="5487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AF4AC97-E772-45E6-9146-21375F2E27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559" y="2458656"/>
            <a:ext cx="589731" cy="52062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48654" y="1737517"/>
            <a:ext cx="9698859" cy="2020552"/>
            <a:chOff x="848654" y="1737517"/>
            <a:chExt cx="9698859" cy="2020552"/>
          </a:xfrm>
        </p:grpSpPr>
        <p:pic>
          <p:nvPicPr>
            <p:cNvPr id="32" name="Picture 31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xmlns="" id="{39E44C2D-8F31-4D50-9538-11CF5EE48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654" y="1737517"/>
              <a:ext cx="9154733" cy="1754795"/>
            </a:xfrm>
            <a:prstGeom prst="rect">
              <a:avLst/>
            </a:prstGeom>
          </p:spPr>
        </p:pic>
        <p:sp>
          <p:nvSpPr>
            <p:cNvPr id="11" name="TextBox 9">
              <a:extLst>
                <a:ext uri="{FF2B5EF4-FFF2-40B4-BE49-F238E27FC236}">
                  <a16:creationId xmlns:a16="http://schemas.microsoft.com/office/drawing/2014/main" xmlns="" id="{B3F36DA1-BF7F-4E43-924C-B8D1AE60B0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23685" y="3050183"/>
              <a:ext cx="9423828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4000" b="1" i="1" dirty="0" smtClean="0">
                  <a:solidFill>
                    <a:srgbClr val="1D1D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altLang="en-US" sz="4000" b="1" i="1" dirty="0" err="1" smtClean="0">
                  <a:solidFill>
                    <a:srgbClr val="1D1D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en-US" sz="4000" b="1" i="1" dirty="0" smtClean="0">
                  <a:solidFill>
                    <a:srgbClr val="1D1D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2)</a:t>
              </a:r>
              <a:endParaRPr lang="en-US" altLang="en-US" sz="48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645283" y="-8463"/>
            <a:ext cx="110440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22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2023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496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62EF5811-DAD3-4563-9E0C-BD8760EEB8C7}"/>
              </a:ext>
            </a:extLst>
          </p:cNvPr>
          <p:cNvGrpSpPr/>
          <p:nvPr/>
        </p:nvGrpSpPr>
        <p:grpSpPr>
          <a:xfrm>
            <a:off x="1936820" y="3492581"/>
            <a:ext cx="7808339" cy="3314633"/>
            <a:chOff x="5240431" y="3001093"/>
            <a:chExt cx="6481218" cy="331463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DFABCF61-6EFB-406E-871B-18B5E3A3E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342"/>
            <a:stretch/>
          </p:blipFill>
          <p:spPr>
            <a:xfrm>
              <a:off x="7144547" y="3474637"/>
              <a:ext cx="4577102" cy="284108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AE1E442C-6774-476C-9FFF-4D62301D8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1000" l="1612" r="36472">
                          <a14:foregroundMark x1="3053" y1="90000" x2="3053" y2="90000"/>
                          <a14:foregroundMark x1="1612" y1="89500" x2="1612" y2="89500"/>
                          <a14:foregroundMark x1="24343" y1="91000" x2="24343" y2="91000"/>
                          <a14:foregroundMark x1="12892" y1="89000" x2="12892" y2="89000"/>
                        </a14:backgroundRemoval>
                      </a14:imgEffect>
                    </a14:imgLayer>
                  </a14:imgProps>
                </a:ext>
              </a:extLst>
            </a:blip>
            <a:srcRect r="59474"/>
            <a:stretch/>
          </p:blipFill>
          <p:spPr>
            <a:xfrm>
              <a:off x="5240431" y="3001093"/>
              <a:ext cx="2660262" cy="2227092"/>
            </a:xfrm>
            <a:prstGeom prst="rect">
              <a:avLst/>
            </a:prstGeom>
          </p:spPr>
        </p:pic>
        <p:pic>
          <p:nvPicPr>
            <p:cNvPr id="27" name="Picture 26" descr="A picture containing arrow&#10;&#10;Description automatically generated">
              <a:extLst>
                <a:ext uri="{FF2B5EF4-FFF2-40B4-BE49-F238E27FC236}">
                  <a16:creationId xmlns:a16="http://schemas.microsoft.com/office/drawing/2014/main" xmlns="" id="{E0EC6254-5B35-4687-8851-1D760442F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4598" y="5181140"/>
              <a:ext cx="709949" cy="795850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645283" y="1216147"/>
            <a:ext cx="110440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F98F00B-8DEA-A323-F16D-2D799CC37956}"/>
              </a:ext>
            </a:extLst>
          </p:cNvPr>
          <p:cNvSpPr/>
          <p:nvPr/>
        </p:nvSpPr>
        <p:spPr>
          <a:xfrm>
            <a:off x="408777" y="1657801"/>
            <a:ext cx="1151708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chụp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tải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Facebook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kèm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status: “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!”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trộm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defTabSz="342900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645283" y="-8463"/>
            <a:ext cx="110440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22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2023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516330" y="554940"/>
            <a:ext cx="11044074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u="sng" dirty="0" err="1" smtClean="0">
                <a:solidFill>
                  <a:srgbClr val="F03C6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F03C69"/>
                </a:solidFill>
                <a:latin typeface="Times New Roman" pitchFamily="18" charset="0"/>
                <a:cs typeface="Times New Roman" pitchFamily="18" charset="0"/>
              </a:rPr>
              <a:t> 10</a:t>
            </a:r>
            <a:r>
              <a:rPr lang="en-US" sz="2800" b="1" dirty="0" smtClean="0">
                <a:solidFill>
                  <a:srgbClr val="F03C69"/>
                </a:solidFill>
                <a:latin typeface="Times New Roman" pitchFamily="18" charset="0"/>
                <a:cs typeface="Times New Roman" pitchFamily="18" charset="0"/>
              </a:rPr>
              <a:t>: BẢO VỆ THÔNG TIN KHI DÙNG MÁY TÍNH (TIẾT 2)</a:t>
            </a:r>
            <a:endParaRPr lang="vi-VN" sz="2800" b="1" dirty="0">
              <a:solidFill>
                <a:srgbClr val="F03C6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23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534730" y="730201"/>
            <a:ext cx="110440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TÌNH HUỐNG 2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đe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dọa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tống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B9EABD7-AD6A-4509-AEF4-8F42ADB32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777" y="3399031"/>
            <a:ext cx="4760363" cy="3458969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>
            <a:off x="3223033" y="1372114"/>
            <a:ext cx="5667469" cy="2622154"/>
          </a:xfrm>
          <a:prstGeom prst="cloudCallout">
            <a:avLst>
              <a:gd name="adj1" fmla="val -12047"/>
              <a:gd name="adj2" fmla="val 6146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nhỉ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internet.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vi-VN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1098E5B-12AD-414F-AC42-F556B8FA4C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929" b="19053"/>
          <a:stretch/>
        </p:blipFill>
        <p:spPr>
          <a:xfrm>
            <a:off x="-190124" y="2683191"/>
            <a:ext cx="3621387" cy="2812907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8890502" y="1281164"/>
            <a:ext cx="3301497" cy="5065315"/>
          </a:xfrm>
          <a:prstGeom prst="cloudCallout">
            <a:avLst>
              <a:gd name="adj1" fmla="val -80777"/>
              <a:gd name="adj2" fmla="val 1132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10/12/2014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Hưng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ta 5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con?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Hahaha</a:t>
            </a:r>
            <a:endParaRPr lang="vi-VN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645283" y="-117105"/>
            <a:ext cx="110440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22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2023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534730" y="290955"/>
            <a:ext cx="11044074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u="sng" dirty="0" err="1" smtClean="0">
                <a:solidFill>
                  <a:srgbClr val="F03C6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F03C69"/>
                </a:solidFill>
                <a:latin typeface="Times New Roman" pitchFamily="18" charset="0"/>
                <a:cs typeface="Times New Roman" pitchFamily="18" charset="0"/>
              </a:rPr>
              <a:t> 10</a:t>
            </a:r>
            <a:r>
              <a:rPr lang="en-US" sz="2800" b="1" dirty="0" smtClean="0">
                <a:solidFill>
                  <a:srgbClr val="F03C69"/>
                </a:solidFill>
                <a:latin typeface="Times New Roman" pitchFamily="18" charset="0"/>
                <a:cs typeface="Times New Roman" pitchFamily="18" charset="0"/>
              </a:rPr>
              <a:t>: BẢO VỆ THÔNG TIN KHI DÙNG MÁY TÍNH (TIẾT 2)</a:t>
            </a:r>
            <a:endParaRPr lang="vi-VN" sz="2800" b="1" dirty="0">
              <a:solidFill>
                <a:srgbClr val="F03C6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20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F98F00B-8DEA-A323-F16D-2D799CC37956}"/>
              </a:ext>
            </a:extLst>
          </p:cNvPr>
          <p:cNvSpPr/>
          <p:nvPr/>
        </p:nvSpPr>
        <p:spPr>
          <a:xfrm>
            <a:off x="283028" y="957603"/>
            <a:ext cx="1151708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TÌNH HUỐNG 3: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dữ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defTabSz="342900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12371" y="3485582"/>
            <a:ext cx="10961915" cy="3372416"/>
            <a:chOff x="1012371" y="2300473"/>
            <a:chExt cx="10961915" cy="455752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12371" y="2952750"/>
              <a:ext cx="5791200" cy="3905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Cloud Callout 9"/>
            <p:cNvSpPr/>
            <p:nvPr/>
          </p:nvSpPr>
          <p:spPr>
            <a:xfrm>
              <a:off x="8403772" y="2300473"/>
              <a:ext cx="3570514" cy="3624944"/>
            </a:xfrm>
            <a:prstGeom prst="cloudCallout">
              <a:avLst>
                <a:gd name="adj1" fmla="val -98959"/>
                <a:gd name="adj2" fmla="val 8918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035970" y="2964995"/>
              <a:ext cx="2306118" cy="1940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645283" y="-198586"/>
            <a:ext cx="110440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22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2023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E10EB54-4731-4DD5-8421-518086FEA3E2}"/>
              </a:ext>
            </a:extLst>
          </p:cNvPr>
          <p:cNvSpPr/>
          <p:nvPr/>
        </p:nvSpPr>
        <p:spPr>
          <a:xfrm>
            <a:off x="534730" y="290955"/>
            <a:ext cx="11044074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u="sng" dirty="0" err="1" smtClean="0">
                <a:solidFill>
                  <a:srgbClr val="F03C6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F03C69"/>
                </a:solidFill>
                <a:latin typeface="Times New Roman" pitchFamily="18" charset="0"/>
                <a:cs typeface="Times New Roman" pitchFamily="18" charset="0"/>
              </a:rPr>
              <a:t> 10</a:t>
            </a:r>
            <a:r>
              <a:rPr lang="en-US" sz="2800" b="1" dirty="0" smtClean="0">
                <a:solidFill>
                  <a:srgbClr val="F03C69"/>
                </a:solidFill>
                <a:latin typeface="Times New Roman" pitchFamily="18" charset="0"/>
                <a:cs typeface="Times New Roman" pitchFamily="18" charset="0"/>
              </a:rPr>
              <a:t>: BẢO VỆ THÔNG TIN KHI DÙNG MÁY TÍNH (TIẾT 2)</a:t>
            </a:r>
            <a:endParaRPr lang="vi-VN" sz="2800" b="1" dirty="0">
              <a:solidFill>
                <a:srgbClr val="F03C6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23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8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6055</TotalTime>
  <Words>858</Words>
  <Application>Microsoft Office PowerPoint</Application>
  <PresentationFormat>Custom</PresentationFormat>
  <Paragraphs>101</Paragraphs>
  <Slides>17</Slides>
  <Notes>2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1_Office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ASUS</cp:lastModifiedBy>
  <cp:revision>222</cp:revision>
  <dcterms:created xsi:type="dcterms:W3CDTF">2021-11-14T08:33:55Z</dcterms:created>
  <dcterms:modified xsi:type="dcterms:W3CDTF">2023-02-21T13:09:01Z</dcterms:modified>
  <cp:category>9Slide.vn</cp:category>
</cp:coreProperties>
</file>