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84" r:id="rId3"/>
  </p:sldMasterIdLst>
  <p:notesMasterIdLst>
    <p:notesMasterId r:id="rId24"/>
  </p:notesMasterIdLst>
  <p:sldIdLst>
    <p:sldId id="256" r:id="rId4"/>
    <p:sldId id="326" r:id="rId5"/>
    <p:sldId id="449" r:id="rId6"/>
    <p:sldId id="341" r:id="rId7"/>
    <p:sldId id="345" r:id="rId8"/>
    <p:sldId id="346" r:id="rId9"/>
    <p:sldId id="347" r:id="rId10"/>
    <p:sldId id="319" r:id="rId11"/>
    <p:sldId id="281" r:id="rId12"/>
    <p:sldId id="352" r:id="rId13"/>
    <p:sldId id="257" r:id="rId14"/>
    <p:sldId id="271" r:id="rId15"/>
    <p:sldId id="351" r:id="rId16"/>
    <p:sldId id="354" r:id="rId17"/>
    <p:sldId id="349" r:id="rId18"/>
    <p:sldId id="267" r:id="rId19"/>
    <p:sldId id="265" r:id="rId20"/>
    <p:sldId id="266" r:id="rId21"/>
    <p:sldId id="353" r:id="rId22"/>
    <p:sldId id="340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CC"/>
    <a:srgbClr val="003399"/>
    <a:srgbClr val="00FF99"/>
    <a:srgbClr val="FFFAF7"/>
    <a:srgbClr val="FF0066"/>
    <a:srgbClr val="FFFF99"/>
    <a:srgbClr val="0066FF"/>
    <a:srgbClr val="FFFF66"/>
    <a:srgbClr val="40C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3483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4409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</a:t>
            </a:r>
            <a:r>
              <a:rPr lang="en-US" baseline="0"/>
              <a:t> 1 này không có người dự thì cắt đi. Dạy bình thường.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6704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80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</a:t>
            </a:r>
            <a:r>
              <a:rPr lang="en-US" baseline="0"/>
              <a:t> 1 này không có người dự thì cắt đi. Dạy bình thường.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5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80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ED4331-C0D3-4785-A357-4D7223E55873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1611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2FE602-0FFC-4C0C-A301-A3B696B9FCB7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9438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2FE602-0FFC-4C0C-A301-A3B696B9FCB7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7603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2FE602-0FFC-4C0C-A301-A3B696B9FCB7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32427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534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343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2164A787-D73A-7E3F-A834-33AD531FE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E2699D3B-BF30-997F-C98E-252F2F2508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F5D30A9C-18CD-C169-B017-103ECC7F57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521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3B696-EBB3-433D-95C9-64E7E0D4802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30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89D04-15F9-47DF-877F-DC202D2876A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8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5F4E5-7D39-4782-9BB9-893A6A1E543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6648D-7ABE-4CD6-ACDE-52BA57408DA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61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A35E2-EF56-4F75-89A5-F41BC7320DA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68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5BFB7-784E-43EB-92D4-37728D1D52F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05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FA8DB-1BC4-4541-9F18-F8B3B612199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39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DE090-A6A7-4366-A8F6-29B402B7F86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56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D594A-25E4-4AA8-BDFB-4D8F80736A3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3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AEF45-D6D1-4AA9-92EA-371DAABA456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0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485AF-E73F-4ABA-947D-CB9AFC531F6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84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3B696-EBB3-433D-95C9-64E7E0D4802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95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89D04-15F9-47DF-877F-DC202D2876A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02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5F4E5-7D39-4782-9BB9-893A6A1E543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47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6648D-7ABE-4CD6-ACDE-52BA57408DA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82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A35E2-EF56-4F75-89A5-F41BC7320DA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98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5BFB7-784E-43EB-92D4-37728D1D52F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82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FA8DB-1BC4-4541-9F18-F8B3B612199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20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DE090-A6A7-4366-A8F6-29B402B7F86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2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D594A-25E4-4AA8-BDFB-4D8F80736A3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16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AEF45-D6D1-4AA9-92EA-371DAABA456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75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485AF-E73F-4ABA-947D-CB9AFC531F6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1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274638"/>
            <a:ext cx="109724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600204"/>
            <a:ext cx="109724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2" y="6245225"/>
            <a:ext cx="284395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99" y="6245225"/>
            <a:ext cx="386180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89" y="6245225"/>
            <a:ext cx="28439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65E838A-14B9-4B69-92F9-244A6857FD8E}" type="slidenum">
              <a:rPr lang="en-GB" altLang="en-US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GB" altLang="en-US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64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274638"/>
            <a:ext cx="109724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600204"/>
            <a:ext cx="109724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2" y="6245225"/>
            <a:ext cx="284395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99" y="6245225"/>
            <a:ext cx="386180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89" y="6245225"/>
            <a:ext cx="28439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65E838A-14B9-4B69-92F9-244A6857FD8E}" type="slidenum">
              <a:rPr lang="en-GB" altLang="en-US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GB" altLang="en-US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92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oc10.vn/doc-sach/toan-5-tap-2/1/681/8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hoc10.vn/doc-sach/toan-5-tap-2/1/681/8/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openxmlformats.org/officeDocument/2006/relationships/slide" Target="slide6.xm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5" Type="http://schemas.openxmlformats.org/officeDocument/2006/relationships/slide" Target="slide4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5" Type="http://schemas.openxmlformats.org/officeDocument/2006/relationships/slide" Target="slide4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5" Type="http://schemas.openxmlformats.org/officeDocument/2006/relationships/slide" Target="slide4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8421" y="5070067"/>
            <a:ext cx="7456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GIÁO VIÊN: VÕ THỊ MINH LANG </a:t>
            </a:r>
          </a:p>
          <a:p>
            <a:pPr algn="ctr"/>
            <a:r>
              <a:rPr lang="en-US" sz="2800" b="1">
                <a:solidFill>
                  <a:srgbClr val="0033CC"/>
                </a:solidFill>
              </a:rPr>
              <a:t>Môn : Toán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664507" y="254080"/>
            <a:ext cx="5164875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135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1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TP QUY NH</a:t>
            </a:r>
            <a:r>
              <a:rPr lang="vi-VN" sz="21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endParaRPr lang="en-US" sz="2100" kern="12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1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ĐỐNG ĐA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000930" y="942681"/>
            <a:ext cx="9813303" cy="38974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 liệt chào mừng các thầy </a:t>
            </a:r>
            <a:r>
              <a:rPr lang="en-US" sz="27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 giáo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 dự giờ và thăm lớp 5 A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 học 2024 – 2025   </a:t>
            </a:r>
            <a:endParaRPr lang="en-US" sz="27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96077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ohnny-Gu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133600" y="933450"/>
            <a:ext cx="3048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6600"/>
                </a:solidFill>
              </a:rPr>
              <a:t>1. Ghép hình:</a:t>
            </a: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514600" y="16002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hai hình tam giác bằng nhau (hình vẽ)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400800" y="4191000"/>
            <a:ext cx="2209800" cy="1449388"/>
          </a:xfrm>
          <a:prstGeom prst="triangle">
            <a:avLst>
              <a:gd name="adj" fmla="val 33551"/>
            </a:avLst>
          </a:prstGeom>
          <a:solidFill>
            <a:srgbClr val="FF9900"/>
          </a:solidFill>
          <a:ln w="2857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2971800" y="4191000"/>
            <a:ext cx="2209800" cy="1449388"/>
          </a:xfrm>
          <a:prstGeom prst="triangle">
            <a:avLst>
              <a:gd name="adj" fmla="val 33551"/>
            </a:avLst>
          </a:prstGeom>
          <a:solidFill>
            <a:schemeClr val="hlink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3733800" y="4191000"/>
            <a:ext cx="0" cy="1447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WordArt 20"/>
          <p:cNvSpPr>
            <a:spLocks noChangeArrowheads="1" noChangeShapeType="1" noTextEdit="1"/>
          </p:cNvSpPr>
          <p:nvPr/>
        </p:nvSpPr>
        <p:spPr bwMode="auto">
          <a:xfrm>
            <a:off x="3352800" y="4953000"/>
            <a:ext cx="1524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1</a:t>
            </a:r>
          </a:p>
        </p:txBody>
      </p:sp>
      <p:sp>
        <p:nvSpPr>
          <p:cNvPr id="5141" name="WordArt 21"/>
          <p:cNvSpPr>
            <a:spLocks noChangeArrowheads="1" noChangeShapeType="1" noTextEdit="1"/>
          </p:cNvSpPr>
          <p:nvPr/>
        </p:nvSpPr>
        <p:spPr bwMode="auto">
          <a:xfrm>
            <a:off x="3962400" y="4953000"/>
            <a:ext cx="152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2</a:t>
            </a:r>
          </a:p>
        </p:txBody>
      </p:sp>
      <p:sp>
        <p:nvSpPr>
          <p:cNvPr id="5143" name="WordArt 23"/>
          <p:cNvSpPr>
            <a:spLocks noChangeArrowheads="1" noChangeShapeType="1" noTextEdit="1"/>
          </p:cNvSpPr>
          <p:nvPr/>
        </p:nvSpPr>
        <p:spPr bwMode="auto">
          <a:xfrm>
            <a:off x="2514601" y="2362200"/>
            <a:ext cx="661511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một hình tam giác thành 2 mảnh theo đường cao.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4" name="WordArt 24"/>
          <p:cNvSpPr>
            <a:spLocks noChangeArrowheads="1" noChangeShapeType="1" noTextEdit="1"/>
          </p:cNvSpPr>
          <p:nvPr/>
        </p:nvSpPr>
        <p:spPr bwMode="auto">
          <a:xfrm>
            <a:off x="2514600" y="3200400"/>
            <a:ext cx="65674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mảnh 1 và mảnh 2 vào hình tam giác còn lại.</a:t>
            </a: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3733800" y="5486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7" grpId="0" animBg="1"/>
      <p:bldP spid="5128" grpId="0" animBg="1"/>
      <p:bldP spid="5139" grpId="0" animBg="1"/>
      <p:bldP spid="5140" grpId="0" animBg="1"/>
      <p:bldP spid="5141" grpId="0" animBg="1"/>
      <p:bldP spid="5143" grpId="0" animBg="1"/>
      <p:bldP spid="5144" grpId="0" animBg="1"/>
      <p:bldP spid="5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/>
              <a:t>vc</a:t>
            </a:r>
          </a:p>
        </p:txBody>
      </p:sp>
      <p:sp>
        <p:nvSpPr>
          <p:cNvPr id="3095" name="WordArt 23"/>
          <p:cNvSpPr>
            <a:spLocks noChangeArrowheads="1" noChangeShapeType="1" noTextEdit="1"/>
          </p:cNvSpPr>
          <p:nvPr/>
        </p:nvSpPr>
        <p:spPr bwMode="auto">
          <a:xfrm>
            <a:off x="1752600" y="4876800"/>
            <a:ext cx="6019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Diện tích hình chữ nhật </a:t>
            </a:r>
            <a:r>
              <a:rPr lang="vi-VN" sz="28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BCDE</a:t>
            </a:r>
            <a:r>
              <a:rPr lang="en-US" sz="28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 so với diện tích hình tam giác </a:t>
            </a:r>
            <a:r>
              <a:rPr lang="vi-VN" sz="28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AB</a:t>
            </a:r>
            <a:r>
              <a:rPr lang="en-US" sz="28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C:</a:t>
            </a:r>
          </a:p>
        </p:txBody>
      </p:sp>
      <p:sp>
        <p:nvSpPr>
          <p:cNvPr id="3096" name="WordArt 24"/>
          <p:cNvSpPr>
            <a:spLocks noChangeArrowheads="1" noChangeShapeType="1" noTextEdit="1"/>
          </p:cNvSpPr>
          <p:nvPr/>
        </p:nvSpPr>
        <p:spPr bwMode="auto">
          <a:xfrm>
            <a:off x="8305800" y="4800600"/>
            <a:ext cx="1752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Gấp 2 lần</a:t>
            </a:r>
          </a:p>
        </p:txBody>
      </p:sp>
      <p:sp>
        <p:nvSpPr>
          <p:cNvPr id="3097" name="WordArt 25"/>
          <p:cNvSpPr>
            <a:spLocks noChangeArrowheads="1" noChangeShapeType="1" noTextEdit="1"/>
          </p:cNvSpPr>
          <p:nvPr/>
        </p:nvSpPr>
        <p:spPr bwMode="auto">
          <a:xfrm>
            <a:off x="1915921" y="1395413"/>
            <a:ext cx="403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</a:rPr>
              <a:t>2.So sánh</a:t>
            </a:r>
            <a:r>
              <a:rPr lang="vi-VN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</a:rPr>
              <a:t>, đối chiếu các yếu tố hình học </a:t>
            </a:r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3098" name="WordArt 26"/>
          <p:cNvSpPr>
            <a:spLocks noChangeArrowheads="1" noChangeShapeType="1" noTextEdit="1"/>
          </p:cNvSpPr>
          <p:nvPr/>
        </p:nvSpPr>
        <p:spPr bwMode="auto">
          <a:xfrm>
            <a:off x="1676400" y="3033714"/>
            <a:ext cx="44958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</a:rPr>
              <a:t>Chiều dài hình chữ nhật </a:t>
            </a:r>
            <a:r>
              <a:rPr lang="vi-VN" sz="28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</a:rPr>
              <a:t>BCDE</a:t>
            </a:r>
            <a:r>
              <a:rPr lang="en-US" sz="28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</a:rPr>
              <a:t> bằng: </a:t>
            </a:r>
          </a:p>
        </p:txBody>
      </p:sp>
      <p:sp>
        <p:nvSpPr>
          <p:cNvPr id="3099" name="WordArt 27"/>
          <p:cNvSpPr>
            <a:spLocks noChangeArrowheads="1" noChangeShapeType="1" noTextEdit="1"/>
          </p:cNvSpPr>
          <p:nvPr/>
        </p:nvSpPr>
        <p:spPr bwMode="auto">
          <a:xfrm>
            <a:off x="1752600" y="3930650"/>
            <a:ext cx="4343400" cy="488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Chiều rộng hình chữ nhật </a:t>
            </a:r>
            <a:r>
              <a:rPr lang="vi-VN" sz="28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BCDE</a:t>
            </a:r>
            <a:r>
              <a:rPr lang="en-US" sz="28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 bằng: </a:t>
            </a:r>
          </a:p>
        </p:txBody>
      </p:sp>
      <p:sp>
        <p:nvSpPr>
          <p:cNvPr id="3100" name="WordArt 28"/>
          <p:cNvSpPr>
            <a:spLocks noChangeArrowheads="1" noChangeShapeType="1" noTextEdit="1"/>
          </p:cNvSpPr>
          <p:nvPr/>
        </p:nvSpPr>
        <p:spPr bwMode="auto">
          <a:xfrm>
            <a:off x="6629400" y="3095626"/>
            <a:ext cx="34290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Độ dài đáy BC của tam giác ABC</a:t>
            </a:r>
            <a:endParaRPr lang="en-US" sz="28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sp>
        <p:nvSpPr>
          <p:cNvPr id="3101" name="WordArt 29"/>
          <p:cNvSpPr>
            <a:spLocks noChangeArrowheads="1" noChangeShapeType="1" noTextEdit="1"/>
          </p:cNvSpPr>
          <p:nvPr/>
        </p:nvSpPr>
        <p:spPr bwMode="auto">
          <a:xfrm>
            <a:off x="6553200" y="3962400"/>
            <a:ext cx="3200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Chiều cao </a:t>
            </a:r>
            <a:r>
              <a:rPr lang="vi-VN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A</a:t>
            </a:r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H của tam giác</a:t>
            </a:r>
            <a:r>
              <a:rPr lang="vi-VN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 ABC</a:t>
            </a:r>
            <a:endParaRPr lang="en-US" sz="28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grpSp>
        <p:nvGrpSpPr>
          <p:cNvPr id="8202" name="Group 38"/>
          <p:cNvGrpSpPr>
            <a:grpSpLocks/>
          </p:cNvGrpSpPr>
          <p:nvPr/>
        </p:nvGrpSpPr>
        <p:grpSpPr bwMode="auto">
          <a:xfrm>
            <a:off x="6477001" y="685800"/>
            <a:ext cx="3209925" cy="2466976"/>
            <a:chOff x="2016" y="0"/>
            <a:chExt cx="2022" cy="1554"/>
          </a:xfrm>
        </p:grpSpPr>
        <p:grpSp>
          <p:nvGrpSpPr>
            <p:cNvPr id="8205" name="Group 11"/>
            <p:cNvGrpSpPr>
              <a:grpSpLocks/>
            </p:cNvGrpSpPr>
            <p:nvPr/>
          </p:nvGrpSpPr>
          <p:grpSpPr bwMode="auto">
            <a:xfrm>
              <a:off x="2016" y="0"/>
              <a:ext cx="2022" cy="1554"/>
              <a:chOff x="3120" y="96"/>
              <a:chExt cx="2022" cy="1554"/>
            </a:xfrm>
          </p:grpSpPr>
          <p:grpSp>
            <p:nvGrpSpPr>
              <p:cNvPr id="8207" name="Group 12"/>
              <p:cNvGrpSpPr>
                <a:grpSpLocks/>
              </p:cNvGrpSpPr>
              <p:nvPr/>
            </p:nvGrpSpPr>
            <p:grpSpPr bwMode="auto">
              <a:xfrm>
                <a:off x="3405" y="392"/>
                <a:ext cx="491" cy="897"/>
                <a:chOff x="3925" y="2519"/>
                <a:chExt cx="691" cy="913"/>
              </a:xfrm>
            </p:grpSpPr>
            <p:sp>
              <p:nvSpPr>
                <p:cNvPr id="8216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3814" y="2630"/>
                  <a:ext cx="913" cy="691"/>
                </a:xfrm>
                <a:prstGeom prst="rtTriangle">
                  <a:avLst/>
                </a:prstGeom>
                <a:solidFill>
                  <a:schemeClr val="hlink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17" name="WordArt 1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080" y="2736"/>
                  <a:ext cx="48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FF6600"/>
                      </a:solidFill>
                      <a:latin typeface="Arial Black"/>
                    </a:rPr>
                    <a:t>1</a:t>
                  </a:r>
                </a:p>
              </p:txBody>
            </p:sp>
          </p:grpSp>
          <p:grpSp>
            <p:nvGrpSpPr>
              <p:cNvPr id="8208" name="Group 15"/>
              <p:cNvGrpSpPr>
                <a:grpSpLocks/>
              </p:cNvGrpSpPr>
              <p:nvPr/>
            </p:nvGrpSpPr>
            <p:grpSpPr bwMode="auto">
              <a:xfrm>
                <a:off x="3883" y="390"/>
                <a:ext cx="922" cy="920"/>
                <a:chOff x="4648" y="2522"/>
                <a:chExt cx="702" cy="912"/>
              </a:xfrm>
            </p:grpSpPr>
            <p:sp>
              <p:nvSpPr>
                <p:cNvPr id="8214" name="AutoShape 16"/>
                <p:cNvSpPr>
                  <a:spLocks noChangeArrowheads="1"/>
                </p:cNvSpPr>
                <p:nvPr/>
              </p:nvSpPr>
              <p:spPr bwMode="auto">
                <a:xfrm rot="10800000">
                  <a:off x="4648" y="2522"/>
                  <a:ext cx="702" cy="912"/>
                </a:xfrm>
                <a:prstGeom prst="rtTriangle">
                  <a:avLst/>
                </a:prstGeom>
                <a:solidFill>
                  <a:schemeClr val="hlink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15" name="WordArt 1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136" y="2706"/>
                  <a:ext cx="48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FF6600"/>
                      </a:solidFill>
                      <a:latin typeface="Arial Black"/>
                    </a:rPr>
                    <a:t>2</a:t>
                  </a:r>
                </a:p>
              </p:txBody>
            </p:sp>
          </p:grpSp>
          <p:grpSp>
            <p:nvGrpSpPr>
              <p:cNvPr id="8209" name="Group 18"/>
              <p:cNvGrpSpPr>
                <a:grpSpLocks/>
              </p:cNvGrpSpPr>
              <p:nvPr/>
            </p:nvGrpSpPr>
            <p:grpSpPr bwMode="auto">
              <a:xfrm>
                <a:off x="3120" y="96"/>
                <a:ext cx="2022" cy="1554"/>
                <a:chOff x="3648" y="2208"/>
                <a:chExt cx="2022" cy="1554"/>
              </a:xfrm>
            </p:grpSpPr>
            <p:sp>
              <p:nvSpPr>
                <p:cNvPr id="821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654" y="2208"/>
                  <a:ext cx="20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vi-VN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E</a:t>
                  </a:r>
                  <a:r>
                    <a:rPr lang="en-US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          </a:t>
                  </a:r>
                  <a:r>
                    <a:rPr lang="vi-VN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A</a:t>
                  </a:r>
                  <a:r>
                    <a:rPr lang="en-US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                  </a:t>
                  </a:r>
                  <a:r>
                    <a:rPr lang="vi-VN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D</a:t>
                  </a:r>
                  <a:r>
                    <a:rPr lang="en-US" altLang="en-US" sz="2400">
                      <a:latin typeface="Garamond" pitchFamily="18" charset="0"/>
                    </a:rPr>
                    <a:t>    </a:t>
                  </a:r>
                </a:p>
              </p:txBody>
            </p:sp>
            <p:sp>
              <p:nvSpPr>
                <p:cNvPr id="821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648" y="3432"/>
                  <a:ext cx="2016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vi-VN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    B</a:t>
                  </a:r>
                  <a:r>
                    <a:rPr lang="en-US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	   H 	</a:t>
                  </a:r>
                  <a:r>
                    <a:rPr lang="vi-VN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     </a:t>
                  </a:r>
                  <a:r>
                    <a:rPr lang="en-US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C</a:t>
                  </a:r>
                  <a:r>
                    <a:rPr lang="en-US" altLang="en-US" sz="2800">
                      <a:latin typeface="Garamond" pitchFamily="18" charset="0"/>
                    </a:rPr>
                    <a:t> </a:t>
                  </a:r>
                </a:p>
              </p:txBody>
            </p:sp>
          </p:grpSp>
          <p:sp>
            <p:nvSpPr>
              <p:cNvPr id="8210" name="AutoShape 21"/>
              <p:cNvSpPr>
                <a:spLocks noChangeArrowheads="1"/>
              </p:cNvSpPr>
              <p:nvPr/>
            </p:nvSpPr>
            <p:spPr bwMode="auto">
              <a:xfrm>
                <a:off x="3408" y="399"/>
                <a:ext cx="1392" cy="913"/>
              </a:xfrm>
              <a:prstGeom prst="triangle">
                <a:avLst>
                  <a:gd name="adj" fmla="val 34194"/>
                </a:avLst>
              </a:prstGeom>
              <a:solidFill>
                <a:srgbClr val="FF9900"/>
              </a:solidFill>
              <a:ln w="28575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11" name="Line 22"/>
              <p:cNvSpPr>
                <a:spLocks noChangeShapeType="1"/>
              </p:cNvSpPr>
              <p:nvPr/>
            </p:nvSpPr>
            <p:spPr bwMode="auto">
              <a:xfrm>
                <a:off x="3888" y="408"/>
                <a:ext cx="0" cy="9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6" name="Rectangle 37"/>
            <p:cNvSpPr>
              <a:spLocks noChangeArrowheads="1"/>
            </p:cNvSpPr>
            <p:nvPr/>
          </p:nvSpPr>
          <p:spPr bwMode="auto">
            <a:xfrm flipH="1">
              <a:off x="2784" y="11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/>
              <a:t>vc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905000" y="9906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</a:rPr>
              <a:t>3. </a:t>
            </a:r>
            <a:r>
              <a:rPr lang="vi-VN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</a:rPr>
              <a:t>Nhận biết công thức tính diện tích hình tam giác</a:t>
            </a:r>
            <a:endParaRPr lang="en-US" sz="2800" kern="1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FF3300"/>
              </a:solidFill>
            </a:endParaRP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1905000" y="3429000"/>
            <a:ext cx="464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</a:rPr>
              <a:t>Diện tích hình chữ nhật </a:t>
            </a:r>
            <a:r>
              <a:rPr lang="vi-VN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</a:rPr>
              <a:t>BCDE </a:t>
            </a:r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</a:rPr>
              <a:t>là:</a:t>
            </a:r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7239000" y="3505200"/>
            <a:ext cx="2895600" cy="33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33FF"/>
                </a:solidFill>
              </a:rPr>
              <a:t>B</a:t>
            </a:r>
            <a:r>
              <a:rPr lang="it-IT" sz="28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33FF"/>
                </a:solidFill>
              </a:rPr>
              <a:t>C x </a:t>
            </a:r>
            <a:r>
              <a:rPr lang="vi-VN" sz="28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33FF"/>
                </a:solidFill>
              </a:rPr>
              <a:t>EB</a:t>
            </a:r>
            <a:r>
              <a:rPr lang="it-IT" sz="28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33FF"/>
                </a:solidFill>
              </a:rPr>
              <a:t>= </a:t>
            </a:r>
            <a:r>
              <a:rPr lang="vi-VN" sz="28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33FF"/>
                </a:solidFill>
              </a:rPr>
              <a:t>B</a:t>
            </a:r>
            <a:r>
              <a:rPr lang="it-IT" sz="28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33FF"/>
                </a:solidFill>
              </a:rPr>
              <a:t>C x </a:t>
            </a:r>
            <a:r>
              <a:rPr lang="vi-VN" sz="28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33FF"/>
                </a:solidFill>
              </a:rPr>
              <a:t>A</a:t>
            </a:r>
            <a:r>
              <a:rPr lang="it-IT" sz="28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33FF"/>
                </a:solidFill>
              </a:rPr>
              <a:t>H</a:t>
            </a:r>
            <a:endParaRPr lang="en-US" sz="28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33FF"/>
              </a:solidFill>
            </a:endParaRP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1981200" y="5257800"/>
            <a:ext cx="426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</a:rPr>
              <a:t>Vậy diện tích tam giác </a:t>
            </a:r>
            <a:r>
              <a:rPr lang="vi-VN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</a:rPr>
              <a:t>AB</a:t>
            </a:r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</a:rPr>
              <a:t>C là:</a:t>
            </a:r>
          </a:p>
        </p:txBody>
      </p: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6705600" y="5105401"/>
            <a:ext cx="1524000" cy="733425"/>
            <a:chOff x="3600" y="3567"/>
            <a:chExt cx="960" cy="462"/>
          </a:xfrm>
        </p:grpSpPr>
        <p:sp>
          <p:nvSpPr>
            <p:cNvPr id="924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648" y="3567"/>
              <a:ext cx="912" cy="1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800" kern="10">
                  <a:ln w="9525">
                    <a:solidFill>
                      <a:srgbClr val="0066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</a:rPr>
                <a:t>B</a:t>
              </a:r>
              <a:r>
                <a:rPr lang="en-US" sz="2800" kern="10">
                  <a:ln w="9525">
                    <a:solidFill>
                      <a:srgbClr val="0066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</a:rPr>
                <a:t>C x </a:t>
              </a:r>
              <a:r>
                <a:rPr lang="vi-VN" sz="2800" kern="10">
                  <a:ln w="9525">
                    <a:solidFill>
                      <a:srgbClr val="0066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</a:rPr>
                <a:t>A</a:t>
              </a:r>
              <a:r>
                <a:rPr lang="en-US" sz="2800" kern="10">
                  <a:ln w="9525">
                    <a:solidFill>
                      <a:srgbClr val="0066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</a:rPr>
                <a:t>H</a:t>
              </a:r>
            </a:p>
          </p:txBody>
        </p:sp>
        <p:sp>
          <p:nvSpPr>
            <p:cNvPr id="9244" name="Line 14"/>
            <p:cNvSpPr>
              <a:spLocks noChangeShapeType="1"/>
            </p:cNvSpPr>
            <p:nvPr/>
          </p:nvSpPr>
          <p:spPr bwMode="auto">
            <a:xfrm>
              <a:off x="3600" y="3792"/>
              <a:ext cx="94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4026" y="3840"/>
              <a:ext cx="171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66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</a:rPr>
                <a:t>2</a:t>
              </a:r>
            </a:p>
          </p:txBody>
        </p:sp>
      </p:grpSp>
      <p:grpSp>
        <p:nvGrpSpPr>
          <p:cNvPr id="9224" name="Group 16"/>
          <p:cNvGrpSpPr>
            <a:grpSpLocks/>
          </p:cNvGrpSpPr>
          <p:nvPr/>
        </p:nvGrpSpPr>
        <p:grpSpPr bwMode="auto">
          <a:xfrm>
            <a:off x="7010401" y="762000"/>
            <a:ext cx="3209925" cy="2405063"/>
            <a:chOff x="2016" y="0"/>
            <a:chExt cx="2022" cy="1515"/>
          </a:xfrm>
        </p:grpSpPr>
        <p:grpSp>
          <p:nvGrpSpPr>
            <p:cNvPr id="9230" name="Group 17"/>
            <p:cNvGrpSpPr>
              <a:grpSpLocks/>
            </p:cNvGrpSpPr>
            <p:nvPr/>
          </p:nvGrpSpPr>
          <p:grpSpPr bwMode="auto">
            <a:xfrm>
              <a:off x="2016" y="0"/>
              <a:ext cx="2022" cy="1515"/>
              <a:chOff x="3120" y="96"/>
              <a:chExt cx="2022" cy="1515"/>
            </a:xfrm>
          </p:grpSpPr>
          <p:grpSp>
            <p:nvGrpSpPr>
              <p:cNvPr id="9232" name="Group 18"/>
              <p:cNvGrpSpPr>
                <a:grpSpLocks/>
              </p:cNvGrpSpPr>
              <p:nvPr/>
            </p:nvGrpSpPr>
            <p:grpSpPr bwMode="auto">
              <a:xfrm>
                <a:off x="3405" y="392"/>
                <a:ext cx="491" cy="897"/>
                <a:chOff x="3925" y="2519"/>
                <a:chExt cx="691" cy="913"/>
              </a:xfrm>
            </p:grpSpPr>
            <p:sp>
              <p:nvSpPr>
                <p:cNvPr id="9241" name="AutoShape 19"/>
                <p:cNvSpPr>
                  <a:spLocks noChangeArrowheads="1"/>
                </p:cNvSpPr>
                <p:nvPr/>
              </p:nvSpPr>
              <p:spPr bwMode="auto">
                <a:xfrm rot="5400000">
                  <a:off x="3814" y="2630"/>
                  <a:ext cx="913" cy="691"/>
                </a:xfrm>
                <a:prstGeom prst="rtTriangle">
                  <a:avLst/>
                </a:prstGeom>
                <a:solidFill>
                  <a:schemeClr val="hlink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42" name="WordArt 2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080" y="2736"/>
                  <a:ext cx="48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FF6600"/>
                      </a:solidFill>
                      <a:latin typeface="Arial Black"/>
                    </a:rPr>
                    <a:t>1</a:t>
                  </a:r>
                </a:p>
              </p:txBody>
            </p:sp>
          </p:grpSp>
          <p:grpSp>
            <p:nvGrpSpPr>
              <p:cNvPr id="9233" name="Group 21"/>
              <p:cNvGrpSpPr>
                <a:grpSpLocks/>
              </p:cNvGrpSpPr>
              <p:nvPr/>
            </p:nvGrpSpPr>
            <p:grpSpPr bwMode="auto">
              <a:xfrm>
                <a:off x="3883" y="390"/>
                <a:ext cx="922" cy="920"/>
                <a:chOff x="4648" y="2522"/>
                <a:chExt cx="702" cy="912"/>
              </a:xfrm>
            </p:grpSpPr>
            <p:sp>
              <p:nvSpPr>
                <p:cNvPr id="9239" name="AutoShape 22"/>
                <p:cNvSpPr>
                  <a:spLocks noChangeArrowheads="1"/>
                </p:cNvSpPr>
                <p:nvPr/>
              </p:nvSpPr>
              <p:spPr bwMode="auto">
                <a:xfrm rot="10800000">
                  <a:off x="4648" y="2522"/>
                  <a:ext cx="702" cy="912"/>
                </a:xfrm>
                <a:prstGeom prst="rtTriangle">
                  <a:avLst/>
                </a:prstGeom>
                <a:solidFill>
                  <a:schemeClr val="hlink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40" name="WordArt 2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136" y="2706"/>
                  <a:ext cx="48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FF6600"/>
                      </a:solidFill>
                      <a:latin typeface="Arial Black"/>
                    </a:rPr>
                    <a:t>2</a:t>
                  </a:r>
                </a:p>
              </p:txBody>
            </p:sp>
          </p:grpSp>
          <p:grpSp>
            <p:nvGrpSpPr>
              <p:cNvPr id="9234" name="Group 24"/>
              <p:cNvGrpSpPr>
                <a:grpSpLocks/>
              </p:cNvGrpSpPr>
              <p:nvPr/>
            </p:nvGrpSpPr>
            <p:grpSpPr bwMode="auto">
              <a:xfrm>
                <a:off x="3120" y="96"/>
                <a:ext cx="2022" cy="1515"/>
                <a:chOff x="3648" y="2208"/>
                <a:chExt cx="2022" cy="1515"/>
              </a:xfrm>
            </p:grpSpPr>
            <p:sp>
              <p:nvSpPr>
                <p:cNvPr id="923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654" y="2208"/>
                  <a:ext cx="20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vi-VN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  E</a:t>
                  </a:r>
                  <a:r>
                    <a:rPr lang="en-US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         </a:t>
                  </a:r>
                  <a:r>
                    <a:rPr lang="vi-VN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A</a:t>
                  </a:r>
                  <a:r>
                    <a:rPr lang="en-US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               </a:t>
                  </a:r>
                  <a:r>
                    <a:rPr lang="vi-VN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D</a:t>
                  </a:r>
                  <a:r>
                    <a:rPr lang="en-US" altLang="en-US" sz="2400">
                      <a:latin typeface="Garamond" pitchFamily="18" charset="0"/>
                    </a:rPr>
                    <a:t>    </a:t>
                  </a:r>
                </a:p>
              </p:txBody>
            </p:sp>
            <p:sp>
              <p:nvSpPr>
                <p:cNvPr id="923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648" y="3432"/>
                  <a:ext cx="201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vi-VN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   B</a:t>
                  </a:r>
                  <a:r>
                    <a:rPr lang="en-US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	   </a:t>
                  </a:r>
                  <a:r>
                    <a:rPr lang="vi-VN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   </a:t>
                  </a:r>
                  <a:r>
                    <a:rPr lang="en-US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H 		</a:t>
                  </a:r>
                  <a:r>
                    <a:rPr lang="vi-VN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C       </a:t>
                  </a:r>
                  <a:endParaRPr lang="en-US" altLang="en-US" sz="2800">
                    <a:latin typeface="Garamond" pitchFamily="18" charset="0"/>
                  </a:endParaRPr>
                </a:p>
              </p:txBody>
            </p:sp>
          </p:grpSp>
          <p:sp>
            <p:nvSpPr>
              <p:cNvPr id="9235" name="AutoShape 27"/>
              <p:cNvSpPr>
                <a:spLocks noChangeArrowheads="1"/>
              </p:cNvSpPr>
              <p:nvPr/>
            </p:nvSpPr>
            <p:spPr bwMode="auto">
              <a:xfrm>
                <a:off x="3408" y="399"/>
                <a:ext cx="1392" cy="913"/>
              </a:xfrm>
              <a:prstGeom prst="triangle">
                <a:avLst>
                  <a:gd name="adj" fmla="val 34194"/>
                </a:avLst>
              </a:prstGeom>
              <a:solidFill>
                <a:srgbClr val="FF9900"/>
              </a:solidFill>
              <a:ln w="28575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36" name="Line 28"/>
              <p:cNvSpPr>
                <a:spLocks noChangeShapeType="1"/>
              </p:cNvSpPr>
              <p:nvPr/>
            </p:nvSpPr>
            <p:spPr bwMode="auto">
              <a:xfrm>
                <a:off x="3888" y="408"/>
                <a:ext cx="0" cy="9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1" name="Rectangle 29"/>
            <p:cNvSpPr>
              <a:spLocks noChangeArrowheads="1"/>
            </p:cNvSpPr>
            <p:nvPr/>
          </p:nvSpPr>
          <p:spPr bwMode="auto">
            <a:xfrm flipH="1">
              <a:off x="2784" y="11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1828800" y="2057400"/>
            <a:ext cx="487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Tính diện tích hình chữ nhật</a:t>
            </a:r>
            <a:r>
              <a:rPr lang="vi-VN" altLang="en-US" sz="3200" b="1">
                <a:solidFill>
                  <a:srgbClr val="0000FF"/>
                </a:solidFill>
              </a:rPr>
              <a:t> BCDE</a:t>
            </a:r>
            <a:r>
              <a:rPr lang="en-US" altLang="en-US" sz="3200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1828800" y="3962400"/>
            <a:ext cx="47132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</a:rPr>
              <a:t>Tính diện tích hình tam giác EDC?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6248400" y="59436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FF"/>
                </a:solidFill>
              </a:rPr>
              <a:t> hay (</a:t>
            </a:r>
            <a:r>
              <a:rPr lang="vi-VN" altLang="en-US" sz="3200" b="1">
                <a:solidFill>
                  <a:srgbClr val="3333FF"/>
                </a:solidFill>
              </a:rPr>
              <a:t>B</a:t>
            </a:r>
            <a:r>
              <a:rPr lang="en-US" altLang="en-US" sz="3200" b="1">
                <a:solidFill>
                  <a:srgbClr val="3333FF"/>
                </a:solidFill>
              </a:rPr>
              <a:t>C x </a:t>
            </a:r>
            <a:r>
              <a:rPr lang="vi-VN" altLang="en-US" sz="3200" b="1">
                <a:solidFill>
                  <a:srgbClr val="3333FF"/>
                </a:solidFill>
              </a:rPr>
              <a:t>A</a:t>
            </a:r>
            <a:r>
              <a:rPr lang="en-US" altLang="en-US" sz="3200" b="1">
                <a:solidFill>
                  <a:srgbClr val="3333FF"/>
                </a:solidFill>
              </a:rPr>
              <a:t>H) : 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3" grpId="0" animBg="1"/>
      <p:bldP spid="21514" grpId="0" animBg="1"/>
      <p:bldP spid="21515" grpId="0" animBg="1"/>
      <p:bldP spid="21536" grpId="0"/>
      <p:bldP spid="21537" grpId="0"/>
      <p:bldP spid="215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3680" y="1980474"/>
            <a:ext cx="12151517" cy="4195959"/>
          </a:xfrm>
          <a:prstGeom prst="roundRect">
            <a:avLst>
              <a:gd name="adj" fmla="val 937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AutoShape 90"/>
          <p:cNvSpPr>
            <a:spLocks noChangeArrowheads="1"/>
          </p:cNvSpPr>
          <p:nvPr/>
        </p:nvSpPr>
        <p:spPr bwMode="auto">
          <a:xfrm>
            <a:off x="40482" y="20706"/>
            <a:ext cx="12151517" cy="764936"/>
          </a:xfrm>
          <a:prstGeom prst="plaque">
            <a:avLst>
              <a:gd name="adj" fmla="val 14157"/>
            </a:avLst>
          </a:prstGeom>
          <a:noFill/>
          <a:ln w="57150" cmpd="thickThin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0483" y="739879"/>
            <a:ext cx="12151516" cy="6083035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-5400000">
            <a:off x="11593296" y="-32626"/>
            <a:ext cx="113110" cy="234553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-10618418">
            <a:off x="11929029" y="391235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1718289" y="141206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5" name="AutoShape 84"/>
          <p:cNvSpPr>
            <a:spLocks noChangeArrowheads="1"/>
          </p:cNvSpPr>
          <p:nvPr/>
        </p:nvSpPr>
        <p:spPr bwMode="auto">
          <a:xfrm rot="-5400000">
            <a:off x="1076034" y="-10345"/>
            <a:ext cx="113109" cy="235744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6" name="AutoShape 85"/>
          <p:cNvSpPr>
            <a:spLocks noChangeArrowheads="1"/>
          </p:cNvSpPr>
          <p:nvPr/>
        </p:nvSpPr>
        <p:spPr bwMode="auto">
          <a:xfrm rot="-10618418">
            <a:off x="546800" y="368869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7" name="AutoShape 86"/>
          <p:cNvSpPr>
            <a:spLocks noChangeArrowheads="1"/>
          </p:cNvSpPr>
          <p:nvPr/>
        </p:nvSpPr>
        <p:spPr bwMode="auto">
          <a:xfrm>
            <a:off x="597997" y="62881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" name="Rectangle 1"/>
          <p:cNvSpPr/>
          <p:nvPr/>
        </p:nvSpPr>
        <p:spPr>
          <a:xfrm>
            <a:off x="2204795" y="91485"/>
            <a:ext cx="15792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Toán: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703030" y="97007"/>
            <a:ext cx="5798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Diện tích hình tam giác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840245" y="2607201"/>
            <a:ext cx="1752368" cy="954107"/>
            <a:chOff x="6612102" y="5505148"/>
            <a:chExt cx="1752368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6612102" y="5701063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S =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60669" y="5505148"/>
              <a:ext cx="100380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</a:rPr>
                <a:t>a x h</a:t>
              </a:r>
            </a:p>
            <a:p>
              <a:pPr algn="ctr"/>
              <a:r>
                <a:rPr lang="en-US" sz="2800" b="1">
                  <a:solidFill>
                    <a:srgbClr val="002060"/>
                  </a:solidFill>
                </a:rPr>
                <a:t>2</a:t>
              </a:r>
            </a:p>
          </p:txBody>
        </p:sp>
        <p:cxnSp>
          <p:nvCxnSpPr>
            <p:cNvPr id="21" name="Straight Connector 20"/>
            <p:cNvCxnSpPr>
              <a:stCxn id="30" idx="1"/>
              <a:endCxn id="30" idx="3"/>
            </p:cNvCxnSpPr>
            <p:nvPr/>
          </p:nvCxnSpPr>
          <p:spPr>
            <a:xfrm>
              <a:off x="7360669" y="5982202"/>
              <a:ext cx="1003801" cy="0"/>
            </a:xfrm>
            <a:prstGeom prst="line">
              <a:avLst/>
            </a:prstGeom>
            <a:ln w="381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904513" y="3789523"/>
            <a:ext cx="7813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( S là diện tích, a là độ dài đáy, h là chiều cao)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925" y="967727"/>
            <a:ext cx="11832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Muốn tính diện tích hình tam giác, ta lấy độ dài đáy nhân với chiều cao tương ứng ( cùng đơn vị đo) rồi chia cho 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32331" y="2641007"/>
            <a:ext cx="3551741" cy="3062209"/>
            <a:chOff x="511301" y="2584910"/>
            <a:chExt cx="3502760" cy="3020074"/>
          </a:xfrm>
        </p:grpSpPr>
        <p:sp>
          <p:nvSpPr>
            <p:cNvPr id="42" name="Freeform 41"/>
            <p:cNvSpPr/>
            <p:nvPr/>
          </p:nvSpPr>
          <p:spPr>
            <a:xfrm>
              <a:off x="542649" y="2584910"/>
              <a:ext cx="3455914" cy="2433635"/>
            </a:xfrm>
            <a:custGeom>
              <a:avLst/>
              <a:gdLst>
                <a:gd name="connsiteX0" fmla="*/ 0 w 5186596"/>
                <a:gd name="connsiteY0" fmla="*/ 3192904 h 3192904"/>
                <a:gd name="connsiteX1" fmla="*/ 1738859 w 5186596"/>
                <a:gd name="connsiteY1" fmla="*/ 0 h 3192904"/>
                <a:gd name="connsiteX2" fmla="*/ 5186596 w 5186596"/>
                <a:gd name="connsiteY2" fmla="*/ 3192904 h 3192904"/>
                <a:gd name="connsiteX3" fmla="*/ 0 w 5186596"/>
                <a:gd name="connsiteY3" fmla="*/ 3192904 h 319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6596" h="3192904">
                  <a:moveTo>
                    <a:pt x="0" y="3192904"/>
                  </a:moveTo>
                  <a:lnTo>
                    <a:pt x="1738859" y="0"/>
                  </a:lnTo>
                  <a:lnTo>
                    <a:pt x="5186596" y="3192904"/>
                  </a:lnTo>
                  <a:lnTo>
                    <a:pt x="0" y="3192904"/>
                  </a:lnTo>
                  <a:close/>
                </a:path>
              </a:pathLst>
            </a:custGeom>
            <a:solidFill>
              <a:srgbClr val="00FF99">
                <a:alpha val="65882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44" name="Straight Connector 43"/>
            <p:cNvCxnSpPr>
              <a:stCxn id="42" idx="1"/>
            </p:cNvCxnSpPr>
            <p:nvPr/>
          </p:nvCxnSpPr>
          <p:spPr>
            <a:xfrm flipH="1">
              <a:off x="1689110" y="2584910"/>
              <a:ext cx="12169" cy="243363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1681745" y="4778275"/>
              <a:ext cx="254330" cy="24027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0800000" flipV="1">
              <a:off x="1610409" y="3648260"/>
              <a:ext cx="4711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h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15280" y="5081764"/>
              <a:ext cx="3790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2060"/>
                  </a:solidFill>
                </a:rPr>
                <a:t>a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511301" y="5160936"/>
              <a:ext cx="3502760" cy="18583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65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4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9AA2D960-9E1A-69CB-24CC-6327C90A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id="{2EDEB0F9-F8AD-232D-78A3-2BD75C52B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94" y="2818343"/>
            <a:ext cx="3304283" cy="2289697"/>
          </a:xfrm>
          <a:prstGeom prst="rect">
            <a:avLst/>
          </a:prstGeom>
        </p:spPr>
      </p:pic>
      <p:sp>
        <p:nvSpPr>
          <p:cNvPr id="6" name="AutoShape 90">
            <a:extLst>
              <a:ext uri="{FF2B5EF4-FFF2-40B4-BE49-F238E27FC236}">
                <a16:creationId xmlns:a16="http://schemas.microsoft.com/office/drawing/2014/main" id="{2951FB0E-7BD6-ABED-0139-C4C665D95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2" y="20706"/>
            <a:ext cx="12151517" cy="764936"/>
          </a:xfrm>
          <a:prstGeom prst="plaque">
            <a:avLst>
              <a:gd name="adj" fmla="val 14157"/>
            </a:avLst>
          </a:prstGeom>
          <a:noFill/>
          <a:ln w="57150" cmpd="thickThin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D3484C1B-FFFC-A04A-3F04-5B1E58E47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3" y="739879"/>
            <a:ext cx="12151516" cy="6083035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0C4DFA4E-778D-5217-2805-1D7AE5944D4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1593296" y="-32626"/>
            <a:ext cx="113110" cy="234553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78087D2D-1A15-D199-B693-7F67CA34F168}"/>
              </a:ext>
            </a:extLst>
          </p:cNvPr>
          <p:cNvSpPr>
            <a:spLocks noChangeArrowheads="1"/>
          </p:cNvSpPr>
          <p:nvPr/>
        </p:nvSpPr>
        <p:spPr bwMode="auto">
          <a:xfrm rot="-10618418">
            <a:off x="11929029" y="391235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04151631-6BDE-0F2A-B54B-F9A1A0B13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8289" y="141206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5" name="AutoShape 84">
            <a:extLst>
              <a:ext uri="{FF2B5EF4-FFF2-40B4-BE49-F238E27FC236}">
                <a16:creationId xmlns:a16="http://schemas.microsoft.com/office/drawing/2014/main" id="{BB6C30FB-2587-24AE-72E6-62C20A14B21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076034" y="-10345"/>
            <a:ext cx="113109" cy="235744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6" name="AutoShape 85">
            <a:extLst>
              <a:ext uri="{FF2B5EF4-FFF2-40B4-BE49-F238E27FC236}">
                <a16:creationId xmlns:a16="http://schemas.microsoft.com/office/drawing/2014/main" id="{22B62BE0-D94C-10D0-F44D-8A5616F61DFA}"/>
              </a:ext>
            </a:extLst>
          </p:cNvPr>
          <p:cNvSpPr>
            <a:spLocks noChangeArrowheads="1"/>
          </p:cNvSpPr>
          <p:nvPr/>
        </p:nvSpPr>
        <p:spPr bwMode="auto">
          <a:xfrm rot="-10618418">
            <a:off x="546800" y="368869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7" name="AutoShape 86">
            <a:extLst>
              <a:ext uri="{FF2B5EF4-FFF2-40B4-BE49-F238E27FC236}">
                <a16:creationId xmlns:a16="http://schemas.microsoft.com/office/drawing/2014/main" id="{EE69E2CF-5013-4473-EA51-96D83450A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97" y="62881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83591A-099D-F90E-5833-7A46567ADEBE}"/>
              </a:ext>
            </a:extLst>
          </p:cNvPr>
          <p:cNvSpPr/>
          <p:nvPr/>
        </p:nvSpPr>
        <p:spPr>
          <a:xfrm>
            <a:off x="2204795" y="91485"/>
            <a:ext cx="1579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Toán: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622436-6857-A20F-836E-92B255869A6A}"/>
              </a:ext>
            </a:extLst>
          </p:cNvPr>
          <p:cNvSpPr/>
          <p:nvPr/>
        </p:nvSpPr>
        <p:spPr>
          <a:xfrm>
            <a:off x="3703030" y="97007"/>
            <a:ext cx="579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Diện tích hình tam giác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2A8A06-CF42-CF7B-28CA-DA7E5A59CED3}"/>
              </a:ext>
            </a:extLst>
          </p:cNvPr>
          <p:cNvSpPr txBox="1"/>
          <p:nvPr/>
        </p:nvSpPr>
        <p:spPr>
          <a:xfrm>
            <a:off x="40482" y="1930653"/>
            <a:ext cx="7544541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1. Tính diện tích mỗi hình tam giác sau: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C26088D-7AA6-3CE6-B79B-E8DF99135AAE}"/>
              </a:ext>
            </a:extLst>
          </p:cNvPr>
          <p:cNvSpPr txBox="1"/>
          <p:nvPr/>
        </p:nvSpPr>
        <p:spPr>
          <a:xfrm>
            <a:off x="196194" y="2420072"/>
            <a:ext cx="538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a)</a:t>
            </a:r>
          </a:p>
        </p:txBody>
      </p:sp>
      <p:sp>
        <p:nvSpPr>
          <p:cNvPr id="3" name="Right Arrow 2">
            <a:hlinkClick r:id="rId4"/>
            <a:extLst>
              <a:ext uri="{FF2B5EF4-FFF2-40B4-BE49-F238E27FC236}">
                <a16:creationId xmlns:a16="http://schemas.microsoft.com/office/drawing/2014/main" id="{4BDFB5A3-124B-4450-B5C9-EA978681F287}"/>
              </a:ext>
            </a:extLst>
          </p:cNvPr>
          <p:cNvSpPr/>
          <p:nvPr/>
        </p:nvSpPr>
        <p:spPr>
          <a:xfrm>
            <a:off x="10880788" y="6041186"/>
            <a:ext cx="1072143" cy="64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7E33A5-C057-E461-4556-F0141944FB6B}"/>
              </a:ext>
            </a:extLst>
          </p:cNvPr>
          <p:cNvSpPr/>
          <p:nvPr/>
        </p:nvSpPr>
        <p:spPr>
          <a:xfrm>
            <a:off x="3661251" y="965078"/>
            <a:ext cx="26052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Luyện tập</a:t>
            </a:r>
            <a:endParaRPr lang="en-US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FADE9-68B6-09B9-1147-8C8D40E4D0C8}"/>
              </a:ext>
            </a:extLst>
          </p:cNvPr>
          <p:cNvSpPr txBox="1"/>
          <p:nvPr/>
        </p:nvSpPr>
        <p:spPr>
          <a:xfrm>
            <a:off x="5073192" y="3147527"/>
            <a:ext cx="3901850" cy="44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200" b="1" u="sng">
                <a:solidFill>
                  <a:srgbClr val="003399"/>
                </a:solidFill>
              </a:rPr>
              <a:t>Bài giải: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F853E9-F835-D1F1-EFEA-40FE82DC85DF}"/>
              </a:ext>
            </a:extLst>
          </p:cNvPr>
          <p:cNvSpPr txBox="1"/>
          <p:nvPr/>
        </p:nvSpPr>
        <p:spPr>
          <a:xfrm>
            <a:off x="5376421" y="3773691"/>
            <a:ext cx="3901850" cy="160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200" b="1">
                <a:solidFill>
                  <a:srgbClr val="003399"/>
                </a:solidFill>
              </a:rPr>
              <a:t>Diện tích hình tam giác là:</a:t>
            </a:r>
          </a:p>
          <a:p>
            <a:pPr algn="ctr">
              <a:lnSpc>
                <a:spcPct val="114000"/>
              </a:lnSpc>
            </a:pPr>
            <a:r>
              <a:rPr lang="en-US" sz="2200" b="1">
                <a:solidFill>
                  <a:srgbClr val="003399"/>
                </a:solidFill>
              </a:rPr>
              <a:t>7x4 :2 = 14 (cm</a:t>
            </a:r>
            <a:r>
              <a:rPr lang="en-US" sz="2200" b="1" baseline="30000">
                <a:solidFill>
                  <a:srgbClr val="003399"/>
                </a:solidFill>
              </a:rPr>
              <a:t>2)</a:t>
            </a:r>
          </a:p>
          <a:p>
            <a:pPr algn="ctr">
              <a:lnSpc>
                <a:spcPct val="114000"/>
              </a:lnSpc>
            </a:pPr>
            <a:r>
              <a:rPr lang="en-US" sz="2200" b="1">
                <a:solidFill>
                  <a:srgbClr val="003399"/>
                </a:solidFill>
              </a:rPr>
              <a:t>Đáp số: 14 (cm</a:t>
            </a:r>
            <a:r>
              <a:rPr lang="en-US" sz="2200" b="1" baseline="30000">
                <a:solidFill>
                  <a:srgbClr val="003399"/>
                </a:solidFill>
              </a:rPr>
              <a:t>2)</a:t>
            </a:r>
          </a:p>
          <a:p>
            <a:pPr algn="ctr">
              <a:lnSpc>
                <a:spcPct val="114000"/>
              </a:lnSpc>
            </a:pPr>
            <a:endParaRPr lang="en-US" sz="2200" b="1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3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1" grpId="0"/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482" y="804589"/>
            <a:ext cx="12151517" cy="1110843"/>
          </a:xfrm>
          <a:prstGeom prst="roundRect">
            <a:avLst>
              <a:gd name="adj" fmla="val 937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90"/>
          <p:cNvSpPr>
            <a:spLocks noChangeArrowheads="1"/>
          </p:cNvSpPr>
          <p:nvPr/>
        </p:nvSpPr>
        <p:spPr bwMode="auto">
          <a:xfrm>
            <a:off x="40482" y="20706"/>
            <a:ext cx="12151517" cy="764936"/>
          </a:xfrm>
          <a:prstGeom prst="plaque">
            <a:avLst>
              <a:gd name="adj" fmla="val 14157"/>
            </a:avLst>
          </a:prstGeom>
          <a:noFill/>
          <a:ln w="57150" cmpd="thickThin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0483" y="739879"/>
            <a:ext cx="12151516" cy="6083035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-5400000">
            <a:off x="11593296" y="-32626"/>
            <a:ext cx="113110" cy="234553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-10618418">
            <a:off x="11929029" y="391235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1718289" y="141206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5" name="AutoShape 84"/>
          <p:cNvSpPr>
            <a:spLocks noChangeArrowheads="1"/>
          </p:cNvSpPr>
          <p:nvPr/>
        </p:nvSpPr>
        <p:spPr bwMode="auto">
          <a:xfrm rot="-5400000">
            <a:off x="1076034" y="-10345"/>
            <a:ext cx="113109" cy="235744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6" name="AutoShape 85"/>
          <p:cNvSpPr>
            <a:spLocks noChangeArrowheads="1"/>
          </p:cNvSpPr>
          <p:nvPr/>
        </p:nvSpPr>
        <p:spPr bwMode="auto">
          <a:xfrm rot="-10618418">
            <a:off x="546800" y="368869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7" name="AutoShape 86"/>
          <p:cNvSpPr>
            <a:spLocks noChangeArrowheads="1"/>
          </p:cNvSpPr>
          <p:nvPr/>
        </p:nvSpPr>
        <p:spPr bwMode="auto">
          <a:xfrm>
            <a:off x="597997" y="62881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" name="Rectangle 1"/>
          <p:cNvSpPr/>
          <p:nvPr/>
        </p:nvSpPr>
        <p:spPr>
          <a:xfrm>
            <a:off x="2204795" y="91485"/>
            <a:ext cx="1579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Toán: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703030" y="97007"/>
            <a:ext cx="579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Diện tích hình tam giác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482" y="1930653"/>
            <a:ext cx="7544541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1. Tính diện tích mỗi hình tam giác sau: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046425" y="2183127"/>
            <a:ext cx="538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c)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34" y="2392137"/>
            <a:ext cx="3506908" cy="256889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023" y="2097517"/>
            <a:ext cx="2463503" cy="2650605"/>
          </a:xfrm>
          <a:prstGeom prst="rect">
            <a:avLst/>
          </a:prstGeom>
        </p:spPr>
      </p:pic>
      <p:sp>
        <p:nvSpPr>
          <p:cNvPr id="3" name="Right Arrow 2">
            <a:hlinkClick r:id="rId5"/>
          </p:cNvPr>
          <p:cNvSpPr/>
          <p:nvPr/>
        </p:nvSpPr>
        <p:spPr>
          <a:xfrm>
            <a:off x="10880788" y="6041186"/>
            <a:ext cx="1072143" cy="64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902802-6EC4-F7BC-4BAD-8BCF4F0CFC6A}"/>
              </a:ext>
            </a:extLst>
          </p:cNvPr>
          <p:cNvSpPr/>
          <p:nvPr/>
        </p:nvSpPr>
        <p:spPr>
          <a:xfrm>
            <a:off x="3019251" y="965078"/>
            <a:ext cx="38892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         Luyện tập</a:t>
            </a:r>
            <a:endParaRPr lang="en-US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59C46A-08CC-01BD-E383-CAB070C1A0B5}"/>
              </a:ext>
            </a:extLst>
          </p:cNvPr>
          <p:cNvSpPr txBox="1"/>
          <p:nvPr/>
        </p:nvSpPr>
        <p:spPr>
          <a:xfrm>
            <a:off x="1138051" y="4687741"/>
            <a:ext cx="3901850" cy="198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200" b="1" u="sng">
                <a:solidFill>
                  <a:srgbClr val="003399"/>
                </a:solidFill>
              </a:rPr>
              <a:t>Bài giải:</a:t>
            </a:r>
          </a:p>
          <a:p>
            <a:pPr algn="ctr">
              <a:lnSpc>
                <a:spcPct val="114000"/>
              </a:lnSpc>
            </a:pPr>
            <a:r>
              <a:rPr lang="en-US" sz="2200" b="1">
                <a:solidFill>
                  <a:srgbClr val="003399"/>
                </a:solidFill>
              </a:rPr>
              <a:t>Diện tích hình tam giác là:</a:t>
            </a:r>
          </a:p>
          <a:p>
            <a:pPr algn="ctr">
              <a:lnSpc>
                <a:spcPct val="114000"/>
              </a:lnSpc>
            </a:pPr>
            <a:r>
              <a:rPr lang="en-US" sz="2200" b="1">
                <a:solidFill>
                  <a:srgbClr val="003399"/>
                </a:solidFill>
              </a:rPr>
              <a:t>8 x 8 : 2 = 32(dm</a:t>
            </a:r>
            <a:r>
              <a:rPr lang="en-US" sz="2200" b="1" baseline="30000">
                <a:solidFill>
                  <a:srgbClr val="003399"/>
                </a:solidFill>
              </a:rPr>
              <a:t>2</a:t>
            </a:r>
            <a:r>
              <a:rPr lang="en-US" sz="2200" b="1">
                <a:solidFill>
                  <a:srgbClr val="003399"/>
                </a:solidFill>
              </a:rPr>
              <a:t>)</a:t>
            </a:r>
          </a:p>
          <a:p>
            <a:pPr algn="ctr">
              <a:lnSpc>
                <a:spcPct val="114000"/>
              </a:lnSpc>
            </a:pPr>
            <a:r>
              <a:rPr lang="en-US" sz="2200" b="1">
                <a:solidFill>
                  <a:srgbClr val="003399"/>
                </a:solidFill>
              </a:rPr>
              <a:t>Đáp số: 32(dm</a:t>
            </a:r>
            <a:r>
              <a:rPr lang="en-US" sz="2200" b="1" baseline="30000">
                <a:solidFill>
                  <a:srgbClr val="003399"/>
                </a:solidFill>
              </a:rPr>
              <a:t>2</a:t>
            </a:r>
            <a:r>
              <a:rPr lang="en-US" sz="2200" b="1">
                <a:solidFill>
                  <a:srgbClr val="003399"/>
                </a:solidFill>
              </a:rPr>
              <a:t>)</a:t>
            </a:r>
          </a:p>
          <a:p>
            <a:pPr algn="ctr">
              <a:lnSpc>
                <a:spcPct val="114000"/>
              </a:lnSpc>
            </a:pPr>
            <a:endParaRPr lang="en-US" sz="2200" b="1">
              <a:solidFill>
                <a:srgbClr val="00339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2149DD-CDFE-40D9-89EC-4427283D2205}"/>
              </a:ext>
            </a:extLst>
          </p:cNvPr>
          <p:cNvSpPr txBox="1"/>
          <p:nvPr/>
        </p:nvSpPr>
        <p:spPr>
          <a:xfrm>
            <a:off x="6339452" y="4790395"/>
            <a:ext cx="3901850" cy="198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200" b="1" u="sng">
                <a:solidFill>
                  <a:srgbClr val="003399"/>
                </a:solidFill>
              </a:rPr>
              <a:t>Bài giải:</a:t>
            </a:r>
          </a:p>
          <a:p>
            <a:pPr algn="ctr">
              <a:lnSpc>
                <a:spcPct val="114000"/>
              </a:lnSpc>
            </a:pPr>
            <a:r>
              <a:rPr lang="en-US" sz="2200" b="1">
                <a:solidFill>
                  <a:srgbClr val="003399"/>
                </a:solidFill>
              </a:rPr>
              <a:t>Diện tích hình tam giác là:</a:t>
            </a:r>
          </a:p>
          <a:p>
            <a:pPr algn="ctr">
              <a:lnSpc>
                <a:spcPct val="114000"/>
              </a:lnSpc>
            </a:pPr>
            <a:r>
              <a:rPr lang="en-US" sz="2200" b="1">
                <a:solidFill>
                  <a:srgbClr val="003399"/>
                </a:solidFill>
              </a:rPr>
              <a:t>16 x 12 : 2 = 96(cm</a:t>
            </a:r>
            <a:r>
              <a:rPr lang="en-US" sz="2200" b="1" baseline="30000">
                <a:solidFill>
                  <a:srgbClr val="003399"/>
                </a:solidFill>
              </a:rPr>
              <a:t>2</a:t>
            </a:r>
            <a:r>
              <a:rPr lang="en-US" sz="2200" b="1">
                <a:solidFill>
                  <a:srgbClr val="003399"/>
                </a:solidFill>
              </a:rPr>
              <a:t>)</a:t>
            </a:r>
          </a:p>
          <a:p>
            <a:pPr algn="ctr">
              <a:lnSpc>
                <a:spcPct val="114000"/>
              </a:lnSpc>
            </a:pPr>
            <a:r>
              <a:rPr lang="en-US" sz="2200" b="1">
                <a:solidFill>
                  <a:srgbClr val="003399"/>
                </a:solidFill>
              </a:rPr>
              <a:t>Đáp số: 96(cm</a:t>
            </a:r>
            <a:r>
              <a:rPr lang="en-US" sz="2200" b="1" baseline="30000">
                <a:solidFill>
                  <a:srgbClr val="003399"/>
                </a:solidFill>
              </a:rPr>
              <a:t>2</a:t>
            </a:r>
            <a:r>
              <a:rPr lang="en-US" sz="2200" b="1">
                <a:solidFill>
                  <a:srgbClr val="003399"/>
                </a:solidFill>
              </a:rPr>
              <a:t>)</a:t>
            </a:r>
          </a:p>
          <a:p>
            <a:pPr algn="ctr">
              <a:lnSpc>
                <a:spcPct val="114000"/>
              </a:lnSpc>
            </a:pPr>
            <a:endParaRPr lang="en-US" sz="2200" b="1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3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/>
              <a:t>vc</a:t>
            </a: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3260725" y="7175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>
              <a:latin typeface="Tahoma" pitchFamily="34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540688" y="4921578"/>
            <a:ext cx="6934200" cy="11906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A50021"/>
                </a:solidFill>
                <a:cs typeface="Arial" charset="0"/>
              </a:rPr>
              <a:t>Nêu quy tắc và công thức tính diện tích hình tam giác?</a:t>
            </a:r>
          </a:p>
        </p:txBody>
      </p:sp>
      <p:sp>
        <p:nvSpPr>
          <p:cNvPr id="2" name="Google Shape;54;p1">
            <a:extLst>
              <a:ext uri="{FF2B5EF4-FFF2-40B4-BE49-F238E27FC236}">
                <a16:creationId xmlns:a16="http://schemas.microsoft.com/office/drawing/2014/main" id="{53554982-037C-9041-3DDD-43AEA2D890EE}"/>
              </a:ext>
            </a:extLst>
          </p:cNvPr>
          <p:cNvSpPr txBox="1">
            <a:spLocks/>
          </p:cNvSpPr>
          <p:nvPr/>
        </p:nvSpPr>
        <p:spPr>
          <a:xfrm>
            <a:off x="-518991" y="1729297"/>
            <a:ext cx="11642054" cy="14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51:Diện tích hình tam giác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AE7CE197-3D2B-DC65-84C7-79DB360EB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715" y="457201"/>
            <a:ext cx="9153427" cy="646331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altLang="en-US" sz="3600" b="1">
                <a:solidFill>
                  <a:srgbClr val="A50021"/>
                </a:solidFill>
                <a:cs typeface="Arial" charset="0"/>
              </a:rPr>
              <a:t>Thứ Tư ngày 15 tháng 1 năm 2024</a:t>
            </a:r>
            <a:endParaRPr lang="en-US" altLang="en-US" sz="3600" b="1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4CC13C72-11C4-BA72-6B29-2F94F231338E}"/>
              </a:ext>
            </a:extLst>
          </p:cNvPr>
          <p:cNvSpPr/>
          <p:nvPr/>
        </p:nvSpPr>
        <p:spPr>
          <a:xfrm>
            <a:off x="432685" y="3179697"/>
            <a:ext cx="4459828" cy="1920240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B050"/>
                </a:solidFill>
              </a:rPr>
              <a:t>Vận dụng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2" grpId="0"/>
      <p:bldP spid="2" grpId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 rot="10800000" flipV="1">
            <a:off x="6553201" y="1600200"/>
            <a:ext cx="3279775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A.   	24 cm</a:t>
            </a:r>
            <a:r>
              <a:rPr lang="en-US" altLang="en-US" sz="3200" b="1" baseline="30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en-US" sz="2800" b="1" baseline="300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800" b="1">
                <a:cs typeface="Arial" charset="0"/>
              </a:rPr>
              <a:t>           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 rot="10800000" flipV="1">
            <a:off x="6553200" y="3276600"/>
            <a:ext cx="3201988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C.	48 cm</a:t>
            </a:r>
            <a:r>
              <a:rPr lang="en-US" altLang="en-US" sz="3200" b="1" baseline="30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en-US" sz="2800" b="1">
                <a:cs typeface="Arial" charset="0"/>
              </a:rPr>
              <a:t>        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 rot="10800000" flipV="1">
            <a:off x="6553200" y="2362200"/>
            <a:ext cx="32004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B.    </a:t>
            </a:r>
            <a:r>
              <a:rPr lang="en-US" altLang="en-US" sz="3200" b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 cm</a:t>
            </a:r>
            <a:r>
              <a:rPr lang="en-US" altLang="en-US" sz="3200" b="1" baseline="3000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en-US" altLang="en-US" sz="3200" b="1">
              <a:solidFill>
                <a:srgbClr val="0000FF"/>
              </a:solidFill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477000" y="23622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260725" y="7175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>
              <a:latin typeface="Tahoma" pitchFamily="34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819400" y="457201"/>
            <a:ext cx="6934200" cy="11906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A50021"/>
                </a:solidFill>
                <a:cs typeface="Arial" charset="0"/>
              </a:rPr>
              <a:t>Diện tích hình tam giác có số đo như hình vẽ là:</a:t>
            </a:r>
          </a:p>
        </p:txBody>
      </p:sp>
      <p:pic>
        <p:nvPicPr>
          <p:cNvPr id="15369" name="Picture 12" descr="BD1498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87" name="Group 27"/>
          <p:cNvGrpSpPr>
            <a:grpSpLocks/>
          </p:cNvGrpSpPr>
          <p:nvPr/>
        </p:nvGrpSpPr>
        <p:grpSpPr bwMode="auto">
          <a:xfrm>
            <a:off x="2209800" y="1828800"/>
            <a:ext cx="3505200" cy="2743200"/>
            <a:chOff x="480" y="1104"/>
            <a:chExt cx="2208" cy="1722"/>
          </a:xfrm>
        </p:grpSpPr>
        <p:grpSp>
          <p:nvGrpSpPr>
            <p:cNvPr id="15372" name="Group 14"/>
            <p:cNvGrpSpPr>
              <a:grpSpLocks/>
            </p:cNvGrpSpPr>
            <p:nvPr/>
          </p:nvGrpSpPr>
          <p:grpSpPr bwMode="auto">
            <a:xfrm>
              <a:off x="480" y="1104"/>
              <a:ext cx="2208" cy="1200"/>
              <a:chOff x="480" y="2976"/>
              <a:chExt cx="1680" cy="1009"/>
            </a:xfrm>
          </p:grpSpPr>
          <p:grpSp>
            <p:nvGrpSpPr>
              <p:cNvPr id="15379" name="Group 15"/>
              <p:cNvGrpSpPr>
                <a:grpSpLocks/>
              </p:cNvGrpSpPr>
              <p:nvPr/>
            </p:nvGrpSpPr>
            <p:grpSpPr bwMode="auto">
              <a:xfrm>
                <a:off x="480" y="2976"/>
                <a:ext cx="1680" cy="1009"/>
                <a:chOff x="480" y="2976"/>
                <a:chExt cx="1680" cy="1009"/>
              </a:xfrm>
            </p:grpSpPr>
            <p:sp>
              <p:nvSpPr>
                <p:cNvPr id="15381" name="AutoShape 16"/>
                <p:cNvSpPr>
                  <a:spLocks noChangeArrowheads="1"/>
                </p:cNvSpPr>
                <p:nvPr/>
              </p:nvSpPr>
              <p:spPr bwMode="auto">
                <a:xfrm>
                  <a:off x="480" y="2976"/>
                  <a:ext cx="1680" cy="1009"/>
                </a:xfrm>
                <a:prstGeom prst="triangle">
                  <a:avLst>
                    <a:gd name="adj" fmla="val 33551"/>
                  </a:avLst>
                </a:prstGeom>
                <a:solidFill>
                  <a:srgbClr val="00FFFF"/>
                </a:solidFill>
                <a:ln w="28575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82" name="Line 17"/>
                <p:cNvSpPr>
                  <a:spLocks noChangeShapeType="1"/>
                </p:cNvSpPr>
                <p:nvPr/>
              </p:nvSpPr>
              <p:spPr bwMode="auto">
                <a:xfrm>
                  <a:off x="1056" y="2976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5380" name="AutoShape 18"/>
              <p:cNvCxnSpPr>
                <a:cxnSpLocks noChangeShapeType="1"/>
              </p:cNvCxnSpPr>
              <p:nvPr/>
            </p:nvCxnSpPr>
            <p:spPr bwMode="auto">
              <a:xfrm rot="16200000" flipH="1">
                <a:off x="984" y="3768"/>
                <a:ext cx="288" cy="14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248" y="1104"/>
              <a:ext cx="768" cy="1200"/>
              <a:chOff x="1248" y="1104"/>
              <a:chExt cx="768" cy="1200"/>
            </a:xfrm>
          </p:grpSpPr>
          <p:sp>
            <p:nvSpPr>
              <p:cNvPr id="15377" name="AutoShape 20"/>
              <p:cNvSpPr>
                <a:spLocks/>
              </p:cNvSpPr>
              <p:nvPr/>
            </p:nvSpPr>
            <p:spPr bwMode="auto">
              <a:xfrm rot="10800000">
                <a:off x="1248" y="1104"/>
                <a:ext cx="144" cy="1200"/>
              </a:xfrm>
              <a:prstGeom prst="leftBrace">
                <a:avLst>
                  <a:gd name="adj1" fmla="val 2083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78" name="Rectangle 21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624" cy="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FF6600"/>
                    </a:solidFill>
                  </a:rPr>
                  <a:t>4cm</a:t>
                </a:r>
              </a:p>
            </p:txBody>
          </p:sp>
        </p:grpSp>
        <p:grpSp>
          <p:nvGrpSpPr>
            <p:cNvPr id="15374" name="Group 25"/>
            <p:cNvGrpSpPr>
              <a:grpSpLocks/>
            </p:cNvGrpSpPr>
            <p:nvPr/>
          </p:nvGrpSpPr>
          <p:grpSpPr bwMode="auto">
            <a:xfrm>
              <a:off x="480" y="2352"/>
              <a:ext cx="2208" cy="474"/>
              <a:chOff x="480" y="2352"/>
              <a:chExt cx="2208" cy="474"/>
            </a:xfrm>
          </p:grpSpPr>
          <p:sp>
            <p:nvSpPr>
              <p:cNvPr id="15375" name="AutoShape 23"/>
              <p:cNvSpPr>
                <a:spLocks/>
              </p:cNvSpPr>
              <p:nvPr/>
            </p:nvSpPr>
            <p:spPr bwMode="auto">
              <a:xfrm rot="5400000" flipH="1">
                <a:off x="1488" y="1344"/>
                <a:ext cx="192" cy="2208"/>
              </a:xfrm>
              <a:prstGeom prst="leftBrace">
                <a:avLst>
                  <a:gd name="adj1" fmla="val 958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76" name="Text Box 24"/>
              <p:cNvSpPr txBox="1">
                <a:spLocks noChangeArrowheads="1"/>
              </p:cNvSpPr>
              <p:nvPr/>
            </p:nvSpPr>
            <p:spPr bwMode="auto">
              <a:xfrm>
                <a:off x="1406" y="2499"/>
                <a:ext cx="80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FF6600"/>
                    </a:solidFill>
                  </a:rPr>
                  <a:t>6cm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3388E-6 L 1.11022E-16 -0.1042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3" grpId="1" animBg="1"/>
      <p:bldP spid="15365" grpId="0" animBg="1"/>
      <p:bldP spid="15365" grpId="1" animBg="1"/>
      <p:bldP spid="15367" grpId="0" animBg="1"/>
      <p:bldP spid="15367" grpId="1" animBg="1"/>
      <p:bldP spid="15368" grpId="0" animBg="1"/>
      <p:bldP spid="15368" grpId="1" animBg="1"/>
      <p:bldP spid="153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 rot="10800000" flipV="1">
            <a:off x="4453730" y="3310289"/>
            <a:ext cx="3281363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A.   	1,8 dm</a:t>
            </a:r>
            <a:r>
              <a:rPr lang="en-US" altLang="en-US" sz="3200" b="1" baseline="30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en-US" sz="2800" b="1" baseline="300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800" b="1">
                <a:cs typeface="Arial" charset="0"/>
              </a:rPr>
              <a:t>           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 rot="10800000" flipV="1">
            <a:off x="4494213" y="5341055"/>
            <a:ext cx="3200400" cy="5794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cs typeface="Arial" charset="0"/>
              </a:rPr>
              <a:t>C.	7,2 cm</a:t>
            </a:r>
            <a:r>
              <a:rPr lang="en-US" altLang="en-US" sz="3200" b="1" baseline="30000" dirty="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en-US" sz="2800" b="1" dirty="0">
                <a:cs typeface="Arial" charset="0"/>
              </a:rPr>
              <a:t>        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 rot="10800000" flipV="1">
            <a:off x="4494212" y="4449763"/>
            <a:ext cx="3125787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cs typeface="Arial" charset="0"/>
              </a:rPr>
              <a:t>B.     </a:t>
            </a:r>
            <a:r>
              <a:rPr lang="en-US" altLang="en-US" sz="3200" b="1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3,6 dm</a:t>
            </a:r>
            <a:r>
              <a:rPr lang="en-US" altLang="en-US" sz="3200" b="1" baseline="3000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4453730" y="3310288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260725" y="7175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>
              <a:latin typeface="Tahoma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774622" y="1648553"/>
            <a:ext cx="7315200" cy="11906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A50021"/>
                </a:solidFill>
                <a:cs typeface="Arial" charset="0"/>
              </a:rPr>
              <a:t>Diện tích hình tam giác có cạnh đáy 3dm, chiều cao 1,2dm là:</a:t>
            </a:r>
          </a:p>
        </p:txBody>
      </p:sp>
      <p:pic>
        <p:nvPicPr>
          <p:cNvPr id="16393" name="Picture 11" descr="BD1498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78" y="176674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8" grpId="1" animBg="1"/>
      <p:bldP spid="16390" grpId="0" animBg="1"/>
      <p:bldP spid="16390" grpId="1" animBg="1"/>
      <p:bldP spid="16391" grpId="0" animBg="1"/>
      <p:bldP spid="16391" grpId="1" animBg="1"/>
      <p:bldP spid="163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260725" y="7175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>
              <a:latin typeface="Tahoma" pitchFamily="34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517715" y="457201"/>
            <a:ext cx="9153427" cy="646331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altLang="en-US" sz="3600" b="1">
                <a:solidFill>
                  <a:srgbClr val="A50021"/>
                </a:solidFill>
                <a:cs typeface="Arial" charset="0"/>
              </a:rPr>
              <a:t>Thứ Tư ngày 15 tháng 1 năm 2024</a:t>
            </a:r>
            <a:endParaRPr lang="en-US" altLang="en-US" sz="3600" b="1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FA09373B-8AFF-917E-D20C-5D388AE6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714" y="1765518"/>
            <a:ext cx="9153427" cy="1200329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accent6"/>
                </a:solidFill>
                <a:cs typeface="Arial" charset="0"/>
              </a:rPr>
              <a:t>                           </a:t>
            </a:r>
            <a:r>
              <a:rPr lang="vi-VN" altLang="en-US" sz="3600" b="1">
                <a:solidFill>
                  <a:schemeClr val="accent6"/>
                </a:solidFill>
                <a:cs typeface="Arial" charset="0"/>
              </a:rPr>
              <a:t> </a:t>
            </a:r>
            <a:r>
              <a:rPr lang="vi-VN" altLang="en-US" sz="3600" b="1" u="sng">
                <a:solidFill>
                  <a:schemeClr val="accent6"/>
                </a:solidFill>
                <a:cs typeface="Arial" charset="0"/>
              </a:rPr>
              <a:t>Toán</a:t>
            </a:r>
          </a:p>
          <a:p>
            <a:pPr eaLnBrk="1" hangingPunct="1"/>
            <a:r>
              <a:rPr lang="vi-VN" altLang="en-US" sz="3600" b="1" u="sng">
                <a:solidFill>
                  <a:schemeClr val="accent6"/>
                </a:solidFill>
                <a:cs typeface="Arial" charset="0"/>
              </a:rPr>
              <a:t>Bài:</a:t>
            </a:r>
            <a:r>
              <a:rPr lang="en-US" altLang="en-US" sz="3600" b="1">
                <a:solidFill>
                  <a:schemeClr val="accent6"/>
                </a:solidFill>
                <a:cs typeface="Arial" charset="0"/>
              </a:rPr>
              <a:t>  </a:t>
            </a:r>
            <a:r>
              <a:rPr lang="vi-VN" altLang="en-US" sz="3600" b="1">
                <a:solidFill>
                  <a:srgbClr val="FF0000"/>
                </a:solidFill>
                <a:cs typeface="Arial" charset="0"/>
              </a:rPr>
              <a:t>Diện tích hình tam giác( Tiết 1)</a:t>
            </a:r>
            <a:endParaRPr lang="en-US" altLang="en-US" sz="36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872E3D94-01C5-F409-7D8C-6532B2004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273" y="3892154"/>
            <a:ext cx="9153427" cy="206210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A50021"/>
                </a:solidFill>
                <a:cs typeface="Arial" charset="0"/>
              </a:rPr>
              <a:t>Nhận xét, dặn dò:</a:t>
            </a:r>
          </a:p>
          <a:p>
            <a:pPr eaLnBrk="1" hangingPunct="1"/>
            <a:r>
              <a:rPr lang="vi-VN" altLang="en-US" sz="3600" b="1">
                <a:solidFill>
                  <a:srgbClr val="00B0F0"/>
                </a:solidFill>
                <a:cs typeface="Arial" charset="0"/>
              </a:rPr>
              <a:t>- </a:t>
            </a:r>
            <a:r>
              <a:rPr lang="vi-VN" altLang="en-US" sz="2800" b="1">
                <a:solidFill>
                  <a:srgbClr val="00B0F0"/>
                </a:solidFill>
                <a:cs typeface="Arial" charset="0"/>
              </a:rPr>
              <a:t>Học thuộc Quy tắc, công thức tínhdiện tích hình tam giác, Chuẩn bị bài </a:t>
            </a:r>
            <a:r>
              <a:rPr lang="vi-VN" altLang="en-US" sz="2800" b="1" i="1">
                <a:solidFill>
                  <a:srgbClr val="00B0F0"/>
                </a:solidFill>
                <a:cs typeface="Arial" charset="0"/>
              </a:rPr>
              <a:t>Diện tích hình tam giác</a:t>
            </a:r>
            <a:r>
              <a:rPr lang="vi-VN" altLang="en-US" sz="2800" b="1">
                <a:solidFill>
                  <a:srgbClr val="00B0F0"/>
                </a:solidFill>
                <a:cs typeface="Arial" charset="0"/>
              </a:rPr>
              <a:t>( Tiết 2)</a:t>
            </a:r>
            <a:endParaRPr lang="en-US" altLang="en-US" sz="2800" b="1">
              <a:solidFill>
                <a:srgbClr val="00B0F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07080" y="838200"/>
            <a:ext cx="4876800" cy="10515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22071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664507" y="254080"/>
            <a:ext cx="5164875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135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1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TP QUY NH</a:t>
            </a:r>
            <a:r>
              <a:rPr lang="vi-VN" sz="21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endParaRPr lang="en-US" sz="2100" kern="12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1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ĐỐNG ĐA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781665" y="1470581"/>
            <a:ext cx="9313683" cy="3139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Xin chân thành cảm ơn Qúy thầy cô giáo!</a:t>
            </a:r>
            <a:endParaRPr lang="en-US" sz="27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96077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ohnny-Gu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79B02-33A4-AD07-2F9E-FF466CB20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hoi dong">
            <a:hlinkClick r:id="" action="ppaction://media"/>
            <a:extLst>
              <a:ext uri="{FF2B5EF4-FFF2-40B4-BE49-F238E27FC236}">
                <a16:creationId xmlns:a16="http://schemas.microsoft.com/office/drawing/2014/main" id="{D23CF5CE-EB5F-4647-088B-D5668F437A6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40987"/>
      </p:ext>
    </p:extLst>
  </p:cSld>
  <p:clrMapOvr>
    <a:masterClrMapping/>
  </p:clrMapOvr>
  <p:transition spd="slow" advTm="100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4"/>
          <p:cNvSpPr>
            <a:spLocks noChangeArrowheads="1"/>
          </p:cNvSpPr>
          <p:nvPr/>
        </p:nvSpPr>
        <p:spPr bwMode="auto">
          <a:xfrm>
            <a:off x="0" y="749597"/>
            <a:ext cx="12192000" cy="5920409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5">
            <a:lum bright="2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263279"/>
            <a:ext cx="496728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448843"/>
            <a:ext cx="31273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2593306"/>
            <a:ext cx="31273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312443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77">
            <a:extLst>
              <a:ext uri="{FF2B5EF4-FFF2-40B4-BE49-F238E27FC236}">
                <a16:creationId xmlns:a16="http://schemas.microsoft.com/office/drawing/2014/main" id="{2FCCDBF1-0C14-484B-9569-EE4E47AB1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054" y="918047"/>
            <a:ext cx="2915222" cy="461665"/>
          </a:xfrm>
          <a:prstGeom prst="rect">
            <a:avLst/>
          </a:prstGeom>
          <a:solidFill>
            <a:srgbClr val="FF66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400" b="1" kern="1200">
                <a:solidFill>
                  <a:srgbClr val="FFFF00"/>
                </a:solidFill>
                <a:ea typeface="+mn-ea"/>
                <a:cs typeface="+mn-cs"/>
              </a:rPr>
              <a:t>Trò chơi “</a:t>
            </a:r>
            <a:r>
              <a:rPr lang="en-GB" altLang="en-US" sz="2400" b="1" i="1" kern="1200">
                <a:solidFill>
                  <a:srgbClr val="FFFF00"/>
                </a:solidFill>
                <a:ea typeface="+mn-ea"/>
                <a:cs typeface="+mn-cs"/>
              </a:rPr>
              <a:t>Hái hoa</a:t>
            </a:r>
            <a:r>
              <a:rPr lang="en-GB" altLang="en-US" sz="2400" b="1" kern="1200">
                <a:solidFill>
                  <a:srgbClr val="FFFF00"/>
                </a:solidFill>
                <a:ea typeface="+mn-ea"/>
                <a:cs typeface="+mn-cs"/>
              </a:rPr>
              <a:t>”</a:t>
            </a:r>
          </a:p>
        </p:txBody>
      </p:sp>
      <p:sp>
        <p:nvSpPr>
          <p:cNvPr id="18" name="AutoShape 90"/>
          <p:cNvSpPr>
            <a:spLocks noChangeArrowheads="1"/>
          </p:cNvSpPr>
          <p:nvPr/>
        </p:nvSpPr>
        <p:spPr bwMode="auto">
          <a:xfrm>
            <a:off x="40482" y="20706"/>
            <a:ext cx="12151517" cy="764936"/>
          </a:xfrm>
          <a:prstGeom prst="plaque">
            <a:avLst>
              <a:gd name="adj" fmla="val 14157"/>
            </a:avLst>
          </a:prstGeom>
          <a:noFill/>
          <a:ln w="57150" cmpd="thickThin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 rot="-5400000">
            <a:off x="11593296" y="-32626"/>
            <a:ext cx="113110" cy="234553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 rot="-10618418">
            <a:off x="11929029" y="391235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11718289" y="141206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8" name="AutoShape 84"/>
          <p:cNvSpPr>
            <a:spLocks noChangeArrowheads="1"/>
          </p:cNvSpPr>
          <p:nvPr/>
        </p:nvSpPr>
        <p:spPr bwMode="auto">
          <a:xfrm rot="-5400000">
            <a:off x="644958" y="-10345"/>
            <a:ext cx="113109" cy="235744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9" name="AutoShape 85"/>
          <p:cNvSpPr>
            <a:spLocks noChangeArrowheads="1"/>
          </p:cNvSpPr>
          <p:nvPr/>
        </p:nvSpPr>
        <p:spPr bwMode="auto">
          <a:xfrm rot="-10618418">
            <a:off x="115724" y="368869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30" name="AutoShape 86"/>
          <p:cNvSpPr>
            <a:spLocks noChangeArrowheads="1"/>
          </p:cNvSpPr>
          <p:nvPr/>
        </p:nvSpPr>
        <p:spPr bwMode="auto">
          <a:xfrm>
            <a:off x="166921" y="62881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31" name="Rectangle 30"/>
          <p:cNvSpPr/>
          <p:nvPr/>
        </p:nvSpPr>
        <p:spPr>
          <a:xfrm>
            <a:off x="875665" y="68412"/>
            <a:ext cx="1579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Toán: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202054" y="49629"/>
            <a:ext cx="3485105" cy="648898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9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7"/>
          <p:cNvSpPr txBox="1">
            <a:spLocks noChangeArrowheads="1"/>
          </p:cNvSpPr>
          <p:nvPr/>
        </p:nvSpPr>
        <p:spPr bwMode="auto">
          <a:xfrm>
            <a:off x="3581690" y="836713"/>
            <a:ext cx="4584909" cy="461665"/>
          </a:xfrm>
          <a:prstGeom prst="rect">
            <a:avLst/>
          </a:prstGeom>
          <a:solidFill>
            <a:srgbClr val="FF66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400" b="1" kern="1200">
                <a:solidFill>
                  <a:srgbClr val="FFFF00"/>
                </a:solidFill>
                <a:ea typeface="+mn-ea"/>
                <a:cs typeface="+mn-cs"/>
              </a:rPr>
              <a:t>Khởi động: trò chơi “</a:t>
            </a:r>
            <a:r>
              <a:rPr lang="en-GB" altLang="en-US" sz="2400" b="1" i="1" kern="1200">
                <a:solidFill>
                  <a:srgbClr val="FFFF00"/>
                </a:solidFill>
                <a:ea typeface="+mn-ea"/>
                <a:cs typeface="+mn-cs"/>
              </a:rPr>
              <a:t>Hái hoa</a:t>
            </a:r>
            <a:r>
              <a:rPr lang="en-GB" altLang="en-US" sz="2400" b="1" kern="1200">
                <a:solidFill>
                  <a:srgbClr val="FFFF00"/>
                </a:solidFill>
                <a:ea typeface="+mn-ea"/>
                <a:cs typeface="+mn-cs"/>
              </a:rPr>
              <a:t>”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39485" y="0"/>
            <a:ext cx="12052515" cy="6669361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ea typeface="+mn-ea"/>
              <a:cs typeface="+mn-cs"/>
            </a:endParaRPr>
          </a:p>
        </p:txBody>
      </p:sp>
      <p:sp>
        <p:nvSpPr>
          <p:cNvPr id="7" name="Action Button: Return 6">
            <a:hlinkClick r:id="rId5" action="ppaction://hlinksldjump" highlightClick="1"/>
          </p:cNvPr>
          <p:cNvSpPr/>
          <p:nvPr/>
        </p:nvSpPr>
        <p:spPr bwMode="auto">
          <a:xfrm>
            <a:off x="11422251" y="6158146"/>
            <a:ext cx="387652" cy="400110"/>
          </a:xfrm>
          <a:prstGeom prst="actionButtonReturn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000" kern="1200">
              <a:solidFill>
                <a:srgbClr val="0000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81015" y="1983143"/>
            <a:ext cx="1650298" cy="1131705"/>
            <a:chOff x="648206" y="1833993"/>
            <a:chExt cx="2579427" cy="159775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48206" y="3415705"/>
              <a:ext cx="2579427" cy="0"/>
            </a:xfrm>
            <a:prstGeom prst="line">
              <a:avLst/>
            </a:prstGeom>
            <a:noFill/>
            <a:ln w="38100" cap="flat" cmpd="sng" algn="ctr">
              <a:solidFill>
                <a:srgbClr val="003399"/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 flipV="1">
              <a:off x="648206" y="1833993"/>
              <a:ext cx="900753" cy="1597754"/>
            </a:xfrm>
            <a:prstGeom prst="line">
              <a:avLst/>
            </a:prstGeom>
            <a:noFill/>
            <a:ln w="38100" cap="flat" cmpd="sng" algn="ctr">
              <a:solidFill>
                <a:srgbClr val="003399"/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1535311" y="1833993"/>
              <a:ext cx="1692322" cy="1597754"/>
            </a:xfrm>
            <a:prstGeom prst="line">
              <a:avLst/>
            </a:prstGeom>
            <a:noFill/>
            <a:ln w="38100" cap="flat" cmpd="sng" algn="ctr">
              <a:solidFill>
                <a:srgbClr val="003399"/>
              </a:solidFill>
              <a:prstDash val="soli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211544" y="1991749"/>
            <a:ext cx="2131730" cy="1115354"/>
            <a:chOff x="3834063" y="1824944"/>
            <a:chExt cx="3331907" cy="157466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5785" y="3398399"/>
              <a:ext cx="2579427" cy="0"/>
            </a:xfrm>
            <a:prstGeom prst="line">
              <a:avLst/>
            </a:prstGeom>
            <a:noFill/>
            <a:ln w="38100" cap="flat" cmpd="sng" algn="ctr">
              <a:solidFill>
                <a:srgbClr val="003399"/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3850105" y="1844751"/>
              <a:ext cx="736438" cy="1554862"/>
            </a:xfrm>
            <a:prstGeom prst="line">
              <a:avLst/>
            </a:prstGeom>
            <a:noFill/>
            <a:ln w="38100" cap="flat" cmpd="sng" algn="ctr">
              <a:solidFill>
                <a:srgbClr val="003399"/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3834063" y="1824944"/>
              <a:ext cx="3331907" cy="1573455"/>
            </a:xfrm>
            <a:prstGeom prst="line">
              <a:avLst/>
            </a:prstGeom>
            <a:noFill/>
            <a:ln w="38100" cap="flat" cmpd="sng" algn="ctr">
              <a:solidFill>
                <a:srgbClr val="003399"/>
              </a:solidFill>
              <a:prstDash val="solid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1673817" y="1952786"/>
            <a:ext cx="1733195" cy="1125252"/>
            <a:chOff x="2025862" y="406359"/>
            <a:chExt cx="1427985" cy="99895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025862" y="1383307"/>
              <a:ext cx="1427985" cy="0"/>
            </a:xfrm>
            <a:prstGeom prst="line">
              <a:avLst/>
            </a:prstGeom>
            <a:noFill/>
            <a:ln w="38100" cap="flat" cmpd="sng" algn="ctr">
              <a:solidFill>
                <a:srgbClr val="003399"/>
              </a:solidFill>
              <a:prstDash val="soli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 flipV="1">
              <a:off x="2046772" y="415909"/>
              <a:ext cx="0" cy="989403"/>
            </a:xfrm>
            <a:prstGeom prst="line">
              <a:avLst/>
            </a:prstGeom>
            <a:noFill/>
            <a:ln w="38100" cap="flat" cmpd="sng" algn="ctr">
              <a:solidFill>
                <a:srgbClr val="003399"/>
              </a:solidFill>
              <a:prstDash val="soli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2025862" y="406359"/>
              <a:ext cx="1427985" cy="983713"/>
            </a:xfrm>
            <a:prstGeom prst="line">
              <a:avLst/>
            </a:prstGeom>
            <a:noFill/>
            <a:ln w="38100" cap="flat" cmpd="sng" algn="ctr">
              <a:solidFill>
                <a:srgbClr val="003399"/>
              </a:solidFill>
              <a:prstDash val="solid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1927021" y="3306386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Hình 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5808" y="3306386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Hình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0886" y="3322737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Hình 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10825" y="4034636"/>
            <a:ext cx="73776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26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1. Hình nào là tam giác nhọn?</a:t>
            </a:r>
            <a:endParaRPr lang="en-US" sz="26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78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7"/>
          <p:cNvSpPr txBox="1">
            <a:spLocks noChangeArrowheads="1"/>
          </p:cNvSpPr>
          <p:nvPr/>
        </p:nvSpPr>
        <p:spPr bwMode="auto">
          <a:xfrm>
            <a:off x="3581690" y="836713"/>
            <a:ext cx="4584909" cy="461665"/>
          </a:xfrm>
          <a:prstGeom prst="rect">
            <a:avLst/>
          </a:prstGeom>
          <a:solidFill>
            <a:srgbClr val="FF66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400" b="1" kern="1200">
                <a:solidFill>
                  <a:srgbClr val="FFFF00"/>
                </a:solidFill>
                <a:ea typeface="+mn-ea"/>
              </a:rPr>
              <a:t>Khởi động: trò chơi “</a:t>
            </a:r>
            <a:r>
              <a:rPr lang="en-GB" altLang="en-US" sz="2400" b="1" i="1" kern="1200">
                <a:solidFill>
                  <a:srgbClr val="FFFF00"/>
                </a:solidFill>
                <a:ea typeface="+mn-ea"/>
              </a:rPr>
              <a:t>Hái hoa</a:t>
            </a:r>
            <a:r>
              <a:rPr lang="en-GB" altLang="en-US" sz="2400" b="1" kern="1200">
                <a:solidFill>
                  <a:srgbClr val="FFFF00"/>
                </a:solidFill>
                <a:ea typeface="+mn-ea"/>
              </a:rPr>
              <a:t>”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39485" y="0"/>
            <a:ext cx="12052515" cy="6669361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ea typeface="+mn-ea"/>
            </a:endParaRPr>
          </a:p>
        </p:txBody>
      </p:sp>
      <p:sp>
        <p:nvSpPr>
          <p:cNvPr id="7" name="Action Button: Return 6">
            <a:hlinkClick r:id="rId5" action="ppaction://hlinksldjump" highlightClick="1"/>
          </p:cNvPr>
          <p:cNvSpPr/>
          <p:nvPr/>
        </p:nvSpPr>
        <p:spPr bwMode="auto">
          <a:xfrm>
            <a:off x="11422251" y="6158146"/>
            <a:ext cx="387652" cy="400110"/>
          </a:xfrm>
          <a:prstGeom prst="actionButtonReturn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000" kern="1200">
              <a:solidFill>
                <a:srgbClr val="0000FF"/>
              </a:solidFill>
              <a:latin typeface="Arial" charset="0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635" y="1670490"/>
            <a:ext cx="73776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b="1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2. Đường cao của tam giác ABC là: </a:t>
            </a:r>
            <a:endParaRPr lang="en-US" sz="2600" b="1" kern="1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396551" y="2474697"/>
            <a:ext cx="2845244" cy="2179871"/>
            <a:chOff x="413486" y="1283755"/>
            <a:chExt cx="2845244" cy="2179871"/>
          </a:xfrm>
        </p:grpSpPr>
        <p:grpSp>
          <p:nvGrpSpPr>
            <p:cNvPr id="28" name="Group 27"/>
            <p:cNvGrpSpPr/>
            <p:nvPr/>
          </p:nvGrpSpPr>
          <p:grpSpPr>
            <a:xfrm>
              <a:off x="819385" y="1702702"/>
              <a:ext cx="2082550" cy="1378784"/>
              <a:chOff x="648206" y="1833993"/>
              <a:chExt cx="2579427" cy="1597754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48206" y="3415705"/>
                <a:ext cx="257942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3399"/>
                </a:solidFill>
                <a:prstDash val="soli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648206" y="1833993"/>
                <a:ext cx="900753" cy="1597754"/>
              </a:xfrm>
              <a:prstGeom prst="line">
                <a:avLst/>
              </a:prstGeom>
              <a:noFill/>
              <a:ln w="38100" cap="flat" cmpd="sng" algn="ctr">
                <a:solidFill>
                  <a:srgbClr val="003399"/>
                </a:solidFill>
                <a:prstDash val="soli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535311" y="1833993"/>
                <a:ext cx="1692322" cy="1597754"/>
              </a:xfrm>
              <a:prstGeom prst="line">
                <a:avLst/>
              </a:prstGeom>
              <a:noFill/>
              <a:ln w="38100" cap="flat" cmpd="sng" algn="ctr">
                <a:solidFill>
                  <a:srgbClr val="003399"/>
                </a:solidFill>
                <a:prstDash val="solid"/>
              </a:ln>
              <a:effectLst/>
            </p:spPr>
          </p:cxnSp>
        </p:grpSp>
        <p:sp>
          <p:nvSpPr>
            <p:cNvPr id="29" name="TextBox 28"/>
            <p:cNvSpPr txBox="1"/>
            <p:nvPr/>
          </p:nvSpPr>
          <p:spPr>
            <a:xfrm>
              <a:off x="1376471" y="1283755"/>
              <a:ext cx="340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3486" y="2990130"/>
              <a:ext cx="340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8422" y="2968413"/>
              <a:ext cx="340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</a:rPr>
                <a:t>C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543421" y="1715190"/>
              <a:ext cx="116208" cy="1378784"/>
              <a:chOff x="1543421" y="1715190"/>
              <a:chExt cx="116208" cy="1378784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543421" y="1715190"/>
                <a:ext cx="0" cy="1378784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grpSp>
            <p:nvGrpSpPr>
              <p:cNvPr id="35" name="Group 34"/>
              <p:cNvGrpSpPr/>
              <p:nvPr/>
            </p:nvGrpSpPr>
            <p:grpSpPr>
              <a:xfrm>
                <a:off x="1552575" y="2966078"/>
                <a:ext cx="107054" cy="124933"/>
                <a:chOff x="1609725" y="2956553"/>
                <a:chExt cx="107054" cy="124933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1609725" y="2956553"/>
                  <a:ext cx="107054" cy="572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716779" y="2956553"/>
                  <a:ext cx="0" cy="12493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33" name="TextBox 32"/>
            <p:cNvSpPr txBox="1"/>
            <p:nvPr/>
          </p:nvSpPr>
          <p:spPr>
            <a:xfrm>
              <a:off x="1404000" y="3063516"/>
              <a:ext cx="340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</a:rPr>
                <a:t>H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048044" y="4923917"/>
            <a:ext cx="1261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b="1" kern="1200">
                <a:solidFill>
                  <a:srgbClr val="003399"/>
                </a:solidFill>
                <a:latin typeface="UTM Avo" panose="02040603050506020204" pitchFamily="18" charset="0"/>
                <a:ea typeface="+mn-ea"/>
              </a:rPr>
              <a:t>a) AB</a:t>
            </a:r>
            <a:endParaRPr lang="en-US" sz="2600" b="1" kern="1200" dirty="0">
              <a:solidFill>
                <a:srgbClr val="003399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17806" y="4923917"/>
            <a:ext cx="1261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b="1" kern="1200">
                <a:solidFill>
                  <a:srgbClr val="003399"/>
                </a:solidFill>
                <a:latin typeface="UTM Avo" panose="02040603050506020204" pitchFamily="18" charset="0"/>
                <a:ea typeface="+mn-ea"/>
              </a:rPr>
              <a:t>b) AC</a:t>
            </a:r>
            <a:endParaRPr lang="en-US" sz="2600" b="1" kern="1200" dirty="0">
              <a:solidFill>
                <a:srgbClr val="003399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87065" y="4923300"/>
            <a:ext cx="1261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b="1" kern="1200">
                <a:solidFill>
                  <a:srgbClr val="003399"/>
                </a:solidFill>
                <a:latin typeface="UTM Avo" panose="02040603050506020204" pitchFamily="18" charset="0"/>
                <a:ea typeface="+mn-ea"/>
              </a:rPr>
              <a:t>c) AH</a:t>
            </a:r>
            <a:endParaRPr lang="en-US" sz="2600" b="1" kern="1200" dirty="0">
              <a:solidFill>
                <a:srgbClr val="003399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78426" y="4923300"/>
            <a:ext cx="1261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b="1" kern="1200">
                <a:solidFill>
                  <a:srgbClr val="003399"/>
                </a:solidFill>
                <a:latin typeface="UTM Avo" panose="02040603050506020204" pitchFamily="18" charset="0"/>
                <a:ea typeface="+mn-ea"/>
              </a:rPr>
              <a:t>d) BC</a:t>
            </a:r>
            <a:endParaRPr lang="en-US" sz="2600" b="1" kern="1200" dirty="0">
              <a:solidFill>
                <a:srgbClr val="003399"/>
              </a:solidFill>
              <a:latin typeface="UTM Avo" panose="02040603050506020204" pitchFamily="18" charset="0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387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1" grpId="0"/>
      <p:bldP spid="41" grpId="1"/>
      <p:bldP spid="42" grpId="0"/>
      <p:bldP spid="42" grpId="1"/>
      <p:bldP spid="43" grpId="0"/>
      <p:bldP spid="44" grpId="0"/>
      <p:bldP spid="4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7"/>
          <p:cNvSpPr txBox="1">
            <a:spLocks noChangeArrowheads="1"/>
          </p:cNvSpPr>
          <p:nvPr/>
        </p:nvSpPr>
        <p:spPr bwMode="auto">
          <a:xfrm>
            <a:off x="3581690" y="836713"/>
            <a:ext cx="4584909" cy="461665"/>
          </a:xfrm>
          <a:prstGeom prst="rect">
            <a:avLst/>
          </a:prstGeom>
          <a:solidFill>
            <a:srgbClr val="FF66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400" b="1" kern="1200">
                <a:solidFill>
                  <a:srgbClr val="FFFF00"/>
                </a:solidFill>
                <a:ea typeface="+mn-ea"/>
              </a:rPr>
              <a:t>Khởi động: trò chơi “</a:t>
            </a:r>
            <a:r>
              <a:rPr lang="en-US" altLang="en-US" sz="2400" b="1" i="1" kern="1200">
                <a:solidFill>
                  <a:srgbClr val="FFFF00"/>
                </a:solidFill>
                <a:ea typeface="+mn-ea"/>
              </a:rPr>
              <a:t>Hái hoa</a:t>
            </a:r>
            <a:r>
              <a:rPr lang="en-GB" altLang="en-US" sz="2400" b="1" kern="1200">
                <a:solidFill>
                  <a:srgbClr val="FFFF00"/>
                </a:solidFill>
                <a:ea typeface="+mn-ea"/>
              </a:rPr>
              <a:t>”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39485" y="0"/>
            <a:ext cx="12052515" cy="6669361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ea typeface="+mn-ea"/>
            </a:endParaRPr>
          </a:p>
        </p:txBody>
      </p:sp>
      <p:sp>
        <p:nvSpPr>
          <p:cNvPr id="7" name="Action Button: Return 6">
            <a:hlinkClick r:id="rId5" action="ppaction://hlinksldjump" highlightClick="1"/>
          </p:cNvPr>
          <p:cNvSpPr/>
          <p:nvPr/>
        </p:nvSpPr>
        <p:spPr bwMode="auto">
          <a:xfrm>
            <a:off x="11422251" y="6158146"/>
            <a:ext cx="387652" cy="400110"/>
          </a:xfrm>
          <a:prstGeom prst="actionButtonReturn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000" kern="1200">
              <a:solidFill>
                <a:srgbClr val="0000FF"/>
              </a:solidFill>
              <a:latin typeface="Arial" charset="0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635" y="1670490"/>
            <a:ext cx="73776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b="1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3.  Tam giác ABC có mấy đường cao?</a:t>
            </a:r>
            <a:endParaRPr lang="en-US" sz="2600" b="1" kern="1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95184" y="2208234"/>
            <a:ext cx="2845244" cy="2106485"/>
            <a:chOff x="4396551" y="2474697"/>
            <a:chExt cx="2845244" cy="2106485"/>
          </a:xfrm>
        </p:grpSpPr>
        <p:grpSp>
          <p:nvGrpSpPr>
            <p:cNvPr id="28" name="Group 27"/>
            <p:cNvGrpSpPr/>
            <p:nvPr/>
          </p:nvGrpSpPr>
          <p:grpSpPr>
            <a:xfrm>
              <a:off x="4802450" y="2893644"/>
              <a:ext cx="2082550" cy="1378784"/>
              <a:chOff x="648206" y="1833993"/>
              <a:chExt cx="2579427" cy="1597754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48206" y="3415705"/>
                <a:ext cx="257942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3399"/>
                </a:solidFill>
                <a:prstDash val="soli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648206" y="1833993"/>
                <a:ext cx="900753" cy="1597754"/>
              </a:xfrm>
              <a:prstGeom prst="line">
                <a:avLst/>
              </a:prstGeom>
              <a:noFill/>
              <a:ln w="38100" cap="flat" cmpd="sng" algn="ctr">
                <a:solidFill>
                  <a:srgbClr val="003399"/>
                </a:solidFill>
                <a:prstDash val="soli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535311" y="1833993"/>
                <a:ext cx="1692322" cy="1597754"/>
              </a:xfrm>
              <a:prstGeom prst="line">
                <a:avLst/>
              </a:prstGeom>
              <a:noFill/>
              <a:ln w="38100" cap="flat" cmpd="sng" algn="ctr">
                <a:solidFill>
                  <a:srgbClr val="003399"/>
                </a:solidFill>
                <a:prstDash val="solid"/>
              </a:ln>
              <a:effectLst/>
            </p:spPr>
          </p:cxnSp>
        </p:grpSp>
        <p:sp>
          <p:nvSpPr>
            <p:cNvPr id="29" name="TextBox 28"/>
            <p:cNvSpPr txBox="1"/>
            <p:nvPr/>
          </p:nvSpPr>
          <p:spPr>
            <a:xfrm>
              <a:off x="5359536" y="2474697"/>
              <a:ext cx="340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2000" b="1">
                  <a:solidFill>
                    <a:srgbClr val="003399"/>
                  </a:solidFill>
                </a:rPr>
                <a:t>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96551" y="4181072"/>
              <a:ext cx="340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2000" b="1">
                  <a:solidFill>
                    <a:srgbClr val="003399"/>
                  </a:solidFill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01487" y="4159355"/>
              <a:ext cx="340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2000" b="1">
                  <a:solidFill>
                    <a:srgbClr val="003399"/>
                  </a:solidFill>
                </a:rPr>
                <a:t>C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621303" y="2289248"/>
            <a:ext cx="52430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kern="1200">
                <a:solidFill>
                  <a:srgbClr val="003399"/>
                </a:solidFill>
                <a:latin typeface="UTM Avo" panose="02040603050506020204" pitchFamily="18" charset="0"/>
                <a:ea typeface="+mn-ea"/>
              </a:rPr>
              <a:t>a) Có 1 đường cao.</a:t>
            </a:r>
            <a:endParaRPr lang="en-US" sz="2600" kern="1200" dirty="0">
              <a:solidFill>
                <a:srgbClr val="003399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72157" y="2927489"/>
            <a:ext cx="46962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kern="1200">
                <a:solidFill>
                  <a:srgbClr val="003399"/>
                </a:solidFill>
                <a:latin typeface="UTM Avo" panose="02040603050506020204" pitchFamily="18" charset="0"/>
                <a:ea typeface="+mn-ea"/>
              </a:rPr>
              <a:t>b) Có 2 đường cao </a:t>
            </a:r>
            <a:endParaRPr lang="en-US" sz="2600" kern="1200" dirty="0">
              <a:solidFill>
                <a:srgbClr val="003399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5430" y="3445502"/>
            <a:ext cx="46962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kern="1200">
                <a:solidFill>
                  <a:srgbClr val="003399"/>
                </a:solidFill>
                <a:latin typeface="UTM Avo" panose="02040603050506020204" pitchFamily="18" charset="0"/>
                <a:ea typeface="+mn-ea"/>
              </a:rPr>
              <a:t>c) Có 3 đường cao </a:t>
            </a:r>
            <a:endParaRPr lang="en-US" sz="2600" kern="1200" dirty="0">
              <a:solidFill>
                <a:srgbClr val="003399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55430" y="4068497"/>
            <a:ext cx="46962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kern="1200">
                <a:solidFill>
                  <a:srgbClr val="003399"/>
                </a:solidFill>
                <a:latin typeface="UTM Avo" panose="02040603050506020204" pitchFamily="18" charset="0"/>
                <a:ea typeface="+mn-ea"/>
              </a:rPr>
              <a:t>d) Có 4 đường cao </a:t>
            </a:r>
            <a:endParaRPr lang="en-US" sz="2600" kern="1200" dirty="0">
              <a:solidFill>
                <a:srgbClr val="003399"/>
              </a:solidFill>
              <a:latin typeface="UTM Avo" panose="02040603050506020204" pitchFamily="18" charset="0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632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1" grpId="0"/>
      <p:bldP spid="42" grpId="0"/>
      <p:bldP spid="25" grpId="0"/>
      <p:bldP spid="25" grpId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f7e749c750b79cbde134e7bcf00a140.png">
            <a:extLst>
              <a:ext uri="{FF2B5EF4-FFF2-40B4-BE49-F238E27FC236}">
                <a16:creationId xmlns:a16="http://schemas.microsoft.com/office/drawing/2014/main" id="{EC52F0ED-4BE8-77AE-849B-BB61C09D84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14708" y="5589524"/>
            <a:ext cx="2120959" cy="1687464"/>
          </a:xfrm>
          <a:prstGeom prst="rect">
            <a:avLst/>
          </a:prstGeom>
        </p:spPr>
      </p:pic>
      <p:pic>
        <p:nvPicPr>
          <p:cNvPr id="8" name="Picture 7" descr="6131d3148657a26e1bfe386e7ba65811.png">
            <a:hlinkClick r:id="" action="ppaction://noaction"/>
            <a:extLst>
              <a:ext uri="{FF2B5EF4-FFF2-40B4-BE49-F238E27FC236}">
                <a16:creationId xmlns:a16="http://schemas.microsoft.com/office/drawing/2014/main" id="{0FD02E19-0F91-6C96-D091-10D91752AD6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2044" y="6399737"/>
            <a:ext cx="676912" cy="458263"/>
          </a:xfrm>
          <a:prstGeom prst="rect">
            <a:avLst/>
          </a:prstGeom>
        </p:spPr>
      </p:pic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919149" y="1321080"/>
            <a:ext cx="11642054" cy="2314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51: DIỆN TÍCH HÌNH TAM GIÁC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E3B84C1-C699-A1D3-0C44-BB2BE5263F53}"/>
              </a:ext>
            </a:extLst>
          </p:cNvPr>
          <p:cNvSpPr txBox="1">
            <a:spLocks/>
          </p:cNvSpPr>
          <p:nvPr/>
        </p:nvSpPr>
        <p:spPr>
          <a:xfrm>
            <a:off x="1126504" y="1123406"/>
            <a:ext cx="10316559" cy="318396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>
                <a:latin typeface="Calibri" panose="020F0502020204030204" pitchFamily="34" charset="0"/>
                <a:cs typeface="Calibri" panose="020F0502020204030204" pitchFamily="34" charset="0"/>
              </a:rPr>
              <a:t>Toán:</a:t>
            </a:r>
            <a:endParaRPr lang="en-US" sz="4000" b="1" u="sng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C20A43-E17C-BDD2-601F-E7C09161F70D}"/>
              </a:ext>
            </a:extLst>
          </p:cNvPr>
          <p:cNvSpPr txBox="1">
            <a:spLocks/>
          </p:cNvSpPr>
          <p:nvPr/>
        </p:nvSpPr>
        <p:spPr>
          <a:xfrm>
            <a:off x="1197204" y="480565"/>
            <a:ext cx="10752341" cy="89533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</a:t>
            </a:r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15 tháng 1 năm 2025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0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1850" y="279400"/>
            <a:ext cx="810895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3886200" y="3582988"/>
            <a:ext cx="4876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9.130"/>
  <p:tag name="TIMING" val="|2.537|1.789|1.293|1.655"/>
  <p:tag name="ISPRING_CUSTOM_TIMING_USED" val="1"/>
  <p:tag name="ISPRING_SLIDE_ID_2" val="{9C7C6F71-9499-43A3-95C3-FAAF0AC70379}"/>
  <p:tag name="GENSWF_SLIDE_TITLE" val="khởi động"/>
  <p:tag name="ISPRING_SLIDE_INDENT_LEVEL" val="0"/>
  <p:tag name="ISPRING_PRESENTER_ID" val="{221A526D-ED27-4FA6-B62A-7579440105F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87F7206D-0390-411A-A3CD-907E2A71B66E}"/>
  <p:tag name="ISPRING_SLIDE_INDENT_LEVEL" val="0"/>
  <p:tag name="ISPRING_PRESENTER_ID" val="{221A526D-ED27-4FA6-B62A-7579440105F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87F7206D-0390-411A-A3CD-907E2A71B66E}"/>
  <p:tag name="ISPRING_SLIDE_INDENT_LEVEL" val="0"/>
  <p:tag name="ISPRING_PRESENTER_ID" val="{221A526D-ED27-4FA6-B62A-7579440105F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87F7206D-0390-411A-A3CD-907E2A71B66E}"/>
  <p:tag name="ISPRING_SLIDE_INDENT_LEVEL" val="0"/>
  <p:tag name="ISPRING_PRESENTER_ID" val="{221A526D-ED27-4FA6-B62A-7579440105F5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788</Words>
  <Application>Microsoft Office PowerPoint</Application>
  <PresentationFormat>Widescreen</PresentationFormat>
  <Paragraphs>133</Paragraphs>
  <Slides>20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 Unicode MS</vt:lpstr>
      <vt:lpstr>UTM Avo</vt:lpstr>
      <vt:lpstr>Arial</vt:lpstr>
      <vt:lpstr>Arial Black</vt:lpstr>
      <vt:lpstr>Calibri</vt:lpstr>
      <vt:lpstr>Garamond</vt:lpstr>
      <vt:lpstr>Tahoma</vt:lpstr>
      <vt:lpstr>Times New Roman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tranphu31032009@gmail.com</cp:lastModifiedBy>
  <cp:revision>149</cp:revision>
  <dcterms:modified xsi:type="dcterms:W3CDTF">2025-01-15T02:34:23Z</dcterms:modified>
</cp:coreProperties>
</file>