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5" r:id="rId3"/>
    <p:sldId id="258" r:id="rId4"/>
    <p:sldId id="260" r:id="rId5"/>
    <p:sldId id="261" r:id="rId6"/>
    <p:sldId id="259" r:id="rId7"/>
    <p:sldId id="268" r:id="rId8"/>
    <p:sldId id="265" r:id="rId9"/>
    <p:sldId id="270" r:id="rId10"/>
    <p:sldId id="267" r:id="rId11"/>
    <p:sldId id="271" r:id="rId12"/>
    <p:sldId id="262" r:id="rId13"/>
    <p:sldId id="266" r:id="rId14"/>
    <p:sldId id="273" r:id="rId15"/>
    <p:sldId id="274" r:id="rId16"/>
    <p:sldId id="272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15/1/25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7415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15/1/25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2759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15/1/25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7898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4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B335-FCD3-4EFA-A299-2CFE29A7B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5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15/1/25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632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15/1/25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4923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15/1/25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156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15/1/25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124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15/1/25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7131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15/1/25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219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15/1/25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5484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82F2-21CC-4FA9-8976-3C336B7DBBA5}" type="datetimeFigureOut">
              <a:rPr lang="vi-VN" smtClean="0"/>
              <a:t>15/1/25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261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A82F2-21CC-4FA9-8976-3C336B7DBBA5}" type="datetimeFigureOut">
              <a:rPr lang="vi-VN" smtClean="0"/>
              <a:t>15/1/25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2B65D-DEEF-43EE-B335-EE981DEFAD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545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/nhac/album/thieu%20nhi/Con%20Heo%20Dat%20-%20Be%20Na%20ft.%20%20Be%20Nam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truong th dong da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2857500" y="1645328"/>
            <a:ext cx="6529918" cy="3365989"/>
          </a:xfrm>
          <a:noFill/>
          <a:ln w="28575">
            <a:solidFill>
              <a:schemeClr val="accent2"/>
            </a:solidFill>
          </a:ln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-381045" y="575103"/>
            <a:ext cx="12858751" cy="7814867"/>
          </a:xfrm>
          <a:prstGeom prst="rect">
            <a:avLst/>
          </a:prstGeom>
        </p:spPr>
        <p:txBody>
          <a:bodyPr wrap="none" lIns="108801" tIns="54400" rIns="108801" bIns="54400" numCol="1" fromWordArt="1">
            <a:prstTxWarp prst="textButtonPour">
              <a:avLst>
                <a:gd name="adj1" fmla="val 13123459"/>
                <a:gd name="adj2" fmla="val 69593"/>
              </a:avLst>
            </a:prstTxWarp>
          </a:bodyPr>
          <a:lstStyle/>
          <a:p>
            <a:pPr algn="ctr">
              <a:defRPr/>
            </a:pPr>
            <a:r>
              <a:rPr lang="en-US" sz="382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Môn</a:t>
            </a:r>
            <a:r>
              <a:rPr lang="en-US" sz="382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en-US" sz="382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Tiếng</a:t>
            </a:r>
            <a:r>
              <a:rPr lang="en-US" sz="382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  <a:r>
              <a:rPr lang="en-US" sz="3820" b="1" kern="1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Việt</a:t>
            </a:r>
            <a:endParaRPr lang="vi-VN" sz="382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  <a:cs typeface="Arial"/>
            </a:endParaRPr>
          </a:p>
        </p:txBody>
      </p:sp>
      <p:pic>
        <p:nvPicPr>
          <p:cNvPr id="14340" name="Picture 3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1" y="32887"/>
            <a:ext cx="1930400" cy="144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10801" y="12276"/>
            <a:ext cx="1930400" cy="144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3" descr="WhitecornerFlow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97367" y="5368051"/>
            <a:ext cx="1930400" cy="144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3" descr="WhitecornerFlow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21900" y="5385492"/>
            <a:ext cx="1930400" cy="144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3004801" y="5179378"/>
            <a:ext cx="11239501" cy="63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01" tIns="54400" rIns="108801" bIns="54400">
            <a:spAutoFit/>
          </a:bodyPr>
          <a:lstStyle/>
          <a:p>
            <a:pPr>
              <a:lnSpc>
                <a:spcPct val="80000"/>
              </a:lnSpc>
              <a:spcBef>
                <a:spcPct val="35000"/>
              </a:spcBef>
            </a:pPr>
            <a:r>
              <a:rPr lang="en-US" sz="4269" b="1" i="1" dirty="0" err="1">
                <a:solidFill>
                  <a:srgbClr val="34AB05"/>
                </a:solidFill>
                <a:latin typeface="Times New Roman" pitchFamily="18" charset="0"/>
                <a:cs typeface="Times New Roman" pitchFamily="18" charset="0"/>
              </a:rPr>
              <a:t>Chào</a:t>
            </a:r>
            <a:r>
              <a:rPr lang="en-US" sz="4269" b="1" i="1" dirty="0">
                <a:solidFill>
                  <a:srgbClr val="34AB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9" b="1" i="1" dirty="0" err="1">
                <a:solidFill>
                  <a:srgbClr val="34AB05"/>
                </a:solidFill>
                <a:latin typeface="Times New Roman" pitchFamily="18" charset="0"/>
                <a:cs typeface="Times New Roman" pitchFamily="18" charset="0"/>
              </a:rPr>
              <a:t>mừng</a:t>
            </a:r>
            <a:r>
              <a:rPr lang="en-US" sz="4269" b="1" i="1" dirty="0">
                <a:solidFill>
                  <a:srgbClr val="34AB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9" b="1" i="1" dirty="0" err="1">
                <a:solidFill>
                  <a:srgbClr val="34AB05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269" b="1" i="1" dirty="0">
                <a:solidFill>
                  <a:srgbClr val="34AB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9" b="1" i="1" dirty="0" err="1">
                <a:solidFill>
                  <a:srgbClr val="34AB05"/>
                </a:solidFill>
                <a:latin typeface="Times New Roman" pitchFamily="18" charset="0"/>
                <a:cs typeface="Times New Roman" pitchFamily="18" charset="0"/>
              </a:rPr>
              <a:t>thầy</a:t>
            </a:r>
            <a:r>
              <a:rPr lang="en-US" sz="4269" b="1" i="1" dirty="0">
                <a:solidFill>
                  <a:srgbClr val="34AB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9" b="1" i="1" dirty="0" err="1">
                <a:solidFill>
                  <a:srgbClr val="34AB05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269" b="1" i="1" dirty="0">
                <a:solidFill>
                  <a:srgbClr val="34AB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9" b="1" i="1" dirty="0" err="1">
                <a:solidFill>
                  <a:srgbClr val="34AB05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4269" b="1" i="1" dirty="0">
                <a:solidFill>
                  <a:srgbClr val="34AB05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269" b="1" i="1" dirty="0" err="1">
                <a:solidFill>
                  <a:srgbClr val="34AB05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4269" b="1" i="1" dirty="0">
                <a:solidFill>
                  <a:srgbClr val="34AB05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4269" b="1" i="1" dirty="0" err="1">
                <a:solidFill>
                  <a:srgbClr val="34AB05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269" b="1" i="1" dirty="0">
                <a:solidFill>
                  <a:srgbClr val="34AB05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4269" b="1" dirty="0">
              <a:solidFill>
                <a:srgbClr val="34AB0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981957" y="5198403"/>
            <a:ext cx="8972568" cy="190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01" tIns="54400" rIns="108801" bIns="54400" anchor="ctr">
            <a:normAutofit fontScale="97500"/>
          </a:bodyPr>
          <a:lstStyle/>
          <a:p>
            <a:pPr>
              <a:defRPr/>
            </a:pPr>
            <a:r>
              <a:rPr lang="vi-VN" sz="1798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7DFD3">
                      <a:alpha val="50000"/>
                    </a:srgbClr>
                  </a:outerShdw>
                </a:effectLst>
                <a:latin typeface="Tahoma"/>
                <a:ea typeface="Tahoma"/>
                <a:cs typeface="Tahoma"/>
              </a:rPr>
              <a:t>Giáo viên  : </a:t>
            </a:r>
            <a:r>
              <a:rPr lang="en-US" sz="1798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7DFD3">
                      <a:alpha val="50000"/>
                    </a:srgbClr>
                  </a:outerShdw>
                </a:effectLst>
                <a:latin typeface="Tahoma"/>
                <a:ea typeface="Tahoma"/>
                <a:cs typeface="Tahoma"/>
              </a:rPr>
              <a:t> </a:t>
            </a:r>
            <a:r>
              <a:rPr lang="en-US" sz="1798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7DFD3">
                      <a:alpha val="50000"/>
                    </a:srgbClr>
                  </a:outerShdw>
                </a:effectLst>
                <a:latin typeface="Tahoma"/>
                <a:ea typeface="Tahoma"/>
                <a:cs typeface="Tahoma"/>
              </a:rPr>
              <a:t>Trương</a:t>
            </a:r>
            <a:r>
              <a:rPr lang="en-US" sz="1798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7DFD3">
                      <a:alpha val="50000"/>
                    </a:srgbClr>
                  </a:outerShdw>
                </a:effectLst>
                <a:latin typeface="Tahoma"/>
                <a:ea typeface="Tahoma"/>
                <a:cs typeface="Tahoma"/>
              </a:rPr>
              <a:t> </a:t>
            </a:r>
            <a:r>
              <a:rPr lang="en-US" sz="1798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7DFD3">
                      <a:alpha val="50000"/>
                    </a:srgbClr>
                  </a:outerShdw>
                </a:effectLst>
                <a:latin typeface="Tahoma"/>
                <a:ea typeface="Tahoma"/>
                <a:cs typeface="Tahoma"/>
              </a:rPr>
              <a:t>Thị</a:t>
            </a:r>
            <a:r>
              <a:rPr lang="en-US" sz="1798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7DFD3">
                      <a:alpha val="50000"/>
                    </a:srgbClr>
                  </a:outerShdw>
                </a:effectLst>
                <a:latin typeface="Tahoma"/>
                <a:ea typeface="Tahoma"/>
                <a:cs typeface="Tahoma"/>
              </a:rPr>
              <a:t> </a:t>
            </a:r>
            <a:r>
              <a:rPr lang="en-US" sz="1798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7DFD3">
                      <a:alpha val="50000"/>
                    </a:srgbClr>
                  </a:outerShdw>
                </a:effectLst>
                <a:latin typeface="Tahoma"/>
                <a:ea typeface="Tahoma"/>
                <a:cs typeface="Tahoma"/>
              </a:rPr>
              <a:t>Nhơn</a:t>
            </a:r>
            <a:endParaRPr lang="en-US" sz="1798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C7DFD3">
                    <a:alpha val="50000"/>
                  </a:srgbClr>
                </a:outerShdw>
              </a:effectLst>
              <a:latin typeface="Tahoma"/>
              <a:ea typeface="Tahoma"/>
              <a:cs typeface="Tahoma"/>
            </a:endParaRPr>
          </a:p>
          <a:p>
            <a:pPr>
              <a:defRPr/>
            </a:pPr>
            <a:r>
              <a:rPr lang="en-US" sz="1798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7DFD3">
                      <a:alpha val="50000"/>
                    </a:srgbClr>
                  </a:outerShdw>
                </a:effectLst>
                <a:latin typeface="Tahoma"/>
                <a:ea typeface="Tahoma"/>
                <a:cs typeface="Tahoma"/>
              </a:rPr>
              <a:t>                                                                                          </a:t>
            </a:r>
            <a:r>
              <a:rPr lang="vi-VN" sz="1798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7DFD3">
                      <a:alpha val="50000"/>
                    </a:srgbClr>
                  </a:outerShdw>
                </a:effectLst>
                <a:latin typeface="Tahoma"/>
                <a:ea typeface="Tahoma"/>
                <a:cs typeface="Tahoma"/>
              </a:rPr>
              <a:t>Chủ nhiệm l</a:t>
            </a:r>
            <a:r>
              <a:rPr lang="en-US" sz="1798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7DFD3">
                      <a:alpha val="50000"/>
                    </a:srgbClr>
                  </a:outerShdw>
                </a:effectLst>
                <a:latin typeface="Tahoma"/>
                <a:ea typeface="Tahoma"/>
                <a:cs typeface="Tahoma"/>
              </a:rPr>
              <a:t>ớp</a:t>
            </a:r>
            <a:r>
              <a:rPr lang="en-US" sz="1798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7DFD3">
                      <a:alpha val="50000"/>
                    </a:srgbClr>
                  </a:outerShdw>
                </a:effectLst>
                <a:latin typeface="Tahoma"/>
                <a:ea typeface="Tahoma"/>
                <a:cs typeface="Tahoma"/>
              </a:rPr>
              <a:t>: </a:t>
            </a:r>
            <a:r>
              <a:rPr lang="vi-VN" sz="1798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7DFD3">
                      <a:alpha val="50000"/>
                    </a:srgbClr>
                  </a:outerShdw>
                </a:effectLst>
                <a:latin typeface="Tahoma"/>
                <a:ea typeface="Tahoma"/>
                <a:cs typeface="Tahoma"/>
              </a:rPr>
              <a:t>5</a:t>
            </a:r>
            <a:r>
              <a:rPr lang="en-US" sz="1798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7DFD3">
                      <a:alpha val="50000"/>
                    </a:srgbClr>
                  </a:outerShdw>
                </a:effectLst>
                <a:latin typeface="Tahoma"/>
                <a:ea typeface="Tahoma"/>
                <a:cs typeface="Tahoma"/>
              </a:rPr>
              <a:t>D</a:t>
            </a:r>
            <a:endParaRPr lang="en-US" sz="1798" b="1" dirty="0">
              <a:latin typeface="Times New Roman" pitchFamily="18" charset="0"/>
            </a:endParaRPr>
          </a:p>
        </p:txBody>
      </p:sp>
      <p:pic>
        <p:nvPicPr>
          <p:cNvPr id="14346" name="Picture 15" descr="suong mai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2720" y="2230372"/>
            <a:ext cx="1845733" cy="182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5" descr="suong mai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15252" y="2002062"/>
            <a:ext cx="2620434" cy="258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6" descr="suong mai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1" y="4266137"/>
            <a:ext cx="2620434" cy="258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17" descr="suong mai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1" y="2858225"/>
            <a:ext cx="2620434" cy="258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18" descr="suong mai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72500" y="3500348"/>
            <a:ext cx="2000251" cy="197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Picture 19" descr="suong mai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95751" y="805019"/>
            <a:ext cx="1809750" cy="178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20" descr="suong mai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751" y="503776"/>
            <a:ext cx="1809750" cy="178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Picture 21" descr="suong mai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V="1">
            <a:off x="3333751" y="6853652"/>
            <a:ext cx="1809750" cy="3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Con Heo Dat - Be Na ft.  Be Na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892801" y="3276793"/>
            <a:ext cx="406400" cy="30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5" name="Picture 18" descr="flower[1][1][1][1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09751" y="4348"/>
            <a:ext cx="8801100" cy="28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6" name="Picture 19" descr="flower[1][1][1][1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09751" y="6568264"/>
            <a:ext cx="8801100" cy="28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Picture 20" descr="flower[1][1][1][1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5400000">
            <a:off x="-1961677" y="3036230"/>
            <a:ext cx="449485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8" name="Picture 21" descr="flower[1][1][1][1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5400000">
            <a:off x="9658823" y="3392966"/>
            <a:ext cx="449485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5846010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53577 0.00531 L -0.92153 0.0157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0" y="5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9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66407" y="775418"/>
            <a:ext cx="7658389" cy="99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Trao đổi:</a:t>
            </a:r>
            <a:r>
              <a:rPr lang="vi-VN" sz="3600" b="1" i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nl-NL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ẻ đẹp cuộc sống</a:t>
            </a:r>
            <a:endParaRPr lang="vi-VN" sz="4400" b="1" dirty="0">
              <a:solidFill>
                <a:srgbClr val="FF0000"/>
              </a:solidFill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560" y="-181857"/>
            <a:ext cx="11054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 Tư ngày 15 tháng 1 năm 2025</a:t>
            </a:r>
            <a:endParaRPr lang="vi-VN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677" y="306293"/>
            <a:ext cx="7152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</a:t>
            </a:r>
            <a:r>
              <a:rPr lang="nl-NL" sz="3600" u="sng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Tiếng Việt: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3598" y="314657"/>
            <a:ext cx="2518638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 và nghe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040" y="-357352"/>
            <a:ext cx="14203680" cy="719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17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91628" y="2417624"/>
            <a:ext cx="108342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cs typeface="Arial" panose="020B0604020202020204" pitchFamily="34" charset="0"/>
              </a:rPr>
              <a:t>Thảo luận nhóm: Chọn đề 1 hoặc 2 để nhóm thực hiện trao đổi</a:t>
            </a:r>
          </a:p>
        </p:txBody>
      </p:sp>
      <p:sp>
        <p:nvSpPr>
          <p:cNvPr id="7" name="Oval 6"/>
          <p:cNvSpPr/>
          <p:nvPr/>
        </p:nvSpPr>
        <p:spPr>
          <a:xfrm>
            <a:off x="618793" y="2600553"/>
            <a:ext cx="748145" cy="6942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756" y="4007860"/>
            <a:ext cx="5501876" cy="3014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950"/>
            <a:ext cx="2676525" cy="26860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66407" y="775418"/>
            <a:ext cx="7658389" cy="99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Trao đổi:</a:t>
            </a:r>
            <a:r>
              <a:rPr lang="vi-VN" sz="3600" b="1" i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nl-NL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ẻ đẹp cuộc sống</a:t>
            </a:r>
            <a:endParaRPr lang="vi-VN" sz="4400" b="1" dirty="0">
              <a:solidFill>
                <a:srgbClr val="FF0000"/>
              </a:solidFill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560" y="-181857"/>
            <a:ext cx="11054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 Tư ngày 15 tháng 1 năm 2025</a:t>
            </a:r>
            <a:endParaRPr lang="vi-VN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4677" y="306293"/>
            <a:ext cx="7152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</a:t>
            </a:r>
            <a:r>
              <a:rPr lang="nl-NL" sz="3600" u="sng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Tiếng Việt: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33598" y="314657"/>
            <a:ext cx="2518638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 và nghe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977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5553" y="1613728"/>
            <a:ext cx="69691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cs typeface="Arial" panose="020B0604020202020204" pitchFamily="34" charset="0"/>
              </a:rPr>
              <a:t>Trao đổi trước lớp</a:t>
            </a:r>
          </a:p>
        </p:txBody>
      </p:sp>
      <p:sp>
        <p:nvSpPr>
          <p:cNvPr id="5" name="Oval 4"/>
          <p:cNvSpPr/>
          <p:nvPr/>
        </p:nvSpPr>
        <p:spPr>
          <a:xfrm>
            <a:off x="354677" y="1752603"/>
            <a:ext cx="748145" cy="6942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6407" y="775418"/>
            <a:ext cx="7658389" cy="99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Trao đổi:</a:t>
            </a:r>
            <a:r>
              <a:rPr lang="vi-VN" sz="3600" b="1" i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nl-NL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ẻ đẹp cuộc sống</a:t>
            </a:r>
            <a:endParaRPr lang="vi-VN" sz="4400" b="1" dirty="0">
              <a:solidFill>
                <a:srgbClr val="FF0000"/>
              </a:solidFill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200" y="-181857"/>
            <a:ext cx="11013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 Tư ngày 15 tháng 1 năm 2025</a:t>
            </a:r>
            <a:endParaRPr lang="vi-VN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677" y="306293"/>
            <a:ext cx="71526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u="sng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Tiếng Việt: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3598" y="314657"/>
            <a:ext cx="2518638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 và nghe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3169"/>
            <a:ext cx="12263120" cy="4310282"/>
          </a:xfrm>
        </p:spPr>
      </p:pic>
    </p:spTree>
    <p:extLst>
      <p:ext uri="{BB962C8B-B14F-4D97-AF65-F5344CB8AC3E}">
        <p14:creationId xmlns:p14="http://schemas.microsoft.com/office/powerpoint/2010/main" val="1300595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74859"/>
            <a:ext cx="12324080" cy="4971380"/>
          </a:xfrm>
        </p:spPr>
      </p:pic>
      <p:sp>
        <p:nvSpPr>
          <p:cNvPr id="5" name="Rectangle 4"/>
          <p:cNvSpPr/>
          <p:nvPr/>
        </p:nvSpPr>
        <p:spPr>
          <a:xfrm>
            <a:off x="1866407" y="775418"/>
            <a:ext cx="7658389" cy="99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Trao đổi:</a:t>
            </a:r>
            <a:r>
              <a:rPr lang="vi-VN" sz="3600" b="1" i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nl-NL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ẻ đẹp cuộc sống</a:t>
            </a:r>
            <a:endParaRPr lang="vi-VN" sz="4400" b="1" dirty="0">
              <a:solidFill>
                <a:srgbClr val="FF0000"/>
              </a:solidFill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200" y="-181857"/>
            <a:ext cx="11013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 Tư ngày 15 tháng 1 năm 2025</a:t>
            </a:r>
            <a:endParaRPr lang="vi-VN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677" y="306293"/>
            <a:ext cx="71526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u="sng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Tiếng Việt: 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3598" y="314657"/>
            <a:ext cx="2518638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 và nghe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9336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u="sng" dirty="0" err="1">
                <a:solidFill>
                  <a:srgbClr val="0070C0"/>
                </a:solidFill>
              </a:rPr>
              <a:t>Vận</a:t>
            </a:r>
            <a:r>
              <a:rPr lang="en-US" sz="6600" u="sng" dirty="0">
                <a:solidFill>
                  <a:srgbClr val="0070C0"/>
                </a:solidFill>
              </a:rPr>
              <a:t> </a:t>
            </a:r>
            <a:r>
              <a:rPr lang="en-US" sz="6600" u="sng" dirty="0" err="1">
                <a:solidFill>
                  <a:srgbClr val="0070C0"/>
                </a:solidFill>
              </a:rPr>
              <a:t>dụng</a:t>
            </a:r>
            <a:endParaRPr lang="en-US" sz="6600" u="sng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66407" y="775418"/>
            <a:ext cx="7658389" cy="99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Trao đổi:</a:t>
            </a:r>
            <a:r>
              <a:rPr lang="vi-VN" sz="3600" b="1" i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nl-NL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ẻ đẹp cuộc sống</a:t>
            </a:r>
            <a:endParaRPr lang="vi-VN" sz="4400" b="1" dirty="0">
              <a:solidFill>
                <a:srgbClr val="FF0000"/>
              </a:solidFill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200" y="-181857"/>
            <a:ext cx="11013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 Tư ngày 15 tháng 1 năm 2025</a:t>
            </a:r>
            <a:endParaRPr lang="vi-VN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677" y="306293"/>
            <a:ext cx="71526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u="sng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Tiếng Việt: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3598" y="314657"/>
            <a:ext cx="2518638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 và nghe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4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92" y="182840"/>
            <a:ext cx="4794971" cy="2229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3125" y="374450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KHỞI ĐỘNG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88810" y="1297780"/>
            <a:ext cx="5544982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Trò chơi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B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ốn mùa </a:t>
            </a:r>
            <a:endParaRPr lang="vi-VN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338" y="2641704"/>
            <a:ext cx="11571425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Luật chơi: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 bạn tập trung chú ý nghe hiệu lệnh của cô, ai không làm đúng thì bị phạt nhảy lò cò.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1800"/>
              </a:spcAft>
            </a:pP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Cách chơi: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 cô nói </a:t>
            </a:r>
            <a:r>
              <a:rPr lang="en-US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“M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ùa xuân</a:t>
            </a:r>
            <a:r>
              <a:rPr lang="en-US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các bạn nói </a:t>
            </a:r>
            <a:r>
              <a:rPr lang="en-US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“H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oa nở</a:t>
            </a:r>
            <a:r>
              <a:rPr lang="en-US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và làm động tác bướm bay.</a:t>
            </a:r>
            <a:r>
              <a:rPr lang="vi-VN" dirty="0"/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Cô nói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“M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ùa 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, các bạn làm động tác lá rơi. Cô nói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“M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ùa đông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, các bạn làm động tác lạnh. Cô nói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“M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ùa hè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các bạn làm động tác nóng nực.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50" name="Picture 2" descr="hình nền động powerpoint lẵng hoa màu và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4" y="55418"/>
            <a:ext cx="76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936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66407" y="775418"/>
            <a:ext cx="7658389" cy="99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Trao đổi:</a:t>
            </a:r>
            <a:r>
              <a:rPr lang="vi-VN" sz="3600" b="1" i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nl-NL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ẻ đẹp cuộc sống</a:t>
            </a:r>
            <a:endParaRPr lang="vi-VN" sz="4400" b="1" dirty="0">
              <a:solidFill>
                <a:srgbClr val="FF0000"/>
              </a:solidFill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200" y="-181857"/>
            <a:ext cx="11013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 Tư ngày 15 tháng 1 năm 2025</a:t>
            </a:r>
            <a:endParaRPr lang="vi-VN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677" y="306293"/>
            <a:ext cx="71526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u="sng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Tiếng Việt: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3598" y="314657"/>
            <a:ext cx="2518638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 và nghe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0800" y="2405295"/>
            <a:ext cx="228780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10D6406-D3CA-49A1-8821-492846A64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10" name="Rectangle 9"/>
          <p:cNvSpPr/>
          <p:nvPr/>
        </p:nvSpPr>
        <p:spPr>
          <a:xfrm>
            <a:off x="1229710" y="657504"/>
            <a:ext cx="1056930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8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8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cô và các em nhiều </a:t>
            </a:r>
            <a:r>
              <a:rPr lang="en-US" sz="80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8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8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26391" y="4028712"/>
            <a:ext cx="6956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60431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0E126BF5-AFA6-C882-EBAA-5AEF90F18CB2}"/>
              </a:ext>
            </a:extLst>
          </p:cNvPr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342631732"/>
              </p:ext>
            </p:extLst>
          </p:nvPr>
        </p:nvGraphicFramePr>
        <p:xfrm>
          <a:off x="6197600" y="3941763"/>
          <a:ext cx="5384799" cy="187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933">
                  <a:extLst>
                    <a:ext uri="{9D8B030D-6E8A-4147-A177-3AD203B41FA5}">
                      <a16:colId xmlns:a16="http://schemas.microsoft.com/office/drawing/2014/main" val="1967430364"/>
                    </a:ext>
                  </a:extLst>
                </a:gridCol>
                <a:gridCol w="1794933">
                  <a:extLst>
                    <a:ext uri="{9D8B030D-6E8A-4147-A177-3AD203B41FA5}">
                      <a16:colId xmlns:a16="http://schemas.microsoft.com/office/drawing/2014/main" val="3827650964"/>
                    </a:ext>
                  </a:extLst>
                </a:gridCol>
                <a:gridCol w="1794933">
                  <a:extLst>
                    <a:ext uri="{9D8B030D-6E8A-4147-A177-3AD203B41FA5}">
                      <a16:colId xmlns:a16="http://schemas.microsoft.com/office/drawing/2014/main" val="1362501485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777358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418497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42781"/>
                  </a:ext>
                </a:extLst>
              </a:tr>
            </a:tbl>
          </a:graphicData>
        </a:graphic>
      </p:graphicFrame>
      <p:pic>
        <p:nvPicPr>
          <p:cNvPr id="19" name="trim.09A65E15-4427-4CFA-BCF0-ABD2E7C448CA.MOV">
            <a:hlinkClick r:id="" action="ppaction://media"/>
            <a:extLst>
              <a:ext uri="{FF2B5EF4-FFF2-40B4-BE49-F238E27FC236}">
                <a16:creationId xmlns:a16="http://schemas.microsoft.com/office/drawing/2014/main" id="{D1687936-67B6-C07E-C7F2-0008340C55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9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động đường viên họa tiết kim cương đốm sao nhấp nhá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2" y="6444384"/>
            <a:ext cx="228600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động đường viên họa tiết kim cương đốm sao nhấp nhá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93" y="6423022"/>
            <a:ext cx="228600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động đường viên họa tiết kim cương đốm sao nhấp nhá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12" y="6423023"/>
            <a:ext cx="228600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động đường viên họa tiết kim cương đốm sao nhấp nhá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31" y="6423022"/>
            <a:ext cx="228600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nền động powerpoint lẵng hoa màu và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2" y="304800"/>
            <a:ext cx="76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ình nền động powerpoint lẵng hoa màu và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231" y="304800"/>
            <a:ext cx="76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61044" y="1623961"/>
            <a:ext cx="7658389" cy="99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Trao đổi:</a:t>
            </a:r>
            <a:r>
              <a:rPr lang="vi-VN" sz="3600" b="1" i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nl-NL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ẻ đẹp cuộc sống</a:t>
            </a:r>
            <a:endParaRPr lang="vi-VN" sz="4400" b="1" dirty="0">
              <a:solidFill>
                <a:srgbClr val="FF0000"/>
              </a:solidFill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2212" y="-141217"/>
            <a:ext cx="10264428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 Tư ngày 15 tháng 1 năm 2025</a:t>
            </a:r>
            <a:endParaRPr lang="vi-VN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23440" y="518995"/>
            <a:ext cx="71526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u="sng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Tiếng Việt </a:t>
            </a:r>
          </a:p>
        </p:txBody>
      </p:sp>
      <p:sp>
        <p:nvSpPr>
          <p:cNvPr id="2" name="Rectangle 1"/>
          <p:cNvSpPr/>
          <p:nvPr/>
        </p:nvSpPr>
        <p:spPr>
          <a:xfrm>
            <a:off x="4440441" y="1176129"/>
            <a:ext cx="2518638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 và nghe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62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0" y="2049695"/>
            <a:ext cx="213391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3725" y="2561170"/>
            <a:ext cx="3498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đề bài</a:t>
            </a:r>
          </a:p>
        </p:txBody>
      </p:sp>
      <p:sp>
        <p:nvSpPr>
          <p:cNvPr id="6" name="Rectangle 5"/>
          <p:cNvSpPr/>
          <p:nvPr/>
        </p:nvSpPr>
        <p:spPr>
          <a:xfrm>
            <a:off x="1025235" y="3899353"/>
            <a:ext cx="108342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cs typeface="Arial" panose="020B0604020202020204" pitchFamily="34" charset="0"/>
              </a:rPr>
              <a:t>Thảo luận nhóm: Chọn đề 1 hoặc 2 để nhóm thực hiện trao đổi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5235" y="5865808"/>
            <a:ext cx="69691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cs typeface="Arial" panose="020B0604020202020204" pitchFamily="34" charset="0"/>
              </a:rPr>
              <a:t>Trao đổi trước lớp</a:t>
            </a:r>
          </a:p>
        </p:txBody>
      </p:sp>
      <p:sp>
        <p:nvSpPr>
          <p:cNvPr id="8" name="Oval 7"/>
          <p:cNvSpPr/>
          <p:nvPr/>
        </p:nvSpPr>
        <p:spPr>
          <a:xfrm>
            <a:off x="152400" y="2689971"/>
            <a:ext cx="748145" cy="6942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52400" y="4082282"/>
            <a:ext cx="748145" cy="6942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152400" y="5980356"/>
            <a:ext cx="748145" cy="6942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74404" y="837846"/>
            <a:ext cx="7658389" cy="99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Trao đổi:</a:t>
            </a:r>
            <a:r>
              <a:rPr lang="vi-VN" sz="3600" b="1" i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nl-NL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ẻ đẹp cuộc sống</a:t>
            </a:r>
            <a:endParaRPr lang="vi-VN" sz="4400" b="1" dirty="0">
              <a:solidFill>
                <a:srgbClr val="FF0000"/>
              </a:solidFill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2212" y="-273297"/>
            <a:ext cx="10264428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 Tư ngày 15 tháng 1 năm 2025</a:t>
            </a:r>
            <a:endParaRPr lang="vi-VN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" y="322169"/>
            <a:ext cx="71526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u="sng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Tiếng Việt: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09721" y="322169"/>
            <a:ext cx="2518638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 và nghe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303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6002" y="1681498"/>
            <a:ext cx="3498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đề bài</a:t>
            </a:r>
          </a:p>
        </p:txBody>
      </p:sp>
      <p:sp>
        <p:nvSpPr>
          <p:cNvPr id="8" name="Oval 7"/>
          <p:cNvSpPr/>
          <p:nvPr/>
        </p:nvSpPr>
        <p:spPr>
          <a:xfrm>
            <a:off x="354677" y="1857365"/>
            <a:ext cx="748145" cy="6942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4677" y="2434194"/>
            <a:ext cx="117625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Trong bốn mùa, em thấy mùa nào đẹp nhất? Hãy trình bày ý kiến của em về vẻ đẹp của mùa đó.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7804" y="4369655"/>
            <a:ext cx="116378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Phát biểu cảm nghĩ của em về một bài ca dao (hoặc bài thơ) đã học (hoặc đã đọc) nói về cảnh đẹp quê hương đất nước.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66407" y="775418"/>
            <a:ext cx="7658389" cy="99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Trao đổi:</a:t>
            </a:r>
            <a:r>
              <a:rPr lang="vi-VN" sz="3600" b="1" i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nl-NL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ẻ đẹp cuộc sống</a:t>
            </a:r>
            <a:endParaRPr lang="vi-VN" sz="4400" b="1" dirty="0">
              <a:solidFill>
                <a:srgbClr val="FF0000"/>
              </a:solidFill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" y="-181857"/>
            <a:ext cx="11094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 Tư ngày 15 tháng 1 năm 2025</a:t>
            </a:r>
            <a:endParaRPr lang="vi-VN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4677" y="306293"/>
            <a:ext cx="71526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u="sng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Tiếng Việt: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33598" y="314657"/>
            <a:ext cx="2518638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 và nghe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976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91628" y="2417624"/>
            <a:ext cx="108342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cs typeface="Arial" panose="020B0604020202020204" pitchFamily="34" charset="0"/>
              </a:rPr>
              <a:t>Thảo luận nhóm: Chọn đề 1 hoặc 2 để nhóm thực hiện trao đổi</a:t>
            </a:r>
          </a:p>
        </p:txBody>
      </p:sp>
      <p:sp>
        <p:nvSpPr>
          <p:cNvPr id="7" name="Oval 6"/>
          <p:cNvSpPr/>
          <p:nvPr/>
        </p:nvSpPr>
        <p:spPr>
          <a:xfrm>
            <a:off x="618793" y="2600553"/>
            <a:ext cx="748145" cy="6942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756" y="4007860"/>
            <a:ext cx="5501876" cy="3014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950"/>
            <a:ext cx="2676525" cy="26860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66407" y="775418"/>
            <a:ext cx="7658389" cy="99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Trao đổi:</a:t>
            </a:r>
            <a:r>
              <a:rPr lang="vi-VN" sz="3600" b="1" i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nl-NL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ẻ đẹp cuộc sống</a:t>
            </a:r>
            <a:endParaRPr lang="vi-VN" sz="4400" b="1" dirty="0">
              <a:solidFill>
                <a:srgbClr val="FF0000"/>
              </a:solidFill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560" y="-181857"/>
            <a:ext cx="11054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 Tư ngày 15 tháng 1 năm 2025</a:t>
            </a:r>
            <a:endParaRPr lang="vi-VN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4677" y="306293"/>
            <a:ext cx="7152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</a:t>
            </a:r>
            <a:r>
              <a:rPr lang="nl-NL" sz="3600" u="sng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Tiếng Việt: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33598" y="314657"/>
            <a:ext cx="2518638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 và nghe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66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6002" y="1681498"/>
            <a:ext cx="3498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đề bài</a:t>
            </a:r>
          </a:p>
        </p:txBody>
      </p:sp>
      <p:sp>
        <p:nvSpPr>
          <p:cNvPr id="8" name="Oval 7"/>
          <p:cNvSpPr/>
          <p:nvPr/>
        </p:nvSpPr>
        <p:spPr>
          <a:xfrm>
            <a:off x="354677" y="1857365"/>
            <a:ext cx="748145" cy="6942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4677" y="2434194"/>
            <a:ext cx="117625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Trong bốn mùa, em thấy mùa nào đẹp nhất? Hãy trình bày ý kiến của em về vẻ đẹp của mùa đó.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66407" y="775418"/>
            <a:ext cx="7658389" cy="99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Trao đổi:</a:t>
            </a:r>
            <a:r>
              <a:rPr lang="vi-VN" sz="3600" b="1" i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nl-NL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ẻ đẹp cuộc sống</a:t>
            </a:r>
            <a:endParaRPr lang="vi-VN" sz="4400" b="1" dirty="0">
              <a:solidFill>
                <a:srgbClr val="FF0000"/>
              </a:solidFill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" y="-181857"/>
            <a:ext cx="11094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 Tư ngày 15 tháng 1 năm 2025</a:t>
            </a:r>
            <a:endParaRPr lang="vi-VN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4677" y="306293"/>
            <a:ext cx="71526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u="sng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Tiếng Việt: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33598" y="314657"/>
            <a:ext cx="2518638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 và nghe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235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66407" y="775418"/>
            <a:ext cx="7658389" cy="99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Trao đổi:</a:t>
            </a:r>
            <a:r>
              <a:rPr lang="vi-VN" sz="3600" b="1" i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nl-NL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ẻ đẹp cuộc sống</a:t>
            </a:r>
            <a:endParaRPr lang="vi-VN" sz="4400" b="1" dirty="0">
              <a:solidFill>
                <a:srgbClr val="FF0000"/>
              </a:solidFill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560" y="-181857"/>
            <a:ext cx="11054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 Tư ngày 15 tháng 1 năm 2025</a:t>
            </a:r>
            <a:endParaRPr lang="vi-VN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677" y="306293"/>
            <a:ext cx="7152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 </a:t>
            </a:r>
            <a:r>
              <a:rPr lang="nl-NL" sz="3600" u="sng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Tiếng Việt: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3598" y="314657"/>
            <a:ext cx="2518638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 và nghe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240" y="1717773"/>
            <a:ext cx="12811760" cy="52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6002" y="1681498"/>
            <a:ext cx="3498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đề bài</a:t>
            </a:r>
          </a:p>
        </p:txBody>
      </p:sp>
      <p:sp>
        <p:nvSpPr>
          <p:cNvPr id="8" name="Oval 7"/>
          <p:cNvSpPr/>
          <p:nvPr/>
        </p:nvSpPr>
        <p:spPr>
          <a:xfrm>
            <a:off x="354677" y="1857365"/>
            <a:ext cx="748145" cy="6942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4677" y="2551599"/>
            <a:ext cx="116378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Phát biểu cảm nghĩ của em về một bài ca dao (hoặc bài thơ) đã học (hoặc đã đọc) nói về cảnh đẹp quê hương đất nước.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66407" y="775418"/>
            <a:ext cx="7658389" cy="99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600" b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Trao đổi:</a:t>
            </a:r>
            <a:r>
              <a:rPr lang="vi-VN" sz="3600" b="1" i="1" dirty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nl-NL" sz="44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ẻ đẹp cuộc sống</a:t>
            </a:r>
            <a:endParaRPr lang="vi-VN" sz="4400" b="1" dirty="0">
              <a:solidFill>
                <a:srgbClr val="FF0000"/>
              </a:solidFill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" y="-181857"/>
            <a:ext cx="11094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 Tư ngày 15 tháng 1 năm 2025</a:t>
            </a:r>
            <a:endParaRPr lang="vi-VN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4677" y="306293"/>
            <a:ext cx="71526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u="sng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Tiếng Việt: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33598" y="314657"/>
            <a:ext cx="2518638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 và nghe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20615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643</Words>
  <Application>Microsoft Office PowerPoint</Application>
  <PresentationFormat>Widescreen</PresentationFormat>
  <Paragraphs>87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VietNam.Com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Tín Đinh Văn</cp:lastModifiedBy>
  <cp:revision>33</cp:revision>
  <dcterms:created xsi:type="dcterms:W3CDTF">2024-08-10T14:05:20Z</dcterms:created>
  <dcterms:modified xsi:type="dcterms:W3CDTF">2025-01-15T05:41:30Z</dcterms:modified>
</cp:coreProperties>
</file>