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98" r:id="rId4"/>
    <p:sldMasterId id="2147483711" r:id="rId5"/>
    <p:sldMasterId id="2147483723" r:id="rId6"/>
    <p:sldMasterId id="2147483736" r:id="rId7"/>
  </p:sldMasterIdLst>
  <p:sldIdLst>
    <p:sldId id="306" r:id="rId8"/>
    <p:sldId id="269" r:id="rId9"/>
    <p:sldId id="279" r:id="rId10"/>
    <p:sldId id="302" r:id="rId11"/>
    <p:sldId id="270" r:id="rId12"/>
    <p:sldId id="305" r:id="rId13"/>
    <p:sldId id="304" r:id="rId14"/>
    <p:sldId id="303" r:id="rId15"/>
    <p:sldId id="278" r:id="rId16"/>
    <p:sldId id="263" r:id="rId17"/>
    <p:sldId id="277" r:id="rId18"/>
    <p:sldId id="30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>
        <p:scale>
          <a:sx n="77" d="100"/>
          <a:sy n="77" d="100"/>
        </p:scale>
        <p:origin x="-33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617AFE8-5F0D-4BE8-9E46-73A90ECAE6F9}"/>
              </a:ext>
            </a:extLst>
          </p:cNvPr>
          <p:cNvSpPr/>
          <p:nvPr userDrawn="1"/>
        </p:nvSpPr>
        <p:spPr bwMode="auto">
          <a:xfrm>
            <a:off x="11155680" y="136525"/>
            <a:ext cx="1175658" cy="1248138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57491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42930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08125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03454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="" xmlns:a16="http://schemas.microsoft.com/office/drawing/2014/main" id="{F64F625B-CF03-445C-A5F2-DBADAF397E63}"/>
              </a:ext>
            </a:extLst>
          </p:cNvPr>
          <p:cNvSpPr/>
          <p:nvPr userDrawn="1"/>
        </p:nvSpPr>
        <p:spPr bwMode="auto">
          <a:xfrm>
            <a:off x="10769030" y="266338"/>
            <a:ext cx="1175658" cy="1248138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10562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875932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480510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8295413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23828"/>
      </p:ext>
    </p:extLst>
  </p:cSld>
  <p:clrMapOvr>
    <a:masterClrMapping/>
  </p:clrMapOvr>
  <p:transition spd="slow">
    <p:fade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244699"/>
      </p:ext>
    </p:extLst>
  </p:cSld>
  <p:clrMapOvr>
    <a:masterClrMapping/>
  </p:clrMapOvr>
  <p:transition spd="slow">
    <p:fade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889487"/>
      </p:ext>
    </p:extLst>
  </p:cSld>
  <p:clrMapOvr>
    <a:masterClrMapping/>
  </p:clrMapOvr>
  <p:transition spd="slow">
    <p:fade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rgbClr val="000000">
                  <a:tint val="75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>
                    <a:tint val="75000"/>
                  </a:srgbClr>
                </a:solidFill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9428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73357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6020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663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9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767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9677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151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1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6914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377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3921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29443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617AFE8-5F0D-4BE8-9E46-73A90ECAE6F9}"/>
              </a:ext>
            </a:extLst>
          </p:cNvPr>
          <p:cNvSpPr/>
          <p:nvPr userDrawn="1"/>
        </p:nvSpPr>
        <p:spPr bwMode="auto">
          <a:xfrm>
            <a:off x="11155680" y="136525"/>
            <a:ext cx="1175658" cy="1248138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92789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59341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258209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84036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64F625B-CF03-445C-A5F2-DBADAF397E63}"/>
              </a:ext>
            </a:extLst>
          </p:cNvPr>
          <p:cNvSpPr/>
          <p:nvPr userDrawn="1"/>
        </p:nvSpPr>
        <p:spPr bwMode="auto">
          <a:xfrm>
            <a:off x="10769030" y="266338"/>
            <a:ext cx="1175658" cy="1248138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58706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0776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28643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933896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566705"/>
      </p:ext>
    </p:extLst>
  </p:cSld>
  <p:clrMapOvr>
    <a:masterClrMapping/>
  </p:clrMapOvr>
  <p:transition spd="slow">
    <p:fade/>
  </p:transition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445999"/>
      </p:ext>
    </p:extLst>
  </p:cSld>
  <p:clrMapOvr>
    <a:masterClrMapping/>
  </p:clrMapOvr>
  <p:transition spd="slow">
    <p:fade/>
  </p:transition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823104"/>
      </p:ext>
    </p:extLst>
  </p:cSld>
  <p:clrMapOvr>
    <a:masterClrMapping/>
  </p:clrMapOvr>
  <p:transition spd="slow">
    <p:fade/>
  </p:transition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rgbClr val="000000">
                  <a:tint val="75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>
                    <a:tint val="75000"/>
                  </a:srgbClr>
                </a:solidFill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411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4617AFE8-5F0D-4BE8-9E46-73A90ECAE6F9}"/>
              </a:ext>
            </a:extLst>
          </p:cNvPr>
          <p:cNvSpPr/>
          <p:nvPr userDrawn="1"/>
        </p:nvSpPr>
        <p:spPr bwMode="auto">
          <a:xfrm>
            <a:off x="11155680" y="136525"/>
            <a:ext cx="1175658" cy="1248138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4069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43868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850310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66273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F64F625B-CF03-445C-A5F2-DBADAF397E63}"/>
              </a:ext>
            </a:extLst>
          </p:cNvPr>
          <p:cNvSpPr/>
          <p:nvPr userDrawn="1"/>
        </p:nvSpPr>
        <p:spPr bwMode="auto">
          <a:xfrm>
            <a:off x="10769030" y="266338"/>
            <a:ext cx="1175658" cy="1248138"/>
          </a:xfrm>
          <a:prstGeom prst="ellipse">
            <a:avLst/>
          </a:prstGeom>
          <a:solidFill>
            <a:srgbClr val="29AE9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60965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60120978-7883-4BF6-87CC-AD0B93883DA2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248110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9739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230540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528316"/>
      </p:ext>
    </p:extLst>
  </p:cSld>
  <p:clrMapOvr>
    <a:masterClrMapping/>
  </p:clrMapOvr>
  <p:transition spd="slow">
    <p:fade/>
  </p:transition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26034"/>
      </p:ext>
    </p:extLst>
  </p:cSld>
  <p:clrMapOvr>
    <a:masterClrMapping/>
  </p:clrMapOvr>
  <p:transition spd="slow">
    <p:fade/>
  </p:transition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125000"/>
      </p:ext>
    </p:extLst>
  </p:cSld>
  <p:clrMapOvr>
    <a:masterClrMapping/>
  </p:clrMapOvr>
  <p:transition spd="slow">
    <p:fade/>
  </p:transition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rgbClr val="000000">
                  <a:tint val="75000"/>
                </a:srgb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>
                    <a:tint val="75000"/>
                  </a:srgbClr>
                </a:solidFill>
                <a:latin typeface="Times New Roman" panose="02020603050405020304" pitchFamily="18" charset="0"/>
              </a:rPr>
              <a:t>Nguyễn Thị Thủy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60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anose="020206030504050203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+mn-cs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 lvl="0">
              <a:buNone/>
            </a:pPr>
            <a:fld id="{9A0DB2DC-4C9A-4742-B13C-FB6460FD3503}" type="slidenum">
              <a:rPr lang="en-US" dirty="0">
                <a:latin typeface="Times New Roman" panose="02020603050405020304" charset="0"/>
              </a:rPr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07/03/25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42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ransition spd="slow">
    <p:fade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Times New Roman" panose="020206030504050203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prstClr val="black">
                    <a:tint val="75000"/>
                  </a:prstClr>
                </a:solidFill>
                <a:latin typeface="Times New Roman" panose="02020603050405020304" charset="0"/>
              </a:rPr>
              <a:t>Nguyễn Thị Thủy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9A0DB2DC-4C9A-4742-B13C-FB6460FD3503}" type="slidenum">
              <a:rPr lang="en-US" dirty="0">
                <a:latin typeface="Times New Roman" panose="02020603050405020304" charset="0"/>
              </a:rPr>
              <a:pPr/>
              <a:t>‹#›</a:t>
            </a:fld>
            <a:endParaRPr lang="en-US" dirty="0">
              <a:latin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3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56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slow">
    <p:fade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07/03/25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6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ransition spd="slow">
    <p:fade/>
  </p:transition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0.xml"/><Relationship Id="rId7" Type="http://schemas.openxmlformats.org/officeDocument/2006/relationships/image" Target="../media/image25.png"/><Relationship Id="rId12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49327" y="142875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5503" y="3473782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1" name="TextBox 9"/>
          <p:cNvSpPr txBox="1">
            <a:spLocks noChangeArrowheads="1"/>
          </p:cNvSpPr>
          <p:nvPr/>
        </p:nvSpPr>
        <p:spPr bwMode="auto">
          <a:xfrm>
            <a:off x="3006257" y="4008395"/>
            <a:ext cx="7192974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Môn: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Toán</a:t>
            </a:r>
            <a:endParaRPr lang="en-US" sz="2400" b="1" dirty="0">
              <a:solidFill>
                <a:srgbClr val="0070C0"/>
              </a:solidFill>
              <a:latin typeface="HP001 4 hàng" pitchFamily="34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Lớp</a:t>
            </a:r>
            <a:r>
              <a:rPr lang="en-US" sz="3200" b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smtClean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1B</a:t>
            </a:r>
            <a:endParaRPr lang="en-US" sz="3200" b="1" dirty="0">
              <a:solidFill>
                <a:srgbClr val="0070C0"/>
              </a:solidFill>
              <a:latin typeface="HP001 4 hàng" pitchFamily="34" charset="0"/>
              <a:cs typeface="Times New Roman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Thị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Ngọc</a:t>
            </a:r>
            <a:r>
              <a:rPr lang="en-US" sz="3200" b="1" dirty="0">
                <a:solidFill>
                  <a:srgbClr val="0070C0"/>
                </a:solidFill>
                <a:latin typeface="HP001 4 hàng" pitchFamily="34" charset="0"/>
                <a:cs typeface="Times New Roman" pitchFamily="18" charset="0"/>
              </a:rPr>
              <a:t> Xuân</a:t>
            </a:r>
          </a:p>
          <a:p>
            <a:pPr eaLnBrk="1" hangingPunct="1">
              <a:lnSpc>
                <a:spcPct val="150000"/>
              </a:lnSpc>
            </a:pPr>
            <a:endParaRPr lang="en-US" sz="24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12141" y="889345"/>
            <a:ext cx="10540259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11430"/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ỦY BAN NHÂN DÂN THÀNH PHỐ  QUY NHƠN</a:t>
            </a:r>
          </a:p>
          <a:p>
            <a:pPr algn="ctr">
              <a:defRPr/>
            </a:pPr>
            <a:r>
              <a:rPr lang="en-US" sz="2400" b="1" dirty="0">
                <a:ln w="11430"/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 TIỂU HỌC ĐỐNG ĐA</a:t>
            </a:r>
            <a:endParaRPr lang="vi-VN" sz="2400" b="1" dirty="0">
              <a:ln w="11430"/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85804" y="2362205"/>
            <a:ext cx="10840693" cy="12003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1" algn="ctr">
              <a:defRPr/>
            </a:pPr>
            <a:r>
              <a:rPr lang="vi-VN" sz="3600" b="1" dirty="0">
                <a:ln w="11430"/>
                <a:solidFill>
                  <a:srgbClr val="FF0000"/>
                </a:solidFill>
                <a:cs typeface="Arial" charset="0"/>
              </a:rPr>
              <a:t>CHÀO MỪNG</a:t>
            </a:r>
            <a:r>
              <a:rPr lang="en-US" sz="3600" b="1" dirty="0">
                <a:ln w="11430"/>
                <a:solidFill>
                  <a:srgbClr val="FF0000"/>
                </a:solidFill>
                <a:cs typeface="Arial" charset="0"/>
              </a:rPr>
              <a:t> </a:t>
            </a:r>
            <a:r>
              <a:rPr lang="en-US" sz="3600" b="1" dirty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QUÝ THẦY CÔ ĐẾN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2445769902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/>
          <p:nvPr/>
        </p:nvSpPr>
        <p:spPr>
          <a:xfrm>
            <a:off x="4486275" y="888206"/>
            <a:ext cx="3626644" cy="1129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700" b="1" dirty="0">
                <a:solidFill>
                  <a:srgbClr val="CC6600"/>
                </a:solidFill>
                <a:latin typeface="Times New Roman" panose="02020603050405020304" charset="0"/>
                <a:cs typeface="Times New Roman" panose="02020603050405020304" charset="0"/>
              </a:rPr>
              <a:t>Trò chơi “Hái táo”</a:t>
            </a:r>
          </a:p>
          <a:p>
            <a:pPr algn="ctr">
              <a:spcBef>
                <a:spcPct val="50000"/>
              </a:spcBef>
            </a:pPr>
            <a:endParaRPr lang="en-US" altLang="en-US" sz="2700" b="1" dirty="0">
              <a:solidFill>
                <a:srgbClr val="CC6600"/>
              </a:solidFill>
              <a:latin typeface="Times New Roman" panose="02020603050405020304" charset="0"/>
              <a:ea typeface="Times New Roman" panose="02020603050405020304" charset="0"/>
            </a:endParaRPr>
          </a:p>
        </p:txBody>
      </p:sp>
      <p:pic>
        <p:nvPicPr>
          <p:cNvPr id="4099" name="Picture 4" descr="HÃ¬nh áº£nh cÃ³ liÃªn qua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866" y="1314449"/>
            <a:ext cx="3838575" cy="47658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4"/>
          <p:cNvGrpSpPr/>
          <p:nvPr/>
        </p:nvGrpSpPr>
        <p:grpSpPr>
          <a:xfrm>
            <a:off x="3034904" y="1568054"/>
            <a:ext cx="1138238" cy="1017984"/>
            <a:chOff x="1190174" y="1185469"/>
            <a:chExt cx="1400626" cy="1357183"/>
          </a:xfrm>
        </p:grpSpPr>
        <p:pic>
          <p:nvPicPr>
            <p:cNvPr id="412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1752769" y="151563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 dirty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1</a:t>
              </a:r>
              <a:endParaRPr kumimoji="0" lang="vi-VN" sz="4050" b="1" kern="1200" cap="none" spc="0" normalizeH="0" baseline="0" noProof="0" dirty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752035" y="1325166"/>
            <a:ext cx="248721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14 + 1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pic>
        <p:nvPicPr>
          <p:cNvPr id="4102" name="Picture 10" descr="HÃ¬nh áº£nh cÃ³ liÃªn quan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4585" y="5429250"/>
            <a:ext cx="5712619" cy="6929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7981950" y="1308656"/>
            <a:ext cx="8001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15</a:t>
            </a:r>
          </a:p>
        </p:txBody>
      </p:sp>
      <p:grpSp>
        <p:nvGrpSpPr>
          <p:cNvPr id="4" name="Group 31"/>
          <p:cNvGrpSpPr/>
          <p:nvPr/>
        </p:nvGrpSpPr>
        <p:grpSpPr>
          <a:xfrm>
            <a:off x="4339829" y="1749029"/>
            <a:ext cx="1137047" cy="1017984"/>
            <a:chOff x="1190174" y="1185469"/>
            <a:chExt cx="1400626" cy="1357183"/>
          </a:xfrm>
        </p:grpSpPr>
        <p:pic>
          <p:nvPicPr>
            <p:cNvPr id="4127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4" name="TextBox 33"/>
            <p:cNvSpPr txBox="1"/>
            <p:nvPr/>
          </p:nvSpPr>
          <p:spPr>
            <a:xfrm>
              <a:off x="1751891" y="1515638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2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580585" y="1901429"/>
            <a:ext cx="2487215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  13 + 3 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12760" y="1901190"/>
            <a:ext cx="8001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16</a:t>
            </a:r>
          </a:p>
        </p:txBody>
      </p:sp>
      <p:grpSp>
        <p:nvGrpSpPr>
          <p:cNvPr id="5" name="Group 36"/>
          <p:cNvGrpSpPr/>
          <p:nvPr/>
        </p:nvGrpSpPr>
        <p:grpSpPr>
          <a:xfrm>
            <a:off x="4993481" y="2976563"/>
            <a:ext cx="1137047" cy="1017985"/>
            <a:chOff x="1190174" y="1185469"/>
            <a:chExt cx="1400626" cy="1357183"/>
          </a:xfrm>
        </p:grpSpPr>
        <p:pic>
          <p:nvPicPr>
            <p:cNvPr id="4125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751891" y="1515637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3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743700" y="2480072"/>
            <a:ext cx="238125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13 + 4 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112760" y="2407682"/>
            <a:ext cx="801291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17</a:t>
            </a:r>
          </a:p>
        </p:txBody>
      </p:sp>
      <p:grpSp>
        <p:nvGrpSpPr>
          <p:cNvPr id="7" name="Group 41"/>
          <p:cNvGrpSpPr/>
          <p:nvPr/>
        </p:nvGrpSpPr>
        <p:grpSpPr>
          <a:xfrm>
            <a:off x="3658791" y="2767013"/>
            <a:ext cx="1137047" cy="1017985"/>
            <a:chOff x="1190174" y="1185469"/>
            <a:chExt cx="1400626" cy="1357183"/>
          </a:xfrm>
        </p:grpSpPr>
        <p:pic>
          <p:nvPicPr>
            <p:cNvPr id="4123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4" name="TextBox 43"/>
            <p:cNvSpPr txBox="1"/>
            <p:nvPr/>
          </p:nvSpPr>
          <p:spPr>
            <a:xfrm>
              <a:off x="1751891" y="1515637"/>
              <a:ext cx="610116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4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639990" y="3049393"/>
            <a:ext cx="2440781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r"/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15 + 4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80771" y="3051919"/>
            <a:ext cx="801291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19</a:t>
            </a:r>
          </a:p>
        </p:txBody>
      </p:sp>
      <p:grpSp>
        <p:nvGrpSpPr>
          <p:cNvPr id="8" name="Group 46"/>
          <p:cNvGrpSpPr/>
          <p:nvPr/>
        </p:nvGrpSpPr>
        <p:grpSpPr>
          <a:xfrm>
            <a:off x="2381250" y="2525316"/>
            <a:ext cx="1138238" cy="1017984"/>
            <a:chOff x="1190174" y="1185469"/>
            <a:chExt cx="1400626" cy="1357183"/>
          </a:xfrm>
        </p:grpSpPr>
        <p:pic>
          <p:nvPicPr>
            <p:cNvPr id="4121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9" name="TextBox 48"/>
            <p:cNvSpPr txBox="1"/>
            <p:nvPr/>
          </p:nvSpPr>
          <p:spPr>
            <a:xfrm>
              <a:off x="1752769" y="1515638"/>
              <a:ext cx="609477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5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736556" y="3599260"/>
            <a:ext cx="2331244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 12 + 3 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266430" y="3593941"/>
            <a:ext cx="80010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15</a:t>
            </a:r>
          </a:p>
        </p:txBody>
      </p:sp>
      <p:grpSp>
        <p:nvGrpSpPr>
          <p:cNvPr id="9" name="Group 51"/>
          <p:cNvGrpSpPr/>
          <p:nvPr/>
        </p:nvGrpSpPr>
        <p:grpSpPr>
          <a:xfrm>
            <a:off x="2764631" y="3782616"/>
            <a:ext cx="1137047" cy="1017984"/>
            <a:chOff x="1190174" y="1185469"/>
            <a:chExt cx="1400626" cy="1357183"/>
          </a:xfrm>
        </p:grpSpPr>
        <p:pic>
          <p:nvPicPr>
            <p:cNvPr id="4119" name="Picture 6" descr="Káº¿t quáº£ hÃ¬nh áº£nh cho váº½ quáº£ tÃ¡o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t="739"/>
            <a:stretch>
              <a:fillRect/>
            </a:stretch>
          </p:blipFill>
          <p:spPr>
            <a:xfrm>
              <a:off x="1190174" y="1185469"/>
              <a:ext cx="1400626" cy="135718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54" name="TextBox 53"/>
            <p:cNvSpPr txBox="1"/>
            <p:nvPr/>
          </p:nvSpPr>
          <p:spPr>
            <a:xfrm>
              <a:off x="1751891" y="1515638"/>
              <a:ext cx="610115" cy="95240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R="0" defTabSz="914400">
                <a:buClrTx/>
                <a:buSzTx/>
                <a:buFontTx/>
                <a:defRPr/>
              </a:pPr>
              <a:r>
                <a:rPr kumimoji="0" lang="en-US" sz="4050" b="1" kern="1200" cap="none" spc="0" normalizeH="0" baseline="0" noProof="0">
                  <a:solidFill>
                    <a:schemeClr val="accent3"/>
                  </a:solidFill>
                  <a:latin typeface="Times New Roman" panose="02020603050405020304" charset="0"/>
                  <a:ea typeface="+mn-ea"/>
                  <a:cs typeface="Times New Roman" panose="02020603050405020304" charset="0"/>
                </a:rPr>
                <a:t>6</a:t>
              </a:r>
              <a:endParaRPr kumimoji="0" lang="vi-VN" sz="4050" b="1" kern="1200" cap="none" spc="0" normalizeH="0" baseline="0" noProof="0">
                <a:solidFill>
                  <a:schemeClr val="accent3"/>
                </a:solidFill>
                <a:latin typeface="Times New Roman" panose="02020603050405020304" charset="0"/>
                <a:ea typeface="+mn-ea"/>
                <a:cs typeface="Times New Roman" panose="02020603050405020304" charset="0"/>
              </a:endParaRP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6860381" y="4100513"/>
            <a:ext cx="2207419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en-US" sz="2700" b="1" dirty="0">
                <a:latin typeface="Times New Roman" panose="02020603050405020304" charset="0"/>
                <a:cs typeface="Times New Roman" panose="02020603050405020304" charset="0"/>
              </a:rPr>
              <a:t>13 + 5 =</a:t>
            </a:r>
            <a:endParaRPr lang="vi-VN" altLang="en-US" sz="27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323660" y="4100513"/>
            <a:ext cx="801290" cy="506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charset="0"/>
                <a:ea typeface="Times New Roman" panose="02020603050405020304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0277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0.0926 L 0.15209 0.5851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23 -0.13889 L 0.22657 0.53889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55 -0.36644 L 0.47188 0.31134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9 -0.3257 L 0.19323 0.35208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677 -0.26759 L 0.61511 0.41018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0521 -0.52315 L 0.66355 0.154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00" y="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6" grpId="0"/>
      <p:bldP spid="6" grpId="1"/>
      <p:bldP spid="35" grpId="0"/>
      <p:bldP spid="35" grpId="1"/>
      <p:bldP spid="36" grpId="0"/>
      <p:bldP spid="36" grpId="1"/>
      <p:bldP spid="40" grpId="0"/>
      <p:bldP spid="40" grpId="1"/>
      <p:bldP spid="41" grpId="0"/>
      <p:bldP spid="41" grpId="1"/>
      <p:bldP spid="45" grpId="0"/>
      <p:bldP spid="45" grpId="1"/>
      <p:bldP spid="46" grpId="0"/>
      <p:bldP spid="46" grpId="1"/>
      <p:bldP spid="50" grpId="0"/>
      <p:bldP spid="50" grpId="1"/>
      <p:bldP spid="51" grpId="0"/>
      <p:bldP spid="51" grpId="1"/>
      <p:bldP spid="55" grpId="0"/>
      <p:bldP spid="55" grpId="1"/>
      <p:bldP spid="56" grpId="0"/>
      <p:bldP spid="5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xmlns="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xmlns="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xmlns="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xmlns="" id="{32084167-7FAD-4265-9C68-D65BEDBE26A3}"/>
              </a:ext>
            </a:extLst>
          </p:cNvPr>
          <p:cNvGrpSpPr/>
          <p:nvPr/>
        </p:nvGrpSpPr>
        <p:grpSpPr>
          <a:xfrm>
            <a:off x="679238" y="582215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xmlns="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xmlns="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xmlns="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UTM Avo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xmlns="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>
                  <a:solidFill>
                    <a:prstClr val="white"/>
                  </a:solidFill>
                  <a:latin typeface="UTM Avo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xmlns="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981969" y="2810404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vi-VN" altLang="zh-CN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Tạm</a:t>
            </a:r>
            <a:r>
              <a:rPr lang="vi-VN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biệt</a:t>
            </a:r>
            <a:r>
              <a:rPr lang="vi-VN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và</a:t>
            </a:r>
            <a:r>
              <a:rPr lang="vi-VN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hẹn</a:t>
            </a:r>
            <a:r>
              <a:rPr lang="vi-VN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gặp</a:t>
            </a:r>
            <a:r>
              <a:rPr lang="vi-VN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 </a:t>
            </a:r>
            <a:r>
              <a:rPr lang="vi-VN" altLang="zh-CN" sz="6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lại</a:t>
            </a:r>
            <a:r>
              <a:rPr lang="vi-VN" altLang="zh-CN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lt"/>
              </a:rPr>
              <a:t>!</a:t>
            </a:r>
            <a:endParaRPr lang="zh-CN" alt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xmlns="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71135" y="1849503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xmlns="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xmlns="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  <p:pic>
        <p:nvPicPr>
          <p:cNvPr id="2" name="y2mate.com - Con chim non remix  Nhạc thiếu nhi vui nhộn Vbox Kids_480p">
            <a:hlinkClick r:id="" action="ppaction://media"/>
            <a:extLst>
              <a:ext uri="{FF2B5EF4-FFF2-40B4-BE49-F238E27FC236}">
                <a16:creationId xmlns:a16="http://schemas.microsoft.com/office/drawing/2014/main" xmlns="" id="{5D86FFB4-AB48-2A8B-9CCE-75EF582C8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2544" y="6571182"/>
            <a:ext cx="11965592" cy="3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049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2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 00_00_16-00_01_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9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79935" y="-12405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3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27129" y="-1250009"/>
            <a:ext cx="819150" cy="33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856808" y="-1088179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5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47249" y="4495812"/>
            <a:ext cx="261184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26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3" y="1752600"/>
            <a:ext cx="608092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27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8827" y="2286000"/>
            <a:ext cx="60809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8" descr="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56" y="4495812"/>
            <a:ext cx="2673071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471843" y="48554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8" descr="20070910141832536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86425" y="4725502"/>
            <a:ext cx="819150" cy="3445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8" descr="x53122380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50065" y="5007826"/>
            <a:ext cx="762000" cy="324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4" y="-30743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04" descr="1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0739" y="0"/>
            <a:ext cx="1013487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4" descr="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9363" y="5334000"/>
            <a:ext cx="1203516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le 4"/>
          <p:cNvSpPr txBox="1">
            <a:spLocks/>
          </p:cNvSpPr>
          <p:nvPr/>
        </p:nvSpPr>
        <p:spPr>
          <a:xfrm>
            <a:off x="1003300" y="2492751"/>
            <a:ext cx="10565527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err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Phép</a:t>
            </a:r>
            <a:r>
              <a:rPr lang="en-US" sz="4000" b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cộng dạng 14 + 3 </a:t>
            </a:r>
            <a:r>
              <a:rPr lang="en-US" sz="4000" b="1" dirty="0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( </a:t>
            </a:r>
            <a:r>
              <a:rPr lang="en-US" sz="4000" b="1" dirty="0" err="1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Tiết</a:t>
            </a:r>
            <a:r>
              <a:rPr lang="en-US" sz="4000" b="1" dirty="0" smtClean="0">
                <a:solidFill>
                  <a:srgbClr val="FF0000"/>
                </a:solidFill>
                <a:latin typeface="HP001 5 hàng" pitchFamily="34" charset="0"/>
                <a:cs typeface="Arial" panose="020B0604020202020204" pitchFamily="34" charset="0"/>
              </a:rPr>
              <a:t> 1)</a:t>
            </a:r>
            <a:endParaRPr lang="en-US" sz="4000" b="1" dirty="0">
              <a:solidFill>
                <a:srgbClr val="FF0000"/>
              </a:solidFill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524000" y="533399"/>
            <a:ext cx="9144000" cy="160611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b="1" err="1" smtClean="0">
                <a:solidFill>
                  <a:srgbClr val="000000"/>
                </a:solidFill>
                <a:latin typeface="HP001 5 hàng" pitchFamily="34" charset="0"/>
                <a:cs typeface="Arial" panose="020B0604020202020204" pitchFamily="34" charset="0"/>
              </a:rPr>
              <a:t>Thứ</a:t>
            </a:r>
            <a:r>
              <a:rPr lang="en-US" b="1" smtClean="0">
                <a:solidFill>
                  <a:srgbClr val="000000"/>
                </a:solidFill>
                <a:latin typeface="HP001 5 hàng" pitchFamily="34" charset="0"/>
                <a:cs typeface="Arial" panose="020B0604020202020204" pitchFamily="34" charset="0"/>
              </a:rPr>
              <a:t> Sáu </a:t>
            </a:r>
            <a:r>
              <a:rPr lang="en-US" b="1" err="1" smtClean="0">
                <a:solidFill>
                  <a:srgbClr val="000000"/>
                </a:solidFill>
                <a:latin typeface="HP001 5 hàng" pitchFamily="34" charset="0"/>
                <a:cs typeface="Arial" panose="020B0604020202020204" pitchFamily="34" charset="0"/>
              </a:rPr>
              <a:t>ngày</a:t>
            </a:r>
            <a:r>
              <a:rPr lang="en-US" b="1" smtClean="0">
                <a:solidFill>
                  <a:srgbClr val="000000"/>
                </a:solidFill>
                <a:latin typeface="HP001 5 hàng" pitchFamily="34" charset="0"/>
                <a:cs typeface="Arial" panose="020B0604020202020204" pitchFamily="34" charset="0"/>
              </a:rPr>
              <a:t> 07 </a:t>
            </a:r>
            <a:r>
              <a:rPr lang="en-US" b="1" err="1" smtClean="0">
                <a:solidFill>
                  <a:srgbClr val="000000"/>
                </a:solidFill>
                <a:latin typeface="HP001 5 hàng" pitchFamily="34" charset="0"/>
                <a:cs typeface="Arial" panose="020B0604020202020204" pitchFamily="34" charset="0"/>
              </a:rPr>
              <a:t>tháng</a:t>
            </a:r>
            <a:r>
              <a:rPr lang="en-US" b="1" smtClean="0">
                <a:solidFill>
                  <a:srgbClr val="000000"/>
                </a:solidFill>
                <a:latin typeface="HP001 5 hàng" pitchFamily="34" charset="0"/>
                <a:cs typeface="Arial" panose="020B0604020202020204" pitchFamily="34" charset="0"/>
              </a:rPr>
              <a:t> 3 </a:t>
            </a:r>
            <a:r>
              <a:rPr lang="en-US" b="1" err="1" smtClean="0">
                <a:solidFill>
                  <a:srgbClr val="000000"/>
                </a:solidFill>
                <a:latin typeface="HP001 5 hàng" pitchFamily="34" charset="0"/>
                <a:cs typeface="Arial" panose="020B0604020202020204" pitchFamily="34" charset="0"/>
              </a:rPr>
              <a:t>năm</a:t>
            </a:r>
            <a:r>
              <a:rPr lang="en-US" b="1" smtClean="0">
                <a:solidFill>
                  <a:srgbClr val="000000"/>
                </a:solidFill>
                <a:latin typeface="HP001 5 hàng" pitchFamily="34" charset="0"/>
                <a:cs typeface="Arial" panose="020B0604020202020204" pitchFamily="34" charset="0"/>
              </a:rPr>
              <a:t> 2025</a:t>
            </a:r>
            <a:endParaRPr lang="en-US" b="1" dirty="0">
              <a:solidFill>
                <a:srgbClr val="000000"/>
              </a:solidFill>
              <a:latin typeface="HP001 5 hàng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4"/>
          <p:cNvSpPr txBox="1">
            <a:spLocks/>
          </p:cNvSpPr>
          <p:nvPr/>
        </p:nvSpPr>
        <p:spPr>
          <a:xfrm>
            <a:off x="4878500" y="1766471"/>
            <a:ext cx="2434999" cy="572979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normAutofit fontScale="92500" lnSpcReduction="20000"/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4000" b="1" u="sng" dirty="0" err="1" smtClean="0">
                <a:solidFill>
                  <a:srgbClr val="000000"/>
                </a:solidFill>
                <a:latin typeface="HP001 5 hàng" pitchFamily="34" charset="0"/>
                <a:cs typeface="Arial" panose="020B0604020202020204" pitchFamily="34" charset="0"/>
              </a:rPr>
              <a:t>Toán</a:t>
            </a:r>
            <a:endParaRPr lang="en-US" sz="4000" b="1" u="sng" dirty="0">
              <a:solidFill>
                <a:srgbClr val="000000"/>
              </a:solidFill>
              <a:latin typeface="HP001 5 hàng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1254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OÁN 1 - GV. ĐỖ THỊ MAI ANH ( TIẾT 88- PHÉP CỘNG DẠNG 14+3) 00_05_36-00_06_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5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245"/>
          <a:stretch/>
        </p:blipFill>
        <p:spPr>
          <a:xfrm>
            <a:off x="0" y="0"/>
            <a:ext cx="12487276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29063" y="357187"/>
            <a:ext cx="5543550" cy="17573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71876" y="357187"/>
            <a:ext cx="7086600" cy="17573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+3 = </a:t>
            </a:r>
            <a:r>
              <a:rPr lang="en-US" sz="115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19970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245"/>
          <a:stretch/>
        </p:blipFill>
        <p:spPr>
          <a:xfrm>
            <a:off x="1909467" y="481914"/>
            <a:ext cx="7711362" cy="332739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134947" y="4135502"/>
            <a:ext cx="7518451" cy="1757364"/>
            <a:chOff x="2134947" y="4135502"/>
            <a:chExt cx="7518451" cy="1757364"/>
          </a:xfrm>
        </p:grpSpPr>
        <p:sp>
          <p:nvSpPr>
            <p:cNvPr id="3" name="Rounded Rectangle 2"/>
            <p:cNvSpPr/>
            <p:nvPr/>
          </p:nvSpPr>
          <p:spPr>
            <a:xfrm>
              <a:off x="2134947" y="4135502"/>
              <a:ext cx="7518451" cy="175736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lowchart: Connector 21"/>
            <p:cNvSpPr/>
            <p:nvPr/>
          </p:nvSpPr>
          <p:spPr>
            <a:xfrm>
              <a:off x="2269868" y="4212892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Flowchart: Connector 25"/>
            <p:cNvSpPr/>
            <p:nvPr/>
          </p:nvSpPr>
          <p:spPr>
            <a:xfrm>
              <a:off x="2928050" y="4212892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Flowchart: Connector 26"/>
            <p:cNvSpPr/>
            <p:nvPr/>
          </p:nvSpPr>
          <p:spPr>
            <a:xfrm>
              <a:off x="3632385" y="4212892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8" name="Flowchart: Connector 27"/>
            <p:cNvSpPr/>
            <p:nvPr/>
          </p:nvSpPr>
          <p:spPr>
            <a:xfrm>
              <a:off x="4307051" y="4212892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9" name="Flowchart: Connector 28"/>
            <p:cNvSpPr/>
            <p:nvPr/>
          </p:nvSpPr>
          <p:spPr>
            <a:xfrm>
              <a:off x="5023743" y="4212892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Flowchart: Connector 29"/>
            <p:cNvSpPr/>
            <p:nvPr/>
          </p:nvSpPr>
          <p:spPr>
            <a:xfrm>
              <a:off x="5765148" y="4212892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3" name="Flowchart: Connector 32"/>
            <p:cNvSpPr/>
            <p:nvPr/>
          </p:nvSpPr>
          <p:spPr>
            <a:xfrm>
              <a:off x="6469484" y="4212892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Flowchart: Connector 33"/>
            <p:cNvSpPr/>
            <p:nvPr/>
          </p:nvSpPr>
          <p:spPr>
            <a:xfrm>
              <a:off x="7198533" y="4212892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Flowchart: Connector 34"/>
            <p:cNvSpPr/>
            <p:nvPr/>
          </p:nvSpPr>
          <p:spPr>
            <a:xfrm>
              <a:off x="7902868" y="4212892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6" name="Flowchart: Connector 35"/>
            <p:cNvSpPr/>
            <p:nvPr/>
          </p:nvSpPr>
          <p:spPr>
            <a:xfrm>
              <a:off x="8631916" y="4212892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2" name="Flowchart: Connector 41"/>
            <p:cNvSpPr/>
            <p:nvPr/>
          </p:nvSpPr>
          <p:spPr>
            <a:xfrm>
              <a:off x="2387624" y="5152006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3" name="Flowchart: Connector 42"/>
            <p:cNvSpPr/>
            <p:nvPr/>
          </p:nvSpPr>
          <p:spPr>
            <a:xfrm>
              <a:off x="3116673" y="5152006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4" name="Flowchart: Connector 43"/>
            <p:cNvSpPr/>
            <p:nvPr/>
          </p:nvSpPr>
          <p:spPr>
            <a:xfrm>
              <a:off x="3845722" y="5152006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5" name="Flowchart: Connector 44"/>
            <p:cNvSpPr/>
            <p:nvPr/>
          </p:nvSpPr>
          <p:spPr>
            <a:xfrm>
              <a:off x="4550056" y="5152006"/>
              <a:ext cx="599672" cy="519748"/>
            </a:xfrm>
            <a:prstGeom prst="flowChartConnector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5623415" y="5152006"/>
            <a:ext cx="2045413" cy="519748"/>
            <a:chOff x="5623415" y="5152006"/>
            <a:chExt cx="2045413" cy="519748"/>
          </a:xfrm>
        </p:grpSpPr>
        <p:sp>
          <p:nvSpPr>
            <p:cNvPr id="46" name="Flowchart: Connector 45"/>
            <p:cNvSpPr/>
            <p:nvPr/>
          </p:nvSpPr>
          <p:spPr>
            <a:xfrm>
              <a:off x="5623415" y="5152006"/>
              <a:ext cx="599672" cy="519748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7" name="Flowchart: Connector 46"/>
            <p:cNvSpPr/>
            <p:nvPr/>
          </p:nvSpPr>
          <p:spPr>
            <a:xfrm>
              <a:off x="6364820" y="5152006"/>
              <a:ext cx="599672" cy="519748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48" name="Flowchart: Connector 47"/>
            <p:cNvSpPr/>
            <p:nvPr/>
          </p:nvSpPr>
          <p:spPr>
            <a:xfrm>
              <a:off x="7069156" y="5152006"/>
              <a:ext cx="599672" cy="519748"/>
            </a:xfrm>
            <a:prstGeom prst="flowChartConnector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748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5245"/>
          <a:stretch/>
        </p:blipFill>
        <p:spPr>
          <a:xfrm>
            <a:off x="0" y="0"/>
            <a:ext cx="12487276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29063" y="357187"/>
            <a:ext cx="5543550" cy="17573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ln>
                <a:solidFill>
                  <a:prstClr val="black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571876" y="357187"/>
            <a:ext cx="7086600" cy="17573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+3 = </a:t>
            </a:r>
            <a:r>
              <a:rPr lang="en-US" sz="11500" b="1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8501063" y="414337"/>
            <a:ext cx="1943100" cy="164306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99014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42875" y="357186"/>
            <a:ext cx="11915775" cy="361473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71688" y="4543425"/>
            <a:ext cx="8538559" cy="175736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+ 5 = </a:t>
            </a:r>
            <a:r>
              <a:rPr lang="en-US" sz="115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r>
              <a:rPr lang="en-US" sz="115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5" name="Flowchart: Connector 4"/>
          <p:cNvSpPr/>
          <p:nvPr/>
        </p:nvSpPr>
        <p:spPr>
          <a:xfrm>
            <a:off x="459383" y="821532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1565454" y="77152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2653987" y="77152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3837095" y="77152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4924746" y="77152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/>
          <p:cNvSpPr/>
          <p:nvPr/>
        </p:nvSpPr>
        <p:spPr>
          <a:xfrm>
            <a:off x="6116851" y="757239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7302714" y="71437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/>
          <p:cNvSpPr/>
          <p:nvPr/>
        </p:nvSpPr>
        <p:spPr>
          <a:xfrm>
            <a:off x="8488577" y="666751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/>
          <p:cNvSpPr/>
          <p:nvPr/>
        </p:nvSpPr>
        <p:spPr>
          <a:xfrm>
            <a:off x="9652985" y="652463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/>
          <p:cNvSpPr/>
          <p:nvPr/>
        </p:nvSpPr>
        <p:spPr>
          <a:xfrm>
            <a:off x="10872787" y="671513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/>
          <p:cNvSpPr/>
          <p:nvPr/>
        </p:nvSpPr>
        <p:spPr>
          <a:xfrm>
            <a:off x="3895628" y="2414493"/>
            <a:ext cx="957263" cy="971550"/>
          </a:xfrm>
          <a:prstGeom prst="flowChartConnector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2686217" y="2407450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owchart: Connector 16"/>
          <p:cNvSpPr/>
          <p:nvPr/>
        </p:nvSpPr>
        <p:spPr>
          <a:xfrm>
            <a:off x="1573699" y="240506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lowchart: Connector 17"/>
          <p:cNvSpPr/>
          <p:nvPr/>
        </p:nvSpPr>
        <p:spPr>
          <a:xfrm>
            <a:off x="459383" y="2405066"/>
            <a:ext cx="957263" cy="971550"/>
          </a:xfrm>
          <a:prstGeom prst="flowChartConnector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owchart: Connector 18"/>
          <p:cNvSpPr/>
          <p:nvPr/>
        </p:nvSpPr>
        <p:spPr>
          <a:xfrm>
            <a:off x="5004333" y="2405066"/>
            <a:ext cx="957263" cy="97155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Connector 19"/>
          <p:cNvSpPr/>
          <p:nvPr/>
        </p:nvSpPr>
        <p:spPr>
          <a:xfrm>
            <a:off x="6166857" y="2405066"/>
            <a:ext cx="957263" cy="97155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owchart: Connector 20"/>
          <p:cNvSpPr/>
          <p:nvPr/>
        </p:nvSpPr>
        <p:spPr>
          <a:xfrm>
            <a:off x="7329381" y="2405066"/>
            <a:ext cx="957263" cy="97155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7808012" y="4617245"/>
            <a:ext cx="2476003" cy="1609724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   </a:t>
            </a:r>
          </a:p>
        </p:txBody>
      </p:sp>
      <p:sp>
        <p:nvSpPr>
          <p:cNvPr id="23" name="Flowchart: Connector 22"/>
          <p:cNvSpPr/>
          <p:nvPr/>
        </p:nvSpPr>
        <p:spPr>
          <a:xfrm>
            <a:off x="8488577" y="2405066"/>
            <a:ext cx="957263" cy="971550"/>
          </a:xfrm>
          <a:prstGeom prst="flowChartConnector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3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123</Words>
  <Application>Microsoft Office PowerPoint</Application>
  <PresentationFormat>Custom</PresentationFormat>
  <Paragraphs>34</Paragraphs>
  <Slides>12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Office Theme</vt:lpstr>
      <vt:lpstr>1_Office Theme</vt:lpstr>
      <vt:lpstr>2_Office Theme</vt:lpstr>
      <vt:lpstr>1_Green Color</vt:lpstr>
      <vt:lpstr>3_Office Theme</vt:lpstr>
      <vt:lpstr>Green Color</vt:lpstr>
      <vt:lpstr>2_Green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Windows User</cp:lastModifiedBy>
  <cp:revision>33</cp:revision>
  <dcterms:created xsi:type="dcterms:W3CDTF">2020-10-02T10:11:00Z</dcterms:created>
  <dcterms:modified xsi:type="dcterms:W3CDTF">2025-03-07T03:39:43Z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