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7" r:id="rId3"/>
    <p:sldId id="410" r:id="rId4"/>
    <p:sldId id="461" r:id="rId5"/>
    <p:sldId id="479" r:id="rId6"/>
    <p:sldId id="368" r:id="rId7"/>
    <p:sldId id="314" r:id="rId8"/>
    <p:sldId id="317" r:id="rId9"/>
    <p:sldId id="430" r:id="rId10"/>
    <p:sldId id="448" r:id="rId11"/>
    <p:sldId id="359" r:id="rId12"/>
    <p:sldId id="373" r:id="rId13"/>
    <p:sldId id="362" r:id="rId14"/>
    <p:sldId id="434" r:id="rId15"/>
    <p:sldId id="360" r:id="rId16"/>
    <p:sldId id="279" r:id="rId17"/>
    <p:sldId id="320" r:id="rId18"/>
    <p:sldId id="435" r:id="rId19"/>
    <p:sldId id="445" r:id="rId20"/>
    <p:sldId id="322" r:id="rId21"/>
    <p:sldId id="439" r:id="rId22"/>
    <p:sldId id="44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EDF1F9"/>
    <a:srgbClr val="FFFF99"/>
    <a:srgbClr val="FFFFCC"/>
    <a:srgbClr val="CAE8AA"/>
    <a:srgbClr val="B7ECFF"/>
    <a:srgbClr val="FFFCF3"/>
    <a:srgbClr val="476E2C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86" autoAdjust="0"/>
    <p:restoredTop sz="94660"/>
  </p:normalViewPr>
  <p:slideViewPr>
    <p:cSldViewPr snapToGrid="0">
      <p:cViewPr varScale="1">
        <p:scale>
          <a:sx n="63" d="100"/>
          <a:sy n="63" d="100"/>
        </p:scale>
        <p:origin x="3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C42A8-DD3E-4B83-993A-B83CC34C68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03A30-0590-4941-AADB-07DF131B6CF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5" y="9207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/>
          <p:cNvSpPr/>
          <p:nvPr/>
        </p:nvSpPr>
        <p:spPr>
          <a:xfrm>
            <a:off x="2272030" y="2031365"/>
            <a:ext cx="7560310" cy="25330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MỸ THUẬT LỚP 4C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1309370" y="2789555"/>
            <a:ext cx="9956800" cy="2905760"/>
          </a:xfrm>
        </p:spPr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219325" y="5740400"/>
            <a:ext cx="7753985" cy="521970"/>
          </a:xfrm>
          <a:prstGeom prst="rect">
            <a:avLst/>
          </a:prstGeom>
          <a:gradFill>
            <a:gsLst>
              <a:gs pos="8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 anchor="t">
            <a:spAutoFit/>
          </a:bodyPr>
          <a:p>
            <a:pPr algn="ctr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Khi băng qua đường, các em cần sự hỗ trợ của ai 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Content Placeholder 6" descr="tranh-an-toan-giao-th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5525" y="1191260"/>
            <a:ext cx="7678420" cy="4453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Ve-tranh-an-toan-giao-thong-doi-mu-bao-hiem-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1305" y="1598930"/>
            <a:ext cx="5744210" cy="3840480"/>
          </a:xfrm>
          <a:prstGeom prst="rect">
            <a:avLst/>
          </a:prstGeom>
        </p:spPr>
      </p:pic>
      <p:pic>
        <p:nvPicPr>
          <p:cNvPr id="5" name="Content Placeholder 3" descr="Ve-tranh-an-toan-giao-thong-doi-mu-bao-hi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795" y="1598930"/>
            <a:ext cx="5334000" cy="38404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81305" y="5687060"/>
            <a:ext cx="116998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>
                <a:latin typeface="Times New Roman" panose="02020603050405020304"/>
                <a:ea typeface="Times New Roman" panose="02020603050405020304"/>
                <a:sym typeface="+mn-ea"/>
              </a:rPr>
              <a:t>- Khi đi trên xe máy cùng bố mẹ, em cần sử dụng thêm cái gì để bảo vệ bản thân?</a:t>
            </a:r>
            <a:endParaRPr sz="2800" i="0">
              <a:latin typeface="Times New Roman" panose="02020603050405020304"/>
              <a:ea typeface="Times New Roman" panose="02020603050405020304"/>
            </a:endParaRPr>
          </a:p>
          <a:p>
            <a:endParaRPr lang="en-US" sz="2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Ve-tranh-an-toan-giao-thong-duong-bo-4"/>
          <p:cNvPicPr>
            <a:picLocks noChangeAspect="1"/>
          </p:cNvPicPr>
          <p:nvPr>
            <p:ph idx="1"/>
          </p:nvPr>
        </p:nvPicPr>
        <p:blipFill>
          <a:blip r:embed="rId1"/>
          <a:srcRect l="6942" b="14753"/>
          <a:stretch>
            <a:fillRect/>
          </a:stretch>
        </p:blipFill>
        <p:spPr>
          <a:xfrm>
            <a:off x="1901825" y="255270"/>
            <a:ext cx="8601710" cy="53022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964690" y="5723255"/>
            <a:ext cx="8538845" cy="5219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Em có nhận xét gì về 3 bạn đang tham gia giao thông?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 descr="images"/>
          <p:cNvPicPr>
            <a:picLocks noChangeAspect="1"/>
          </p:cNvPicPr>
          <p:nvPr>
            <p:ph idx="1"/>
          </p:nvPr>
        </p:nvPicPr>
        <p:blipFill>
          <a:blip r:embed="rId1"/>
          <a:srcRect l="9600" t="11914" r="9687" b="12235"/>
          <a:stretch>
            <a:fillRect/>
          </a:stretch>
        </p:blipFill>
        <p:spPr>
          <a:xfrm>
            <a:off x="2115185" y="261620"/>
            <a:ext cx="7613650" cy="536003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115185" y="5401945"/>
            <a:ext cx="7510780" cy="953135"/>
          </a:xfrm>
          <a:prstGeom prst="rect">
            <a:avLst/>
          </a:prstGeom>
          <a:gradFill>
            <a:gsLst>
              <a:gs pos="8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Khi đi qua các ngã rẽ có trụ đèn giao thông, em có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ợc v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ợt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ỏ hay không?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image_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1600" y="365125"/>
            <a:ext cx="11543665" cy="60515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47090" y="308960"/>
            <a:ext cx="4117908" cy="75059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514350" indent="-514350" algn="ctr">
              <a:lnSpc>
                <a:spcPts val="1200"/>
              </a:lnSpc>
              <a:buAutoNum type="arabicPeriod"/>
            </a:pP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ts val="1200"/>
              </a:lnSpc>
              <a:buAutoNum type="arabicPeriod"/>
            </a:pP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ts val="1200"/>
              </a:lnSpc>
              <a:buAutoNum type="arabicPeriod"/>
            </a:pP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lose-up of a book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t="54963" r="7853" b="5185"/>
          <a:stretch>
            <a:fillRect/>
          </a:stretch>
        </p:blipFill>
        <p:spPr>
          <a:xfrm>
            <a:off x="4287520" y="1263650"/>
            <a:ext cx="7799070" cy="5594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9860" y="1753235"/>
            <a:ext cx="4137025" cy="4861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lnSpc>
                <a:spcPts val="2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alt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+ Em hãy nêu các bước thực hành vẽ 1 bức tranh? </a:t>
            </a:r>
            <a:endParaRPr lang="en-US" alt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ts val="2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en-US" alt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lnSpc>
                <a:spcPts val="2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alt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Hình ảnh các bạn trong tranh có vị trí bằng nhau hay khác nhau? </a:t>
            </a:r>
            <a:endParaRPr lang="en-US" altLang="en-US" sz="2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2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en-US" altLang="en-US" sz="2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2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alt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chỉ ra hình bạn nào ở gần em nhất, bạn nào ở xa em nhất? </a:t>
            </a:r>
            <a:endParaRPr lang="en-US" altLang="en-US" sz="2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2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alt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altLang="en-US" sz="2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9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Tạo Slide Mở Đầu Ấn Tượng Với Người Xem, Cách Mở Đầu Powerpoint Ấn Tượng  Với Người Xem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" y="227965"/>
            <a:ext cx="11812270" cy="640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60140" y="340360"/>
            <a:ext cx="8151495" cy="57505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8290" indent="-342900" algn="just">
              <a:lnSpc>
                <a:spcPts val="35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 ở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35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vẽ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vẽ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8875" y="1235710"/>
            <a:ext cx="4371975" cy="648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ctr">
              <a:lnSpc>
                <a:spcPts val="26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600"/>
              </a:lnSpc>
              <a:spcBef>
                <a:spcPts val="200"/>
              </a:spcBef>
              <a:spcAft>
                <a:spcPts val="200"/>
              </a:spcAft>
            </a:pP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lose-up of a toy&#10;&#10;Description automatically generated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1" t="77333" r="16089" b="6667"/>
          <a:stretch>
            <a:fillRect/>
          </a:stretch>
        </p:blipFill>
        <p:spPr>
          <a:xfrm>
            <a:off x="1407795" y="1235710"/>
            <a:ext cx="3879215" cy="240792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38875" y="2055495"/>
            <a:ext cx="4371340" cy="41757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408430" y="3923030"/>
            <a:ext cx="3749040" cy="2308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Tạo Slide Mở Đầu Ấn Tượng Với Người Xem, Cách Mở Đầu Powerpoint Ấn Tượng  Với Người Xem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" y="227965"/>
            <a:ext cx="11812270" cy="640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60140" y="340360"/>
            <a:ext cx="8151495" cy="57505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00"/>
              </a:lnSpc>
              <a:spcBef>
                <a:spcPts val="800"/>
              </a:spcBef>
              <a:spcAft>
                <a:spcPts val="800"/>
              </a:spcAft>
            </a:pP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squar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09228"/>
            <a:ext cx="9328150" cy="6639543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499995" y="1969770"/>
            <a:ext cx="679704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CẢM NHẬN, CHIA SẺ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Tên bức tranh của em là gì? Bức tranh có những hình ảnh nào? 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nào ở gần, hình ảnh nào ở xa?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+ Em hãy nêu cảm nhận về tranh của mình, của bạn?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1"/>
          <p:cNvPicPr>
            <a:picLocks noGrp="1"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6" y="278962"/>
            <a:ext cx="11204028" cy="657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4538345" y="1652270"/>
            <a:ext cx="3519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  <a:endParaRPr 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 descr="Text, squar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09228"/>
            <a:ext cx="9328150" cy="663954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2494280" y="1337310"/>
            <a:ext cx="6731000" cy="5327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buNone/>
            </a:pPr>
            <a:r>
              <a:rPr 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VẬN DỤNG</a:t>
            </a:r>
            <a:endParaRPr 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Khi vẽ tranh, cần vẽ hình ảnh to, nhỏ để tạo không gian xa gần.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Khi tham gia giao thông, nhớ đi đúng phần đường của mình (đi bộ, đi xe đạp, đi xe máy...).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_Nhạc 1 Hát Mẫu Vui Đến Trường - Âm Nhạc Lớp 3 Kết Nối Tri Thức 2023 - Music Teacher (720p, h264, youtube) (online-video-cutter.com)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81100" y="258445"/>
            <a:ext cx="9829800" cy="6072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Screenshot 2024-12-02 14414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235" y="71120"/>
            <a:ext cx="12089765" cy="67233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0-2028-0-200218090023-pasteimage-170867293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72909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87630" y="4079240"/>
            <a:ext cx="12104370" cy="264985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vi-VN" altLang="en-US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  <a:p>
            <a:pPr marL="0" indent="0" algn="ctr">
              <a:buNone/>
            </a:pPr>
            <a:r>
              <a:rPr lang="vi-V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MÔN: MỸ THUẬT</a:t>
            </a:r>
            <a:endParaRPr lang="vi-V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vi-VN" altLang="en-US" sz="36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CHỦ ĐỀ 4: LÀM QUEN VỚI KHÔNG GIAN XA, GẦN</a:t>
            </a:r>
            <a:endParaRPr lang="vi-VN" altLang="en-US" sz="36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  <a:p>
            <a:pPr marL="0" indent="0" algn="ctr">
              <a:buNone/>
            </a:pPr>
            <a:r>
              <a:rPr lang="vi-V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BÀI 7: ĐƯỜNG EM ĐẾN TRƯỜNG (TIẾT 1)</a:t>
            </a:r>
            <a:endParaRPr lang="vi-V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vi-V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94284" y="232631"/>
            <a:ext cx="4483120" cy="507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lose-up of a book&#10;&#10;Description automatically generated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58963" r="9433" b="9134"/>
          <a:stretch>
            <a:fillRect/>
          </a:stretch>
        </p:blipFill>
        <p:spPr>
          <a:xfrm>
            <a:off x="2623185" y="740410"/>
            <a:ext cx="7225665" cy="41611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3409" y="5069401"/>
            <a:ext cx="11785180" cy="15786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0" algn="just">
              <a:lnSpc>
                <a:spcPts val="26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 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cây nào ở xa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26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- Cây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xa?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26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xa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ts val="26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- Em hãy so sánh kích thước (chiều cao) của các bạn đi trên 3 xe đạp?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0617" y="496424"/>
            <a:ext cx="4254693" cy="507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065" y="4766945"/>
            <a:ext cx="10805795" cy="17462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>
            <a:noAutofit/>
          </a:bodyPr>
          <a:lstStyle/>
          <a:p>
            <a:pPr marL="36195" indent="0" algn="just">
              <a:buFont typeface="Wingdings" panose="05000000000000000000" pitchFamily="2" charset="2"/>
              <a:buNone/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3: 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gôi nhà nào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trí)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 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ngôi nhà nào ở (vị trí) xa em 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indent="0" algn="just">
              <a:buFont typeface="Wingdings" panose="05000000000000000000" pitchFamily="2" charset="2"/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-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hay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xa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indent="0" algn="just">
              <a:buFont typeface="Wingdings" panose="05000000000000000000" pitchFamily="2" charset="2"/>
              <a:buNone/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Hình 4: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Người nào ở gần, người nào ở xa?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" indent="0" algn="just">
              <a:buFont typeface="Wingdings" panose="05000000000000000000" pitchFamily="2" charset="2"/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- Em hãy so sánh kích thước người ở gần với người ở xa?</a:t>
            </a:r>
            <a:endParaRPr lang="vi-VN" sz="2800" b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ve-tranh-tuong-pho-co-hoi-an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105" y="1430020"/>
            <a:ext cx="4011295" cy="28987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604010" y="4264025"/>
            <a:ext cx="2737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Hình 3</a:t>
            </a:r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3048000" y="319849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Hình 4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973060" y="4328795"/>
            <a:ext cx="2146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Hình 4</a:t>
            </a:r>
            <a:endParaRPr lang="en-US"/>
          </a:p>
        </p:txBody>
      </p:sp>
      <p:pic>
        <p:nvPicPr>
          <p:cNvPr id="7" name="Content Placeholder 6" descr="tranh-an-toan-giao-thong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0320" y="1390015"/>
            <a:ext cx="5067300" cy="29387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715" y="1982470"/>
            <a:ext cx="10016490" cy="461391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p>
            <a:pPr marL="0" indent="0" algn="ctr">
              <a:buNone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vi-VN" sz="31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Cách xác định hình ảnh xa gần trong tranh:</a:t>
            </a:r>
            <a:endParaRPr lang="en-US" altLang="vi-VN" sz="31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845185" algn="l">
              <a:buNone/>
            </a:pPr>
            <a:r>
              <a:rPr lang="en-US" altLang="vi-VN" sz="3100" b="1">
                <a:latin typeface="Times New Roman" panose="02020603050405020304" pitchFamily="18" charset="0"/>
                <a:cs typeface="Times New Roman" panose="02020603050405020304" pitchFamily="18" charset="0"/>
              </a:rPr>
              <a:t>- Càng gần mép dưới của tranh thì vị trí càng gần; </a:t>
            </a:r>
            <a:endParaRPr lang="en-US" altLang="vi-VN" sz="3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845185" algn="l">
              <a:buNone/>
            </a:pPr>
            <a:r>
              <a:rPr lang="en-US" altLang="vi-VN" sz="3100" b="1">
                <a:latin typeface="Times New Roman" panose="02020603050405020304" pitchFamily="18" charset="0"/>
                <a:cs typeface="Times New Roman" panose="02020603050405020304" pitchFamily="18" charset="0"/>
              </a:rPr>
              <a:t>Càng gần mép trên của tranh thì vị trí càng xa.</a:t>
            </a:r>
            <a:endParaRPr lang="en-US" altLang="vi-VN" sz="3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845185" algn="l">
              <a:buNone/>
            </a:pP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Hình ảnh ở gần: TO</a:t>
            </a:r>
            <a:r>
              <a:rPr lang="en-US" altLang="vi-VN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</a:t>
            </a:r>
            <a:r>
              <a:rPr lang="vi-VN" altLang="en-US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ảnh ở xa: NHỎ</a:t>
            </a:r>
            <a:r>
              <a:rPr lang="en-US" altLang="vi-VN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altLang="en-US" sz="3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vi-VN" sz="3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altLang="vi-VN" sz="3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close-up of a book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39556" r="15892" b="51407"/>
          <a:stretch>
            <a:fillRect/>
          </a:stretch>
        </p:blipFill>
        <p:spPr>
          <a:xfrm>
            <a:off x="937895" y="180975"/>
            <a:ext cx="10495280" cy="19564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6320" y="5671820"/>
            <a:ext cx="7437755" cy="98615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>
            <a:normAutofit/>
          </a:bodyPr>
          <a:p>
            <a:r>
              <a:rPr lang="en-US" sz="3110">
                <a:latin typeface="Times New Roman" panose="02020603050405020304" pitchFamily="18" charset="0"/>
                <a:cs typeface="Times New Roman" panose="02020603050405020304" pitchFamily="18" charset="0"/>
              </a:rPr>
              <a:t>- Khi đi đến trường, em thấy những cảnh vật gì xung quanh?</a:t>
            </a:r>
            <a:endParaRPr lang="en-US" sz="311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image-20211222104348-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06955" y="541020"/>
            <a:ext cx="7436485" cy="49879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2093</Words>
  <Application>WPS Presentation</Application>
  <PresentationFormat>Widescreen</PresentationFormat>
  <Paragraphs>85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- Khi đi đến trường, em thấy những cảnh vật gì xung quanh?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DMX</cp:lastModifiedBy>
  <cp:revision>169</cp:revision>
  <dcterms:created xsi:type="dcterms:W3CDTF">2020-11-01T06:53:00Z</dcterms:created>
  <dcterms:modified xsi:type="dcterms:W3CDTF">2024-12-02T08:05:26Z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3723139FAB6D4F0990181297CC08064A_12</vt:lpwstr>
  </property>
  <property fmtid="{D5CDD505-2E9C-101B-9397-08002B2CF9AE}" pid="3" name="KSOProductBuildVer">
    <vt:lpwstr>1033-12.2.0.18911</vt:lpwstr>
  </property>
</Properties>
</file>