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5"/>
  </p:notesMasterIdLst>
  <p:sldIdLst>
    <p:sldId id="306" r:id="rId2"/>
    <p:sldId id="322" r:id="rId3"/>
    <p:sldId id="310" r:id="rId4"/>
    <p:sldId id="311" r:id="rId5"/>
    <p:sldId id="312" r:id="rId6"/>
    <p:sldId id="313" r:id="rId7"/>
    <p:sldId id="315" r:id="rId8"/>
    <p:sldId id="314" r:id="rId9"/>
    <p:sldId id="321" r:id="rId10"/>
    <p:sldId id="316" r:id="rId11"/>
    <p:sldId id="317" r:id="rId12"/>
    <p:sldId id="318" r:id="rId13"/>
    <p:sldId id="319" r:id="rId14"/>
  </p:sldIdLst>
  <p:sldSz cx="12192000" cy="6858000"/>
  <p:notesSz cx="6858000" cy="9144000"/>
  <p:embeddedFontLst>
    <p:embeddedFont>
      <p:font typeface=".VnBahamasBH" panose="020BE200000000000000" pitchFamily="34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.VnTime" panose="020B7200000000000000" pitchFamily="34" charset="0"/>
      <p:regular r:id="rId21"/>
      <p:bold r:id="rId22"/>
      <p:italic r:id="rId23"/>
      <p:boldItalic r:id="rId24"/>
    </p:embeddedFont>
    <p:embeddedFont>
      <p:font typeface=".VnAvant" panose="020B7200000000000000" pitchFamily="34" charset="0"/>
      <p:regular r:id="rId25"/>
      <p:bold r:id="rId26"/>
      <p:italic r:id="rId27"/>
      <p:boldItalic r:id="rId28"/>
    </p:embeddedFont>
    <p:embeddedFont>
      <p:font typeface=".VnBlackH" panose="020B7200000000000000" pitchFamily="34" charset="0"/>
      <p:regular r:id="rId29"/>
    </p:embeddedFont>
    <p:embeddedFont>
      <p:font typeface="Calibri Light" panose="020F0302020204030204" pitchFamily="34" charset="0"/>
      <p:regular r:id="rId30"/>
      <p:italic r:id="rId31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0E88"/>
    <a:srgbClr val="FFFAF7"/>
    <a:srgbClr val="CA7A9C"/>
    <a:srgbClr val="3FA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79C56-6DAA-494A-B0B7-71F262502AD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2B2F3-1DE3-42E0-A402-B4826F0D7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3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AD0B41-CF2F-4BDE-9F93-1A22DF40F27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1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512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1ECCFF0-D1FB-4F3C-AC38-A270CD6DDDE8}" type="slidenum">
              <a:rPr lang="en-US" sz="1200">
                <a:latin typeface="Calibri" panose="020F0502020204030204" pitchFamily="34" charset="0"/>
              </a:rPr>
              <a:pPr algn="r" eaLnBrk="1" hangingPunct="1"/>
              <a:t>2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45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AD0B41-CF2F-4BDE-9F93-1A22DF40F27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1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512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1ECCFF0-D1FB-4F3C-AC38-A270CD6DDDE8}" type="slidenum">
              <a:rPr lang="en-US" sz="1200">
                <a:solidFill>
                  <a:prstClr val="black"/>
                </a:solidFill>
                <a:latin typeface="Calibri" panose="020F0502020204030204" pitchFamily="34" charset="0"/>
              </a:rPr>
              <a:pPr algn="r"/>
              <a:t>11</a:t>
            </a:fld>
            <a:endParaRPr lang="en-US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457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AD0B41-CF2F-4BDE-9F93-1A22DF40F27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1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512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1ECCFF0-D1FB-4F3C-AC38-A270CD6DDDE8}" type="slidenum">
              <a:rPr lang="en-US" sz="1200">
                <a:solidFill>
                  <a:prstClr val="black"/>
                </a:solidFill>
                <a:latin typeface="Calibri" panose="020F0502020204030204" pitchFamily="34" charset="0"/>
              </a:rPr>
              <a:pPr algn="r"/>
              <a:t>12</a:t>
            </a:fld>
            <a:endParaRPr lang="en-US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3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AD0B41-CF2F-4BDE-9F93-1A22DF40F27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1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512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1ECCFF0-D1FB-4F3C-AC38-A270CD6DDDE8}" type="slidenum">
              <a:rPr lang="en-US" sz="1200">
                <a:solidFill>
                  <a:prstClr val="black"/>
                </a:solidFill>
                <a:latin typeface="Calibri" panose="020F0502020204030204" pitchFamily="34" charset="0"/>
              </a:rPr>
              <a:pPr algn="r"/>
              <a:t>13</a:t>
            </a:fld>
            <a:endParaRPr lang="en-US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36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AD0B41-CF2F-4BDE-9F93-1A22DF40F27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512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1ECCFF0-D1FB-4F3C-AC38-A270CD6DDDE8}" type="slidenum">
              <a:rPr lang="en-US" sz="1200">
                <a:latin typeface="Calibri" panose="020F0502020204030204" pitchFamily="34" charset="0"/>
              </a:rPr>
              <a:pPr algn="r" eaLnBrk="1" hangingPunct="1"/>
              <a:t>3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02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AD0B41-CF2F-4BDE-9F93-1A22DF40F27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512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1ECCFF0-D1FB-4F3C-AC38-A270CD6DDDE8}" type="slidenum">
              <a:rPr lang="en-US" sz="1200">
                <a:latin typeface="Calibri" panose="020F0502020204030204" pitchFamily="34" charset="0"/>
              </a:rPr>
              <a:pPr algn="r" eaLnBrk="1" hangingPunct="1"/>
              <a:t>4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AD0B41-CF2F-4BDE-9F93-1A22DF40F27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1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512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1ECCFF0-D1FB-4F3C-AC38-A270CD6DDDE8}" type="slidenum">
              <a:rPr lang="en-US" sz="1200">
                <a:latin typeface="Calibri" panose="020F0502020204030204" pitchFamily="34" charset="0"/>
              </a:rPr>
              <a:pPr algn="r" eaLnBrk="1" hangingPunct="1"/>
              <a:t>5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773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AD0B41-CF2F-4BDE-9F93-1A22DF40F27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1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512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1ECCFF0-D1FB-4F3C-AC38-A270CD6DDDE8}" type="slidenum">
              <a:rPr lang="en-US" sz="1200">
                <a:latin typeface="Calibri" panose="020F0502020204030204" pitchFamily="34" charset="0"/>
              </a:rPr>
              <a:pPr algn="r" eaLnBrk="1" hangingPunct="1"/>
              <a:t>6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633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AD0B41-CF2F-4BDE-9F93-1A22DF40F27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1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512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1ECCFF0-D1FB-4F3C-AC38-A270CD6DDDE8}" type="slidenum">
              <a:rPr lang="en-US" sz="1200">
                <a:latin typeface="Calibri" panose="020F0502020204030204" pitchFamily="34" charset="0"/>
              </a:rPr>
              <a:pPr algn="r" eaLnBrk="1" hangingPunct="1"/>
              <a:t>7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02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AD0B41-CF2F-4BDE-9F93-1A22DF40F27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1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512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1ECCFF0-D1FB-4F3C-AC38-A270CD6DDDE8}" type="slidenum">
              <a:rPr lang="en-US" sz="1200">
                <a:latin typeface="Calibri" panose="020F0502020204030204" pitchFamily="34" charset="0"/>
              </a:rPr>
              <a:pPr algn="r" eaLnBrk="1" hangingPunct="1"/>
              <a:t>8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504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AD0B41-CF2F-4BDE-9F93-1A22DF40F27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1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512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1ECCFF0-D1FB-4F3C-AC38-A270CD6DDDE8}" type="slidenum">
              <a:rPr lang="en-US" sz="1200">
                <a:latin typeface="Calibri" panose="020F0502020204030204" pitchFamily="34" charset="0"/>
              </a:rPr>
              <a:pPr algn="r" eaLnBrk="1" hangingPunct="1"/>
              <a:t>9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824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AD0B41-CF2F-4BDE-9F93-1A22DF40F27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1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512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1ECCFF0-D1FB-4F3C-AC38-A270CD6DDDE8}" type="slidenum">
              <a:rPr lang="en-US" sz="1200">
                <a:latin typeface="Calibri" panose="020F0502020204030204" pitchFamily="34" charset="0"/>
              </a:rPr>
              <a:pPr algn="r" eaLnBrk="1" hangingPunct="1"/>
              <a:t>10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1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524000" y="6080125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.VnAvant" panose="020B7200000000000000" pitchFamily="34" charset="0"/>
            </a:endParaRP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2620963" y="4768850"/>
            <a:ext cx="9329737" cy="17732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.VnAvant" panose="020B7200000000000000" pitchFamily="34" charset="0"/>
            </a:endParaRPr>
          </a:p>
        </p:txBody>
      </p:sp>
      <p:sp>
        <p:nvSpPr>
          <p:cNvPr id="191499" name="WordArt 11"/>
          <p:cNvSpPr>
            <a:spLocks noChangeArrowheads="1" noChangeShapeType="1" noTextEdit="1"/>
          </p:cNvSpPr>
          <p:nvPr/>
        </p:nvSpPr>
        <p:spPr bwMode="auto">
          <a:xfrm>
            <a:off x="3962400" y="5254538"/>
            <a:ext cx="66294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.VnTime"/>
              </a:rPr>
              <a:t>Lớp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.VnTime"/>
              </a:rPr>
              <a:t> 4D </a:t>
            </a:r>
          </a:p>
          <a:p>
            <a:pPr>
              <a:defRPr/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.VnTime"/>
              </a:rPr>
              <a:t>GV.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2" descr="Untitled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78363"/>
            <a:ext cx="2241550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WordArt 18"/>
          <p:cNvSpPr>
            <a:spLocks noChangeArrowheads="1" noChangeShapeType="1" noTextEdit="1"/>
          </p:cNvSpPr>
          <p:nvPr/>
        </p:nvSpPr>
        <p:spPr bwMode="auto">
          <a:xfrm>
            <a:off x="2895600" y="2209800"/>
            <a:ext cx="5562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</p:txBody>
      </p:sp>
      <p:sp>
        <p:nvSpPr>
          <p:cNvPr id="191511" name="WordArt 23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8229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.VnBlackH" panose="020B7200000000000000" pitchFamily="34" charset="0"/>
              </a:rPr>
              <a:t>chµo mõng c¸c thÇy c« gi¸o vÒ dù</a:t>
            </a:r>
          </a:p>
        </p:txBody>
      </p:sp>
      <p:sp>
        <p:nvSpPr>
          <p:cNvPr id="191512" name="WordArt 24"/>
          <p:cNvSpPr>
            <a:spLocks noChangeArrowheads="1" noChangeShapeType="1" noTextEdit="1"/>
          </p:cNvSpPr>
          <p:nvPr/>
        </p:nvSpPr>
        <p:spPr bwMode="auto">
          <a:xfrm>
            <a:off x="2743200" y="1066800"/>
            <a:ext cx="69342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>
              <a:defRPr/>
            </a:pPr>
            <a:r>
              <a:rPr lang="en-US" sz="3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.VnBahamasBH" panose="020BE200000000000000" pitchFamily="34" charset="0"/>
              </a:rPr>
              <a:t>TiÕt</a:t>
            </a:r>
            <a:r>
              <a:rPr lang="en-US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.VnBahamasBH" panose="020BE200000000000000" pitchFamily="34" charset="0"/>
              </a:rPr>
              <a:t> d¹y SHCM Theo NCBH </a:t>
            </a:r>
            <a:r>
              <a:rPr lang="en-US" sz="3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.VnBahamasBH" panose="020BE200000000000000" pitchFamily="34" charset="0"/>
              </a:rPr>
              <a:t>- </a:t>
            </a:r>
            <a:r>
              <a:rPr lang="en-US" sz="3600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.VnBahamasBH" panose="020BE200000000000000" pitchFamily="34" charset="0"/>
              </a:rPr>
              <a:t>t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.VnBahamasBH" panose="020BE200000000000000" pitchFamily="34" charset="0"/>
              </a:rPr>
              <a:t>ổ</a:t>
            </a:r>
            <a:r>
              <a:rPr lang="en-US" sz="3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.VnBahamasBH" panose="020BE200000000000000" pitchFamily="34" charset="0"/>
              </a:rPr>
              <a:t> </a:t>
            </a:r>
            <a:endParaRPr lang="en-US" sz="3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.VnBahamasBH" panose="020BE200000000000000" pitchFamily="34" charset="0"/>
            </a:endParaRPr>
          </a:p>
        </p:txBody>
      </p:sp>
      <p:sp>
        <p:nvSpPr>
          <p:cNvPr id="11" name="WordArt 18"/>
          <p:cNvSpPr>
            <a:spLocks noChangeArrowheads="1" noChangeShapeType="1" noTextEdit="1"/>
          </p:cNvSpPr>
          <p:nvPr/>
        </p:nvSpPr>
        <p:spPr bwMode="auto">
          <a:xfrm>
            <a:off x="1447800" y="3048001"/>
            <a:ext cx="9877004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18"/>
              </a:avLst>
            </a:prstTxWarp>
          </a:bodyPr>
          <a:lstStyle/>
          <a:p>
            <a:pPr>
              <a:defRPr/>
            </a:pPr>
            <a:r>
              <a:rPr lang="en-US" sz="8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8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8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8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9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99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199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8601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0"/>
                                        <p:tgtEl>
                                          <p:spTgt spid="19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5"/>
          <p:cNvSpPr>
            <a:spLocks noChangeArrowheads="1"/>
          </p:cNvSpPr>
          <p:nvPr/>
        </p:nvSpPr>
        <p:spPr bwMode="auto">
          <a:xfrm>
            <a:off x="685800" y="3346450"/>
            <a:ext cx="112776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15"/>
          <p:cNvSpPr>
            <a:spLocks noChangeArrowheads="1"/>
          </p:cNvSpPr>
          <p:nvPr/>
        </p:nvSpPr>
        <p:spPr bwMode="auto">
          <a:xfrm>
            <a:off x="979488" y="5791200"/>
            <a:ext cx="10755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4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5" name="Rectangle 20"/>
          <p:cNvSpPr>
            <a:spLocks noChangeArrowheads="1"/>
          </p:cNvSpPr>
          <p:nvPr/>
        </p:nvSpPr>
        <p:spPr bwMode="auto">
          <a:xfrm>
            <a:off x="0" y="854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6" name="Rectangle 21"/>
          <p:cNvSpPr>
            <a:spLocks noChangeArrowheads="1"/>
          </p:cNvSpPr>
          <p:nvPr/>
        </p:nvSpPr>
        <p:spPr bwMode="auto">
          <a:xfrm>
            <a:off x="0" y="1708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8" name="Rectangle 23"/>
          <p:cNvSpPr>
            <a:spLocks noChangeArrowheads="1"/>
          </p:cNvSpPr>
          <p:nvPr/>
        </p:nvSpPr>
        <p:spPr bwMode="auto">
          <a:xfrm>
            <a:off x="1066800" y="3709988"/>
            <a:ext cx="1021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9" name="Rectangle 24"/>
          <p:cNvSpPr>
            <a:spLocks noChangeArrowheads="1"/>
          </p:cNvSpPr>
          <p:nvPr/>
        </p:nvSpPr>
        <p:spPr bwMode="auto">
          <a:xfrm>
            <a:off x="0" y="3979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9238" name="Rectangle 25"/>
          <p:cNvSpPr>
            <a:spLocks noChangeArrowheads="1"/>
          </p:cNvSpPr>
          <p:nvPr/>
        </p:nvSpPr>
        <p:spPr bwMode="auto">
          <a:xfrm>
            <a:off x="1262063" y="4176713"/>
            <a:ext cx="9906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 	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4111" name="Rectangle 26"/>
          <p:cNvSpPr>
            <a:spLocks noChangeArrowheads="1"/>
          </p:cNvSpPr>
          <p:nvPr/>
        </p:nvSpPr>
        <p:spPr bwMode="auto">
          <a:xfrm>
            <a:off x="5105400" y="523081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2" name="Rectangle 1"/>
          <p:cNvSpPr>
            <a:spLocks noChangeArrowheads="1"/>
          </p:cNvSpPr>
          <p:nvPr/>
        </p:nvSpPr>
        <p:spPr bwMode="auto">
          <a:xfrm>
            <a:off x="685800" y="4938713"/>
            <a:ext cx="273443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13" name="Rectangle 5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4" name="Rectangle 53"/>
          <p:cNvSpPr>
            <a:spLocks noChangeArrowheads="1"/>
          </p:cNvSpPr>
          <p:nvPr/>
        </p:nvSpPr>
        <p:spPr bwMode="auto">
          <a:xfrm>
            <a:off x="152400" y="1006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5" name="Rectangle 54"/>
          <p:cNvSpPr>
            <a:spLocks noChangeArrowheads="1"/>
          </p:cNvSpPr>
          <p:nvPr/>
        </p:nvSpPr>
        <p:spPr bwMode="auto">
          <a:xfrm>
            <a:off x="152400" y="1860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6" name="Rectangle 55"/>
          <p:cNvSpPr>
            <a:spLocks noChangeArrowheads="1"/>
          </p:cNvSpPr>
          <p:nvPr/>
        </p:nvSpPr>
        <p:spPr bwMode="auto">
          <a:xfrm>
            <a:off x="152400" y="2257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7" name="Rectangle 56"/>
          <p:cNvSpPr>
            <a:spLocks noChangeArrowheads="1"/>
          </p:cNvSpPr>
          <p:nvPr/>
        </p:nvSpPr>
        <p:spPr bwMode="auto">
          <a:xfrm>
            <a:off x="152400" y="32781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8" name="Rectangle 58"/>
          <p:cNvSpPr>
            <a:spLocks noChangeArrowheads="1"/>
          </p:cNvSpPr>
          <p:nvPr/>
        </p:nvSpPr>
        <p:spPr bwMode="auto">
          <a:xfrm>
            <a:off x="76200" y="41481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-650032" y="639032"/>
            <a:ext cx="706701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63600" indent="-863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85800" y="1414462"/>
            <a:ext cx="896799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63600" indent="-863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253;p12">
            <a:extLst>
              <a:ext uri="{FF2B5EF4-FFF2-40B4-BE49-F238E27FC236}">
                <a16:creationId xmlns:a16="http://schemas.microsoft.com/office/drawing/2014/main" xmlns="" id="{4F47DFCA-88E5-D025-50BF-EE9360158A30}"/>
              </a:ext>
            </a:extLst>
          </p:cNvPr>
          <p:cNvSpPr/>
          <p:nvPr/>
        </p:nvSpPr>
        <p:spPr>
          <a:xfrm>
            <a:off x="457201" y="2723369"/>
            <a:ext cx="11169940" cy="2893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Em bé nhỏ nhất: 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(Từ phía góc phòng chạy ra) Em chào anh Tin-tin! Chào chị Mi-tin!</a:t>
            </a:r>
          </a:p>
          <a:p>
            <a:pPr algn="just"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Tin-tin, Mi-tin: 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Sao cậu biết tên chúng mình?</a:t>
            </a:r>
          </a:p>
          <a:p>
            <a:pPr algn="just"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Em bé nhỏ nhất: 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Bởi vì em sẽ là em của anh và chị.</a:t>
            </a:r>
          </a:p>
          <a:p>
            <a:pPr algn="just"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Mi-tin: 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Thế nào? Em sẽ ra đời ở nhà chị à?</a:t>
            </a:r>
          </a:p>
          <a:p>
            <a:pPr algn="just"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Em bé nhỏ nhất: 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Đúng thế! Sang năm, em sẽ ra đời. Nhưng anh chị đừng có trêu chọc em nhé! Nào, hãy ôm em đi! (Tin-tin, Mi-tin và em bé ôm nhau.)</a:t>
            </a:r>
          </a:p>
        </p:txBody>
      </p:sp>
      <p:cxnSp>
        <p:nvCxnSpPr>
          <p:cNvPr id="22" name="Google Shape;255;p12">
            <a:extLst>
              <a:ext uri="{FF2B5EF4-FFF2-40B4-BE49-F238E27FC236}">
                <a16:creationId xmlns:a16="http://schemas.microsoft.com/office/drawing/2014/main" xmlns="" id="{C9AB80CA-E7C2-1D96-D389-92938CEE2024}"/>
              </a:ext>
            </a:extLst>
          </p:cNvPr>
          <p:cNvCxnSpPr/>
          <p:nvPr/>
        </p:nvCxnSpPr>
        <p:spPr>
          <a:xfrm>
            <a:off x="5328717" y="3205856"/>
            <a:ext cx="632059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56;p12">
            <a:extLst>
              <a:ext uri="{FF2B5EF4-FFF2-40B4-BE49-F238E27FC236}">
                <a16:creationId xmlns:a16="http://schemas.microsoft.com/office/drawing/2014/main" xmlns="" id="{F77DA476-E747-2C3F-B11A-AB84C8C3A4D2}"/>
              </a:ext>
            </a:extLst>
          </p:cNvPr>
          <p:cNvCxnSpPr/>
          <p:nvPr/>
        </p:nvCxnSpPr>
        <p:spPr>
          <a:xfrm>
            <a:off x="6914384" y="3255069"/>
            <a:ext cx="649232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57;p12">
            <a:extLst>
              <a:ext uri="{FF2B5EF4-FFF2-40B4-BE49-F238E27FC236}">
                <a16:creationId xmlns:a16="http://schemas.microsoft.com/office/drawing/2014/main" xmlns="" id="{A2E0D79C-8E02-A2D5-DE71-1B36C2F33E7C}"/>
              </a:ext>
            </a:extLst>
          </p:cNvPr>
          <p:cNvCxnSpPr>
            <a:cxnSpLocks/>
          </p:cNvCxnSpPr>
          <p:nvPr/>
        </p:nvCxnSpPr>
        <p:spPr>
          <a:xfrm>
            <a:off x="9318238" y="3255069"/>
            <a:ext cx="617608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258;p12">
            <a:extLst>
              <a:ext uri="{FF2B5EF4-FFF2-40B4-BE49-F238E27FC236}">
                <a16:creationId xmlns:a16="http://schemas.microsoft.com/office/drawing/2014/main" xmlns="" id="{1AC01AC9-98B2-51CA-94AC-973C0C658C5A}"/>
              </a:ext>
            </a:extLst>
          </p:cNvPr>
          <p:cNvCxnSpPr>
            <a:cxnSpLocks/>
          </p:cNvCxnSpPr>
          <p:nvPr/>
        </p:nvCxnSpPr>
        <p:spPr>
          <a:xfrm flipV="1">
            <a:off x="3543299" y="3673408"/>
            <a:ext cx="485776" cy="152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60;p12">
            <a:extLst>
              <a:ext uri="{FF2B5EF4-FFF2-40B4-BE49-F238E27FC236}">
                <a16:creationId xmlns:a16="http://schemas.microsoft.com/office/drawing/2014/main" xmlns="" id="{855244DF-191F-16A7-D9B3-5DEEA1F70AF9}"/>
              </a:ext>
            </a:extLst>
          </p:cNvPr>
          <p:cNvCxnSpPr/>
          <p:nvPr/>
        </p:nvCxnSpPr>
        <p:spPr>
          <a:xfrm flipV="1">
            <a:off x="6357144" y="5018088"/>
            <a:ext cx="608510" cy="1090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261;p12">
            <a:extLst>
              <a:ext uri="{FF2B5EF4-FFF2-40B4-BE49-F238E27FC236}">
                <a16:creationId xmlns:a16="http://schemas.microsoft.com/office/drawing/2014/main" xmlns="" id="{946F80CB-2B20-CFC7-78EE-F0143A9C1202}"/>
              </a:ext>
            </a:extLst>
          </p:cNvPr>
          <p:cNvCxnSpPr>
            <a:cxnSpLocks/>
          </p:cNvCxnSpPr>
          <p:nvPr/>
        </p:nvCxnSpPr>
        <p:spPr>
          <a:xfrm>
            <a:off x="10340448" y="5053184"/>
            <a:ext cx="1116762" cy="1572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" name="Google Shape;262;p12">
            <a:extLst>
              <a:ext uri="{FF2B5EF4-FFF2-40B4-BE49-F238E27FC236}">
                <a16:creationId xmlns:a16="http://schemas.microsoft.com/office/drawing/2014/main" xmlns="" id="{2DB0F542-685B-7A7D-FFE6-7FD06C9E5A77}"/>
              </a:ext>
            </a:extLst>
          </p:cNvPr>
          <p:cNvCxnSpPr>
            <a:cxnSpLocks/>
          </p:cNvCxnSpPr>
          <p:nvPr/>
        </p:nvCxnSpPr>
        <p:spPr>
          <a:xfrm>
            <a:off x="2877424" y="5522913"/>
            <a:ext cx="351949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262;p12">
            <a:extLst>
              <a:ext uri="{FF2B5EF4-FFF2-40B4-BE49-F238E27FC236}">
                <a16:creationId xmlns:a16="http://schemas.microsoft.com/office/drawing/2014/main" xmlns="" id="{2DB0F542-685B-7A7D-FFE6-7FD06C9E5A77}"/>
              </a:ext>
            </a:extLst>
          </p:cNvPr>
          <p:cNvCxnSpPr>
            <a:cxnSpLocks/>
          </p:cNvCxnSpPr>
          <p:nvPr/>
        </p:nvCxnSpPr>
        <p:spPr>
          <a:xfrm>
            <a:off x="7499758" y="5522913"/>
            <a:ext cx="376417" cy="261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Google Shape;262;p12">
            <a:extLst>
              <a:ext uri="{FF2B5EF4-FFF2-40B4-BE49-F238E27FC236}">
                <a16:creationId xmlns:a16="http://schemas.microsoft.com/office/drawing/2014/main" xmlns="" id="{2DB0F542-685B-7A7D-FFE6-7FD06C9E5A77}"/>
              </a:ext>
            </a:extLst>
          </p:cNvPr>
          <p:cNvCxnSpPr>
            <a:cxnSpLocks/>
          </p:cNvCxnSpPr>
          <p:nvPr/>
        </p:nvCxnSpPr>
        <p:spPr>
          <a:xfrm>
            <a:off x="4323171" y="4159134"/>
            <a:ext cx="376417" cy="261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" name="Google Shape;262;p12">
            <a:extLst>
              <a:ext uri="{FF2B5EF4-FFF2-40B4-BE49-F238E27FC236}">
                <a16:creationId xmlns:a16="http://schemas.microsoft.com/office/drawing/2014/main" xmlns="" id="{2DB0F542-685B-7A7D-FFE6-7FD06C9E5A77}"/>
              </a:ext>
            </a:extLst>
          </p:cNvPr>
          <p:cNvCxnSpPr>
            <a:cxnSpLocks/>
          </p:cNvCxnSpPr>
          <p:nvPr/>
        </p:nvCxnSpPr>
        <p:spPr>
          <a:xfrm flipV="1">
            <a:off x="3683842" y="4568268"/>
            <a:ext cx="482304" cy="301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1339613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5"/>
          <p:cNvSpPr>
            <a:spLocks noChangeArrowheads="1"/>
          </p:cNvSpPr>
          <p:nvPr/>
        </p:nvSpPr>
        <p:spPr bwMode="auto">
          <a:xfrm>
            <a:off x="685800" y="3346450"/>
            <a:ext cx="112776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15"/>
          <p:cNvSpPr>
            <a:spLocks noChangeArrowheads="1"/>
          </p:cNvSpPr>
          <p:nvPr/>
        </p:nvSpPr>
        <p:spPr bwMode="auto">
          <a:xfrm>
            <a:off x="979488" y="5791200"/>
            <a:ext cx="10755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04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05" name="Rectangle 20"/>
          <p:cNvSpPr>
            <a:spLocks noChangeArrowheads="1"/>
          </p:cNvSpPr>
          <p:nvPr/>
        </p:nvSpPr>
        <p:spPr bwMode="auto">
          <a:xfrm>
            <a:off x="0" y="854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4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06" name="Rectangle 21"/>
          <p:cNvSpPr>
            <a:spLocks noChangeArrowheads="1"/>
          </p:cNvSpPr>
          <p:nvPr/>
        </p:nvSpPr>
        <p:spPr bwMode="auto">
          <a:xfrm>
            <a:off x="0" y="1708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</a:t>
            </a: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08" name="Rectangle 23"/>
          <p:cNvSpPr>
            <a:spLocks noChangeArrowheads="1"/>
          </p:cNvSpPr>
          <p:nvPr/>
        </p:nvSpPr>
        <p:spPr bwMode="auto">
          <a:xfrm>
            <a:off x="1066800" y="3709988"/>
            <a:ext cx="1021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09" name="Rectangle 24"/>
          <p:cNvSpPr>
            <a:spLocks noChangeArrowheads="1"/>
          </p:cNvSpPr>
          <p:nvPr/>
        </p:nvSpPr>
        <p:spPr bwMode="auto">
          <a:xfrm>
            <a:off x="0" y="3979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38" name="Rectangle 25"/>
          <p:cNvSpPr>
            <a:spLocks noChangeArrowheads="1"/>
          </p:cNvSpPr>
          <p:nvPr/>
        </p:nvSpPr>
        <p:spPr bwMode="auto">
          <a:xfrm>
            <a:off x="1262063" y="4176713"/>
            <a:ext cx="9906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	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11" name="Rectangle 26"/>
          <p:cNvSpPr>
            <a:spLocks noChangeArrowheads="1"/>
          </p:cNvSpPr>
          <p:nvPr/>
        </p:nvSpPr>
        <p:spPr bwMode="auto">
          <a:xfrm>
            <a:off x="5105400" y="523081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12" name="Rectangle 1"/>
          <p:cNvSpPr>
            <a:spLocks noChangeArrowheads="1"/>
          </p:cNvSpPr>
          <p:nvPr/>
        </p:nvSpPr>
        <p:spPr bwMode="auto">
          <a:xfrm>
            <a:off x="685800" y="4938713"/>
            <a:ext cx="273443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13" name="Rectangle 5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14" name="Rectangle 53"/>
          <p:cNvSpPr>
            <a:spLocks noChangeArrowheads="1"/>
          </p:cNvSpPr>
          <p:nvPr/>
        </p:nvSpPr>
        <p:spPr bwMode="auto">
          <a:xfrm>
            <a:off x="152400" y="1006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4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15" name="Rectangle 54"/>
          <p:cNvSpPr>
            <a:spLocks noChangeArrowheads="1"/>
          </p:cNvSpPr>
          <p:nvPr/>
        </p:nvSpPr>
        <p:spPr bwMode="auto">
          <a:xfrm>
            <a:off x="152400" y="1860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</a:t>
            </a: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16" name="Rectangle 55"/>
          <p:cNvSpPr>
            <a:spLocks noChangeArrowheads="1"/>
          </p:cNvSpPr>
          <p:nvPr/>
        </p:nvSpPr>
        <p:spPr bwMode="auto">
          <a:xfrm>
            <a:off x="152400" y="2257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17" name="Rectangle 56"/>
          <p:cNvSpPr>
            <a:spLocks noChangeArrowheads="1"/>
          </p:cNvSpPr>
          <p:nvPr/>
        </p:nvSpPr>
        <p:spPr bwMode="auto">
          <a:xfrm>
            <a:off x="152400" y="32781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18" name="Rectangle 58"/>
          <p:cNvSpPr>
            <a:spLocks noChangeArrowheads="1"/>
          </p:cNvSpPr>
          <p:nvPr/>
        </p:nvSpPr>
        <p:spPr bwMode="auto">
          <a:xfrm>
            <a:off x="76200" y="41481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8775" y="877887"/>
            <a:ext cx="9938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prstClr val="black"/>
                </a:solidFill>
                <a:latin typeface="UTM Avo" panose="02040603050506020204" pitchFamily="18" charset="0"/>
                <a:cs typeface="Arial"/>
                <a:sym typeface="Arial"/>
              </a:rPr>
              <a:t>2) Viết một đoạn văn ngắn (3 - 5 câu) nói về những việc em thường làm hằng ngày ở nhà hoặc ở trường và niềm vui của em khi làm những việc ấy. Chỉ ra các động từ em đã dùng trong đoạn văn đó</a:t>
            </a:r>
          </a:p>
        </p:txBody>
      </p:sp>
      <p:sp>
        <p:nvSpPr>
          <p:cNvPr id="21" name="Google Shape;270;p13">
            <a:extLst>
              <a:ext uri="{FF2B5EF4-FFF2-40B4-BE49-F238E27FC236}">
                <a16:creationId xmlns:a16="http://schemas.microsoft.com/office/drawing/2014/main" xmlns="" id="{6E17D2EE-0A26-8797-4A79-2FEA1543ADED}"/>
              </a:ext>
            </a:extLst>
          </p:cNvPr>
          <p:cNvSpPr txBox="1"/>
          <p:nvPr/>
        </p:nvSpPr>
        <p:spPr>
          <a:xfrm>
            <a:off x="4446066" y="3628605"/>
            <a:ext cx="3299867" cy="5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u="sng" kern="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Đoạn</a:t>
            </a:r>
            <a:r>
              <a:rPr lang="en-US" sz="2800" b="1" u="sng" kern="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u="sng" kern="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văn</a:t>
            </a:r>
            <a:r>
              <a:rPr lang="en-US" sz="2800" b="1" u="sng" kern="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u="sng" kern="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mẫu</a:t>
            </a:r>
            <a:r>
              <a:rPr lang="en-US" sz="2800" b="1" u="sng" kern="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:</a:t>
            </a:r>
          </a:p>
        </p:txBody>
      </p:sp>
      <p:sp>
        <p:nvSpPr>
          <p:cNvPr id="22" name="Google Shape;271;p13">
            <a:extLst>
              <a:ext uri="{FF2B5EF4-FFF2-40B4-BE49-F238E27FC236}">
                <a16:creationId xmlns:a16="http://schemas.microsoft.com/office/drawing/2014/main" xmlns="" id="{11002985-72F7-D95D-6F98-C716671D467F}"/>
              </a:ext>
            </a:extLst>
          </p:cNvPr>
          <p:cNvSpPr/>
          <p:nvPr/>
        </p:nvSpPr>
        <p:spPr>
          <a:xfrm>
            <a:off x="530928" y="4182548"/>
            <a:ext cx="11276106" cy="123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Ở nhà, em thường </a:t>
            </a:r>
            <a:r>
              <a:rPr lang="vi-VN" sz="2400" b="1" u="sng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nhặt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rau, </a:t>
            </a:r>
            <a:r>
              <a:rPr lang="vi-VN" sz="2400" b="1" u="sng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phơi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quần áo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quét</a:t>
            </a:r>
            <a:r>
              <a:rPr lang="en-US" sz="2400" b="1" u="sng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dọn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. Còn ở lớp, em thường </a:t>
            </a:r>
            <a:r>
              <a:rPr lang="vi-VN" sz="2400" b="1" u="sng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lau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bảng. Em rất </a:t>
            </a:r>
            <a:r>
              <a:rPr lang="vi-VN" sz="2400" b="1" u="sng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vui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mỗi khi </a:t>
            </a:r>
            <a:r>
              <a:rPr lang="vi-VN" sz="2400" b="1" u="sng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làm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được một việc có ích.</a:t>
            </a:r>
          </a:p>
        </p:txBody>
      </p:sp>
    </p:spTree>
    <p:extLst>
      <p:ext uri="{BB962C8B-B14F-4D97-AF65-F5344CB8AC3E}">
        <p14:creationId xmlns:p14="http://schemas.microsoft.com/office/powerpoint/2010/main" val="11040267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5"/>
          <p:cNvSpPr>
            <a:spLocks noChangeArrowheads="1"/>
          </p:cNvSpPr>
          <p:nvPr/>
        </p:nvSpPr>
        <p:spPr bwMode="auto">
          <a:xfrm>
            <a:off x="685800" y="3346450"/>
            <a:ext cx="112776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15"/>
          <p:cNvSpPr>
            <a:spLocks noChangeArrowheads="1"/>
          </p:cNvSpPr>
          <p:nvPr/>
        </p:nvSpPr>
        <p:spPr bwMode="auto">
          <a:xfrm>
            <a:off x="615332" y="4129087"/>
            <a:ext cx="10755312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04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05" name="Rectangle 20"/>
          <p:cNvSpPr>
            <a:spLocks noChangeArrowheads="1"/>
          </p:cNvSpPr>
          <p:nvPr/>
        </p:nvSpPr>
        <p:spPr bwMode="auto">
          <a:xfrm>
            <a:off x="0" y="854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4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06" name="Rectangle 21"/>
          <p:cNvSpPr>
            <a:spLocks noChangeArrowheads="1"/>
          </p:cNvSpPr>
          <p:nvPr/>
        </p:nvSpPr>
        <p:spPr bwMode="auto">
          <a:xfrm>
            <a:off x="0" y="1708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</a:t>
            </a: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08" name="Rectangle 23"/>
          <p:cNvSpPr>
            <a:spLocks noChangeArrowheads="1"/>
          </p:cNvSpPr>
          <p:nvPr/>
        </p:nvSpPr>
        <p:spPr bwMode="auto">
          <a:xfrm>
            <a:off x="1066800" y="3709988"/>
            <a:ext cx="1021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09" name="Rectangle 24"/>
          <p:cNvSpPr>
            <a:spLocks noChangeArrowheads="1"/>
          </p:cNvSpPr>
          <p:nvPr/>
        </p:nvSpPr>
        <p:spPr bwMode="auto">
          <a:xfrm>
            <a:off x="-80963" y="3411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38" name="Rectangle 25"/>
          <p:cNvSpPr>
            <a:spLocks noChangeArrowheads="1"/>
          </p:cNvSpPr>
          <p:nvPr/>
        </p:nvSpPr>
        <p:spPr bwMode="auto">
          <a:xfrm>
            <a:off x="452437" y="2225015"/>
            <a:ext cx="1106584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Tìm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</a:rPr>
              <a:t>những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</a:rPr>
              <a:t>từ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</a:rPr>
              <a:t>động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</a:rPr>
              <a:t>từ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</a:rPr>
              <a:t>trong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</a:rPr>
              <a:t>hộp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ghi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lên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</a:rPr>
              <a:t>bảng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11" name="Rectangle 26"/>
          <p:cNvSpPr>
            <a:spLocks noChangeArrowheads="1"/>
          </p:cNvSpPr>
          <p:nvPr/>
        </p:nvSpPr>
        <p:spPr bwMode="auto">
          <a:xfrm>
            <a:off x="5105400" y="523081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12" name="Rectangle 1"/>
          <p:cNvSpPr>
            <a:spLocks noChangeArrowheads="1"/>
          </p:cNvSpPr>
          <p:nvPr/>
        </p:nvSpPr>
        <p:spPr bwMode="auto">
          <a:xfrm>
            <a:off x="685800" y="4938713"/>
            <a:ext cx="273443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13" name="Rectangle 5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14" name="Rectangle 53"/>
          <p:cNvSpPr>
            <a:spLocks noChangeArrowheads="1"/>
          </p:cNvSpPr>
          <p:nvPr/>
        </p:nvSpPr>
        <p:spPr bwMode="auto">
          <a:xfrm>
            <a:off x="152400" y="1006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4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15" name="Rectangle 54"/>
          <p:cNvSpPr>
            <a:spLocks noChangeArrowheads="1"/>
          </p:cNvSpPr>
          <p:nvPr/>
        </p:nvSpPr>
        <p:spPr bwMode="auto">
          <a:xfrm>
            <a:off x="152400" y="1860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</a:t>
            </a: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16" name="Rectangle 55"/>
          <p:cNvSpPr>
            <a:spLocks noChangeArrowheads="1"/>
          </p:cNvSpPr>
          <p:nvPr/>
        </p:nvSpPr>
        <p:spPr bwMode="auto">
          <a:xfrm>
            <a:off x="152400" y="2257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17" name="Rectangle 56"/>
          <p:cNvSpPr>
            <a:spLocks noChangeArrowheads="1"/>
          </p:cNvSpPr>
          <p:nvPr/>
        </p:nvSpPr>
        <p:spPr bwMode="auto">
          <a:xfrm>
            <a:off x="152400" y="32781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18" name="Rectangle 58"/>
          <p:cNvSpPr>
            <a:spLocks noChangeArrowheads="1"/>
          </p:cNvSpPr>
          <p:nvPr/>
        </p:nvSpPr>
        <p:spPr bwMode="auto">
          <a:xfrm>
            <a:off x="76200" y="41481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903639" y="745331"/>
            <a:ext cx="365407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63600" indent="-863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791671" y="1498601"/>
            <a:ext cx="706701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63600" indent="-863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sz="4000" dirty="0" err="1">
                <a:solidFill>
                  <a:srgbClr val="C00000"/>
                </a:solidFill>
              </a:rPr>
              <a:t>T</a:t>
            </a:r>
            <a:r>
              <a:rPr lang="en-US" sz="4000" dirty="0" err="1" smtClean="0">
                <a:solidFill>
                  <a:srgbClr val="C00000"/>
                </a:solidFill>
              </a:rPr>
              <a:t>rò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chơi</a:t>
            </a:r>
            <a:r>
              <a:rPr lang="en-US" sz="4000" dirty="0">
                <a:solidFill>
                  <a:srgbClr val="C00000"/>
                </a:solidFill>
              </a:rPr>
              <a:t> “Ai </a:t>
            </a:r>
            <a:r>
              <a:rPr lang="en-US" sz="4000" dirty="0" err="1">
                <a:solidFill>
                  <a:srgbClr val="C00000"/>
                </a:solidFill>
              </a:rPr>
              <a:t>nhanh</a:t>
            </a:r>
            <a:r>
              <a:rPr lang="en-US" sz="4000" dirty="0">
                <a:solidFill>
                  <a:srgbClr val="C00000"/>
                </a:solidFill>
              </a:rPr>
              <a:t> – Ai </a:t>
            </a:r>
            <a:r>
              <a:rPr lang="en-US" sz="4000" dirty="0" err="1">
                <a:solidFill>
                  <a:srgbClr val="C00000"/>
                </a:solidFill>
              </a:rPr>
              <a:t>đúng</a:t>
            </a:r>
            <a:r>
              <a:rPr lang="en-US" sz="4000" dirty="0">
                <a:solidFill>
                  <a:srgbClr val="C00000"/>
                </a:solidFill>
              </a:rPr>
              <a:t>”.</a:t>
            </a:r>
          </a:p>
        </p:txBody>
      </p:sp>
      <p:sp>
        <p:nvSpPr>
          <p:cNvPr id="21" name="Rectangle 55"/>
          <p:cNvSpPr>
            <a:spLocks noChangeArrowheads="1"/>
          </p:cNvSpPr>
          <p:nvPr/>
        </p:nvSpPr>
        <p:spPr bwMode="auto">
          <a:xfrm>
            <a:off x="-1482374" y="35671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613082" y="3295002"/>
            <a:ext cx="1106584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chặt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đỡ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rơi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vẻ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lo,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giận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tỏa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cỏ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cười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ngủ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2610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8" grpId="0"/>
      <p:bldP spid="19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5"/>
          <p:cNvSpPr>
            <a:spLocks noChangeArrowheads="1"/>
          </p:cNvSpPr>
          <p:nvPr/>
        </p:nvSpPr>
        <p:spPr bwMode="auto">
          <a:xfrm>
            <a:off x="685800" y="3346450"/>
            <a:ext cx="112776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15"/>
          <p:cNvSpPr>
            <a:spLocks noChangeArrowheads="1"/>
          </p:cNvSpPr>
          <p:nvPr/>
        </p:nvSpPr>
        <p:spPr bwMode="auto">
          <a:xfrm>
            <a:off x="979488" y="5791200"/>
            <a:ext cx="10755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04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05" name="Rectangle 20"/>
          <p:cNvSpPr>
            <a:spLocks noChangeArrowheads="1"/>
          </p:cNvSpPr>
          <p:nvPr/>
        </p:nvSpPr>
        <p:spPr bwMode="auto">
          <a:xfrm>
            <a:off x="0" y="854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4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06" name="Rectangle 21"/>
          <p:cNvSpPr>
            <a:spLocks noChangeArrowheads="1"/>
          </p:cNvSpPr>
          <p:nvPr/>
        </p:nvSpPr>
        <p:spPr bwMode="auto">
          <a:xfrm>
            <a:off x="0" y="1708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</a:t>
            </a: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08" name="Rectangle 23"/>
          <p:cNvSpPr>
            <a:spLocks noChangeArrowheads="1"/>
          </p:cNvSpPr>
          <p:nvPr/>
        </p:nvSpPr>
        <p:spPr bwMode="auto">
          <a:xfrm>
            <a:off x="1066800" y="3709988"/>
            <a:ext cx="1021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09" name="Rectangle 24"/>
          <p:cNvSpPr>
            <a:spLocks noChangeArrowheads="1"/>
          </p:cNvSpPr>
          <p:nvPr/>
        </p:nvSpPr>
        <p:spPr bwMode="auto">
          <a:xfrm>
            <a:off x="0" y="3979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38" name="Rectangle 25"/>
          <p:cNvSpPr>
            <a:spLocks noChangeArrowheads="1"/>
          </p:cNvSpPr>
          <p:nvPr/>
        </p:nvSpPr>
        <p:spPr bwMode="auto">
          <a:xfrm>
            <a:off x="1262063" y="4176713"/>
            <a:ext cx="9906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	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11" name="Rectangle 26"/>
          <p:cNvSpPr>
            <a:spLocks noChangeArrowheads="1"/>
          </p:cNvSpPr>
          <p:nvPr/>
        </p:nvSpPr>
        <p:spPr bwMode="auto">
          <a:xfrm>
            <a:off x="5105400" y="523081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12" name="Rectangle 1"/>
          <p:cNvSpPr>
            <a:spLocks noChangeArrowheads="1"/>
          </p:cNvSpPr>
          <p:nvPr/>
        </p:nvSpPr>
        <p:spPr bwMode="auto">
          <a:xfrm>
            <a:off x="685800" y="4938713"/>
            <a:ext cx="273443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13" name="Rectangle 5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14" name="Rectangle 53"/>
          <p:cNvSpPr>
            <a:spLocks noChangeArrowheads="1"/>
          </p:cNvSpPr>
          <p:nvPr/>
        </p:nvSpPr>
        <p:spPr bwMode="auto">
          <a:xfrm>
            <a:off x="152400" y="1006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4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15" name="Rectangle 54"/>
          <p:cNvSpPr>
            <a:spLocks noChangeArrowheads="1"/>
          </p:cNvSpPr>
          <p:nvPr/>
        </p:nvSpPr>
        <p:spPr bwMode="auto">
          <a:xfrm>
            <a:off x="152400" y="1860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</a:t>
            </a: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16" name="Rectangle 55"/>
          <p:cNvSpPr>
            <a:spLocks noChangeArrowheads="1"/>
          </p:cNvSpPr>
          <p:nvPr/>
        </p:nvSpPr>
        <p:spPr bwMode="auto">
          <a:xfrm>
            <a:off x="152400" y="2257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17" name="Rectangle 56"/>
          <p:cNvSpPr>
            <a:spLocks noChangeArrowheads="1"/>
          </p:cNvSpPr>
          <p:nvPr/>
        </p:nvSpPr>
        <p:spPr bwMode="auto">
          <a:xfrm>
            <a:off x="152400" y="32781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18" name="Rectangle 58"/>
          <p:cNvSpPr>
            <a:spLocks noChangeArrowheads="1"/>
          </p:cNvSpPr>
          <p:nvPr/>
        </p:nvSpPr>
        <p:spPr bwMode="auto">
          <a:xfrm>
            <a:off x="76200" y="41481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903639" y="745331"/>
            <a:ext cx="706701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63600" indent="-863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D468CD7-5853-6C32-93ED-1E29A53C5AB4}"/>
              </a:ext>
            </a:extLst>
          </p:cNvPr>
          <p:cNvGrpSpPr/>
          <p:nvPr/>
        </p:nvGrpSpPr>
        <p:grpSpPr>
          <a:xfrm>
            <a:off x="1003951" y="1874332"/>
            <a:ext cx="9092172" cy="4664881"/>
            <a:chOff x="421481" y="1738145"/>
            <a:chExt cx="9092172" cy="4664881"/>
          </a:xfrm>
        </p:grpSpPr>
        <p:grpSp>
          <p:nvGrpSpPr>
            <p:cNvPr id="21" name="Group 14">
              <a:extLst>
                <a:ext uri="{FF2B5EF4-FFF2-40B4-BE49-F238E27FC236}">
                  <a16:creationId xmlns:a16="http://schemas.microsoft.com/office/drawing/2014/main" xmlns="" id="{8E30B7B4-21B2-E4CC-AE89-4EC937FFCB9A}"/>
                </a:ext>
              </a:extLst>
            </p:cNvPr>
            <p:cNvGrpSpPr/>
            <p:nvPr/>
          </p:nvGrpSpPr>
          <p:grpSpPr>
            <a:xfrm>
              <a:off x="953310" y="2045106"/>
              <a:ext cx="8560343" cy="4357920"/>
              <a:chOff x="0" y="-9525"/>
              <a:chExt cx="4088885" cy="822325"/>
            </a:xfrm>
          </p:grpSpPr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xmlns="" id="{1FFFBA14-3783-D65B-2E26-5A54B69867C6}"/>
                  </a:ext>
                </a:extLst>
              </p:cNvPr>
              <p:cNvSpPr/>
              <p:nvPr/>
            </p:nvSpPr>
            <p:spPr>
              <a:xfrm>
                <a:off x="0" y="-158"/>
                <a:ext cx="4088885" cy="643507"/>
              </a:xfrm>
              <a:custGeom>
                <a:avLst/>
                <a:gdLst/>
                <a:ahLst/>
                <a:cxnLst/>
                <a:rect l="l" t="t" r="r" b="b"/>
                <a:pathLst>
                  <a:path w="4088885" h="643507">
                    <a:moveTo>
                      <a:pt x="0" y="0"/>
                    </a:moveTo>
                    <a:lnTo>
                      <a:pt x="4088885" y="0"/>
                    </a:lnTo>
                    <a:lnTo>
                      <a:pt x="4088885" y="643507"/>
                    </a:lnTo>
                    <a:lnTo>
                      <a:pt x="0" y="643507"/>
                    </a:lnTo>
                    <a:close/>
                  </a:path>
                </a:pathLst>
              </a:custGeom>
              <a:solidFill>
                <a:srgbClr val="D2EDFF"/>
              </a:solidFill>
            </p:spPr>
            <p:txBody>
              <a:bodyPr/>
              <a:lstStyle/>
              <a:p>
                <a:endParaRPr 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32" name="TextBox 16">
                <a:extLst>
                  <a:ext uri="{FF2B5EF4-FFF2-40B4-BE49-F238E27FC236}">
                    <a16:creationId xmlns:a16="http://schemas.microsoft.com/office/drawing/2014/main" xmlns="" id="{25EC2F63-7F2A-C1BD-5DE5-BA536DDD0B70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27432" tIns="27432" rIns="27432" bIns="27432" rtlCol="0" anchor="t"/>
              <a:lstStyle/>
              <a:p>
                <a:pPr algn="ctr">
                  <a:lnSpc>
                    <a:spcPts val="1191"/>
                  </a:lnSpc>
                </a:pPr>
                <a:endParaRPr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22" name="Group 17">
              <a:extLst>
                <a:ext uri="{FF2B5EF4-FFF2-40B4-BE49-F238E27FC236}">
                  <a16:creationId xmlns:a16="http://schemas.microsoft.com/office/drawing/2014/main" xmlns="" id="{6189131B-46E4-C3CC-FF3B-5BAEDCA07577}"/>
                </a:ext>
              </a:extLst>
            </p:cNvPr>
            <p:cNvGrpSpPr/>
            <p:nvPr/>
          </p:nvGrpSpPr>
          <p:grpSpPr>
            <a:xfrm>
              <a:off x="421481" y="1738145"/>
              <a:ext cx="1690855" cy="1690855"/>
              <a:chOff x="0" y="0"/>
              <a:chExt cx="812800" cy="812800"/>
            </a:xfrm>
          </p:grpSpPr>
          <p:sp>
            <p:nvSpPr>
              <p:cNvPr id="29" name="Freeform 18">
                <a:extLst>
                  <a:ext uri="{FF2B5EF4-FFF2-40B4-BE49-F238E27FC236}">
                    <a16:creationId xmlns:a16="http://schemas.microsoft.com/office/drawing/2014/main" xmlns="" id="{6645C2A2-2485-7B0F-A5AE-B1AAC410B46E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2EDFF"/>
              </a:solidFill>
            </p:spPr>
            <p:txBody>
              <a:bodyPr/>
              <a:lstStyle/>
              <a:p>
                <a:endParaRPr 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30" name="TextBox 19">
                <a:extLst>
                  <a:ext uri="{FF2B5EF4-FFF2-40B4-BE49-F238E27FC236}">
                    <a16:creationId xmlns:a16="http://schemas.microsoft.com/office/drawing/2014/main" xmlns="" id="{DC1EEF0C-B850-C1AA-F5BB-5897011C4561}"/>
                  </a:ext>
                </a:extLst>
              </p:cNvPr>
              <p:cNvSpPr txBox="1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81"/>
                  </a:lnSpc>
                </a:pPr>
                <a:endParaRPr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23" name="Group 20">
              <a:extLst>
                <a:ext uri="{FF2B5EF4-FFF2-40B4-BE49-F238E27FC236}">
                  <a16:creationId xmlns:a16="http://schemas.microsoft.com/office/drawing/2014/main" xmlns="" id="{71C24F3E-8D3B-7121-7FF5-582085BBF324}"/>
                </a:ext>
              </a:extLst>
            </p:cNvPr>
            <p:cNvGrpSpPr/>
            <p:nvPr/>
          </p:nvGrpSpPr>
          <p:grpSpPr>
            <a:xfrm>
              <a:off x="612360" y="1932516"/>
              <a:ext cx="1309097" cy="1309097"/>
              <a:chOff x="0" y="0"/>
              <a:chExt cx="1745463" cy="1745463"/>
            </a:xfrm>
          </p:grpSpPr>
          <p:grpSp>
            <p:nvGrpSpPr>
              <p:cNvPr id="25" name="Group 21">
                <a:extLst>
                  <a:ext uri="{FF2B5EF4-FFF2-40B4-BE49-F238E27FC236}">
                    <a16:creationId xmlns:a16="http://schemas.microsoft.com/office/drawing/2014/main" xmlns="" id="{FFF65B07-8D36-69A7-2EB3-9FE7A4A80FA2}"/>
                  </a:ext>
                </a:extLst>
              </p:cNvPr>
              <p:cNvGrpSpPr/>
              <p:nvPr/>
            </p:nvGrpSpPr>
            <p:grpSpPr>
              <a:xfrm>
                <a:off x="0" y="0"/>
                <a:ext cx="1745463" cy="1745463"/>
                <a:chOff x="0" y="0"/>
                <a:chExt cx="812800" cy="812800"/>
              </a:xfrm>
            </p:grpSpPr>
            <p:sp>
              <p:nvSpPr>
                <p:cNvPr id="27" name="Freeform 22">
                  <a:extLst>
                    <a:ext uri="{FF2B5EF4-FFF2-40B4-BE49-F238E27FC236}">
                      <a16:creationId xmlns:a16="http://schemas.microsoft.com/office/drawing/2014/main" xmlns="" id="{73B2694F-1A82-4A24-4A42-4D758C16765E}"/>
                    </a:ext>
                  </a:extLst>
                </p:cNvPr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28" name="TextBox 23">
                  <a:extLst>
                    <a:ext uri="{FF2B5EF4-FFF2-40B4-BE49-F238E27FC236}">
                      <a16:creationId xmlns:a16="http://schemas.microsoft.com/office/drawing/2014/main" xmlns="" id="{5D4C3A68-28CD-4760-6901-9B9617973558}"/>
                    </a:ext>
                  </a:extLst>
                </p:cNvPr>
                <p:cNvSpPr txBox="1"/>
                <p:nvPr/>
              </p:nvSpPr>
              <p:spPr>
                <a:xfrm>
                  <a:off x="76200" y="-38100"/>
                  <a:ext cx="660400" cy="774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281"/>
                    </a:lnSpc>
                  </a:pPr>
                  <a:endParaRPr>
                    <a:latin typeface="UTM Avo" panose="02040603050506020204" pitchFamily="18" charset="0"/>
                  </a:endParaRPr>
                </a:p>
              </p:txBody>
            </p:sp>
          </p:grp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xmlns="" id="{F5A8E442-7C43-3C24-1752-91498D9DD96C}"/>
                  </a:ext>
                </a:extLst>
              </p:cNvPr>
              <p:cNvSpPr/>
              <p:nvPr/>
            </p:nvSpPr>
            <p:spPr>
              <a:xfrm>
                <a:off x="197195" y="0"/>
                <a:ext cx="1351072" cy="1546291"/>
              </a:xfrm>
              <a:custGeom>
                <a:avLst/>
                <a:gdLst/>
                <a:ahLst/>
                <a:cxnLst/>
                <a:rect l="l" t="t" r="r" b="b"/>
                <a:pathLst>
                  <a:path w="1351072" h="1546291">
                    <a:moveTo>
                      <a:pt x="0" y="0"/>
                    </a:moveTo>
                    <a:lnTo>
                      <a:pt x="1351073" y="0"/>
                    </a:lnTo>
                    <a:lnTo>
                      <a:pt x="1351073" y="1546291"/>
                    </a:lnTo>
                    <a:lnTo>
                      <a:pt x="0" y="15462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24" name="TextBox 27">
              <a:extLst>
                <a:ext uri="{FF2B5EF4-FFF2-40B4-BE49-F238E27FC236}">
                  <a16:creationId xmlns:a16="http://schemas.microsoft.com/office/drawing/2014/main" xmlns="" id="{C55FCB79-9316-E4A8-4FF8-BCCAB83698D4}"/>
                </a:ext>
              </a:extLst>
            </p:cNvPr>
            <p:cNvSpPr txBox="1"/>
            <p:nvPr/>
          </p:nvSpPr>
          <p:spPr>
            <a:xfrm>
              <a:off x="1480666" y="2646083"/>
              <a:ext cx="7505629" cy="21114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59080" lvl="1"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CHUẨN BỊ BÀI MỚI </a:t>
              </a:r>
            </a:p>
            <a:p>
              <a:pPr marL="259080" lvl="1" algn="ctr">
                <a:lnSpc>
                  <a:spcPct val="150000"/>
                </a:lnSpc>
              </a:pPr>
              <a:r>
                <a:rPr lang="en-US" sz="3200" i="1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Bài</a:t>
              </a:r>
              <a:r>
                <a:rPr lang="en-US" sz="3200" i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viết</a:t>
              </a:r>
              <a:r>
                <a:rPr lang="en-US" sz="3200" i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 2: </a:t>
              </a:r>
            </a:p>
            <a:p>
              <a:pPr marL="259080" lvl="1" algn="ctr">
                <a:lnSpc>
                  <a:spcPct val="150000"/>
                </a:lnSpc>
              </a:pPr>
              <a:r>
                <a:rPr lang="en-US" sz="3200" i="1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3200" i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3200" i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tả</a:t>
              </a:r>
              <a:r>
                <a:rPr lang="en-US" sz="3200" i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cây</a:t>
              </a:r>
              <a:r>
                <a:rPr lang="en-US" sz="3200" i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cối</a:t>
              </a:r>
              <a:r>
                <a:rPr lang="en-US" sz="3200" i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 (</a:t>
              </a:r>
              <a:r>
                <a:rPr lang="en-US" sz="3200" i="1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Viết</a:t>
              </a:r>
              <a:r>
                <a:rPr lang="en-US" sz="3200" i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bài</a:t>
              </a:r>
              <a:r>
                <a:rPr lang="en-US" sz="3200" i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văn</a:t>
              </a:r>
              <a:r>
                <a:rPr lang="en-US" sz="3200" i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6142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5"/>
          <p:cNvSpPr>
            <a:spLocks noChangeArrowheads="1"/>
          </p:cNvSpPr>
          <p:nvPr/>
        </p:nvSpPr>
        <p:spPr bwMode="auto">
          <a:xfrm>
            <a:off x="685800" y="3346450"/>
            <a:ext cx="112776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694566" y="1738956"/>
            <a:ext cx="3124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63600" indent="-863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1003300" y="2193925"/>
            <a:ext cx="10755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222" name="Rectangle 1"/>
          <p:cNvSpPr>
            <a:spLocks noChangeArrowheads="1"/>
          </p:cNvSpPr>
          <p:nvPr/>
        </p:nvSpPr>
        <p:spPr bwMode="auto">
          <a:xfrm>
            <a:off x="1828800" y="479425"/>
            <a:ext cx="9753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alt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Luyện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4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5" name="Rectangle 20"/>
          <p:cNvSpPr>
            <a:spLocks noChangeArrowheads="1"/>
          </p:cNvSpPr>
          <p:nvPr/>
        </p:nvSpPr>
        <p:spPr bwMode="auto">
          <a:xfrm>
            <a:off x="0" y="854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6" name="Rectangle 21"/>
          <p:cNvSpPr>
            <a:spLocks noChangeArrowheads="1"/>
          </p:cNvSpPr>
          <p:nvPr/>
        </p:nvSpPr>
        <p:spPr bwMode="auto">
          <a:xfrm>
            <a:off x="0" y="1708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8" name="Rectangle 23"/>
          <p:cNvSpPr>
            <a:spLocks noChangeArrowheads="1"/>
          </p:cNvSpPr>
          <p:nvPr/>
        </p:nvSpPr>
        <p:spPr bwMode="auto">
          <a:xfrm>
            <a:off x="1066800" y="3709988"/>
            <a:ext cx="1021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9" name="Rectangle 24"/>
          <p:cNvSpPr>
            <a:spLocks noChangeArrowheads="1"/>
          </p:cNvSpPr>
          <p:nvPr/>
        </p:nvSpPr>
        <p:spPr bwMode="auto">
          <a:xfrm>
            <a:off x="0" y="3979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9238" name="Rectangle 25"/>
          <p:cNvSpPr>
            <a:spLocks noChangeArrowheads="1"/>
          </p:cNvSpPr>
          <p:nvPr/>
        </p:nvSpPr>
        <p:spPr bwMode="auto">
          <a:xfrm>
            <a:off x="1262063" y="4176713"/>
            <a:ext cx="9906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 	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4111" name="Rectangle 26"/>
          <p:cNvSpPr>
            <a:spLocks noChangeArrowheads="1"/>
          </p:cNvSpPr>
          <p:nvPr/>
        </p:nvSpPr>
        <p:spPr bwMode="auto">
          <a:xfrm>
            <a:off x="5105400" y="523081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2" name="Rectangle 1"/>
          <p:cNvSpPr>
            <a:spLocks noChangeArrowheads="1"/>
          </p:cNvSpPr>
          <p:nvPr/>
        </p:nvSpPr>
        <p:spPr bwMode="auto">
          <a:xfrm>
            <a:off x="694566" y="4938713"/>
            <a:ext cx="273443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13" name="Rectangle 5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4" name="Rectangle 53"/>
          <p:cNvSpPr>
            <a:spLocks noChangeArrowheads="1"/>
          </p:cNvSpPr>
          <p:nvPr/>
        </p:nvSpPr>
        <p:spPr bwMode="auto">
          <a:xfrm>
            <a:off x="152400" y="1006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5" name="Rectangle 54"/>
          <p:cNvSpPr>
            <a:spLocks noChangeArrowheads="1"/>
          </p:cNvSpPr>
          <p:nvPr/>
        </p:nvSpPr>
        <p:spPr bwMode="auto">
          <a:xfrm>
            <a:off x="152400" y="1860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6" name="Rectangle 55"/>
          <p:cNvSpPr>
            <a:spLocks noChangeArrowheads="1"/>
          </p:cNvSpPr>
          <p:nvPr/>
        </p:nvSpPr>
        <p:spPr bwMode="auto">
          <a:xfrm>
            <a:off x="152400" y="2257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7" name="Rectangle 56"/>
          <p:cNvSpPr>
            <a:spLocks noChangeArrowheads="1"/>
          </p:cNvSpPr>
          <p:nvPr/>
        </p:nvSpPr>
        <p:spPr bwMode="auto">
          <a:xfrm>
            <a:off x="152400" y="32781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8" name="Rectangle 58"/>
          <p:cNvSpPr>
            <a:spLocks noChangeArrowheads="1"/>
          </p:cNvSpPr>
          <p:nvPr/>
        </p:nvSpPr>
        <p:spPr bwMode="auto">
          <a:xfrm>
            <a:off x="76200" y="41481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 bwMode="auto">
          <a:xfrm>
            <a:off x="914659" y="2527930"/>
            <a:ext cx="8079473" cy="159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63600" indent="-863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altLang="en-US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7788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5"/>
          <p:cNvSpPr>
            <a:spLocks noChangeArrowheads="1"/>
          </p:cNvSpPr>
          <p:nvPr/>
        </p:nvSpPr>
        <p:spPr bwMode="auto">
          <a:xfrm>
            <a:off x="685800" y="3346450"/>
            <a:ext cx="112776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15"/>
          <p:cNvSpPr>
            <a:spLocks noChangeArrowheads="1"/>
          </p:cNvSpPr>
          <p:nvPr/>
        </p:nvSpPr>
        <p:spPr bwMode="auto">
          <a:xfrm>
            <a:off x="968375" y="5640672"/>
            <a:ext cx="10755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1003300" y="2193925"/>
            <a:ext cx="10755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222" name="Rectangle 1"/>
          <p:cNvSpPr>
            <a:spLocks noChangeArrowheads="1"/>
          </p:cNvSpPr>
          <p:nvPr/>
        </p:nvSpPr>
        <p:spPr bwMode="auto">
          <a:xfrm>
            <a:off x="2061783" y="262204"/>
            <a:ext cx="9753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alt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en-US" alt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4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5" name="Rectangle 20"/>
          <p:cNvSpPr>
            <a:spLocks noChangeArrowheads="1"/>
          </p:cNvSpPr>
          <p:nvPr/>
        </p:nvSpPr>
        <p:spPr bwMode="auto">
          <a:xfrm>
            <a:off x="0" y="854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6" name="Rectangle 21"/>
          <p:cNvSpPr>
            <a:spLocks noChangeArrowheads="1"/>
          </p:cNvSpPr>
          <p:nvPr/>
        </p:nvSpPr>
        <p:spPr bwMode="auto">
          <a:xfrm>
            <a:off x="0" y="1708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8" name="Rectangle 23"/>
          <p:cNvSpPr>
            <a:spLocks noChangeArrowheads="1"/>
          </p:cNvSpPr>
          <p:nvPr/>
        </p:nvSpPr>
        <p:spPr bwMode="auto">
          <a:xfrm>
            <a:off x="1066800" y="3709988"/>
            <a:ext cx="1021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9" name="Rectangle 24"/>
          <p:cNvSpPr>
            <a:spLocks noChangeArrowheads="1"/>
          </p:cNvSpPr>
          <p:nvPr/>
        </p:nvSpPr>
        <p:spPr bwMode="auto">
          <a:xfrm>
            <a:off x="0" y="3979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9238" name="Rectangle 25"/>
          <p:cNvSpPr>
            <a:spLocks noChangeArrowheads="1"/>
          </p:cNvSpPr>
          <p:nvPr/>
        </p:nvSpPr>
        <p:spPr bwMode="auto">
          <a:xfrm>
            <a:off x="1262063" y="4176713"/>
            <a:ext cx="9906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 	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4111" name="Rectangle 26"/>
          <p:cNvSpPr>
            <a:spLocks noChangeArrowheads="1"/>
          </p:cNvSpPr>
          <p:nvPr/>
        </p:nvSpPr>
        <p:spPr bwMode="auto">
          <a:xfrm>
            <a:off x="5105400" y="523081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2" name="Rectangle 1"/>
          <p:cNvSpPr>
            <a:spLocks noChangeArrowheads="1"/>
          </p:cNvSpPr>
          <p:nvPr/>
        </p:nvSpPr>
        <p:spPr bwMode="auto">
          <a:xfrm>
            <a:off x="694566" y="4938713"/>
            <a:ext cx="273443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13" name="Rectangle 5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4" name="Rectangle 53"/>
          <p:cNvSpPr>
            <a:spLocks noChangeArrowheads="1"/>
          </p:cNvSpPr>
          <p:nvPr/>
        </p:nvSpPr>
        <p:spPr bwMode="auto">
          <a:xfrm>
            <a:off x="152400" y="1006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5" name="Rectangle 54"/>
          <p:cNvSpPr>
            <a:spLocks noChangeArrowheads="1"/>
          </p:cNvSpPr>
          <p:nvPr/>
        </p:nvSpPr>
        <p:spPr bwMode="auto">
          <a:xfrm>
            <a:off x="152400" y="1860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6" name="Rectangle 55"/>
          <p:cNvSpPr>
            <a:spLocks noChangeArrowheads="1"/>
          </p:cNvSpPr>
          <p:nvPr/>
        </p:nvSpPr>
        <p:spPr bwMode="auto">
          <a:xfrm>
            <a:off x="152400" y="2257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7" name="Rectangle 56"/>
          <p:cNvSpPr>
            <a:spLocks noChangeArrowheads="1"/>
          </p:cNvSpPr>
          <p:nvPr/>
        </p:nvSpPr>
        <p:spPr bwMode="auto">
          <a:xfrm>
            <a:off x="152400" y="32781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8" name="Rectangle 58"/>
          <p:cNvSpPr>
            <a:spLocks noChangeArrowheads="1"/>
          </p:cNvSpPr>
          <p:nvPr/>
        </p:nvSpPr>
        <p:spPr bwMode="auto">
          <a:xfrm>
            <a:off x="76200" y="41481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36" name="Google Shape;164;p2">
            <a:extLst>
              <a:ext uri="{FF2B5EF4-FFF2-40B4-BE49-F238E27FC236}">
                <a16:creationId xmlns:a16="http://schemas.microsoft.com/office/drawing/2014/main" xmlns="" id="{08AE7E75-BC23-6BCD-D882-7C79FA19F5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145"/>
          <a:stretch/>
        </p:blipFill>
        <p:spPr>
          <a:xfrm>
            <a:off x="1456566" y="3046412"/>
            <a:ext cx="2178030" cy="263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63;p2">
            <a:extLst>
              <a:ext uri="{FF2B5EF4-FFF2-40B4-BE49-F238E27FC236}">
                <a16:creationId xmlns:a16="http://schemas.microsoft.com/office/drawing/2014/main" xmlns="" id="{C131191D-84E3-56F8-1BB8-201132A1695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63268" b="4662"/>
          <a:stretch/>
        </p:blipFill>
        <p:spPr>
          <a:xfrm>
            <a:off x="3904804" y="3156286"/>
            <a:ext cx="3580329" cy="2528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62;p2">
            <a:extLst>
              <a:ext uri="{FF2B5EF4-FFF2-40B4-BE49-F238E27FC236}">
                <a16:creationId xmlns:a16="http://schemas.microsoft.com/office/drawing/2014/main" xmlns="" id="{9E08AEEE-F198-A18C-4718-CD893FF1A57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0646" r="46660" b="42552"/>
          <a:stretch/>
        </p:blipFill>
        <p:spPr>
          <a:xfrm>
            <a:off x="8704419" y="3028082"/>
            <a:ext cx="1863780" cy="265704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165;p2">
            <a:extLst>
              <a:ext uri="{FF2B5EF4-FFF2-40B4-BE49-F238E27FC236}">
                <a16:creationId xmlns:a16="http://schemas.microsoft.com/office/drawing/2014/main" xmlns="" id="{437E6BEB-B7EA-7D7E-F289-336B09E89CBF}"/>
              </a:ext>
            </a:extLst>
          </p:cNvPr>
          <p:cNvSpPr/>
          <p:nvPr/>
        </p:nvSpPr>
        <p:spPr>
          <a:xfrm>
            <a:off x="1782167" y="5685122"/>
            <a:ext cx="2071507" cy="6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Nhảy</a:t>
            </a:r>
            <a:r>
              <a:rPr lang="en-US" sz="2400" b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dây</a:t>
            </a:r>
            <a:endParaRPr lang="en-US" sz="2400" b="1" kern="0" dirty="0">
              <a:solidFill>
                <a:srgbClr val="240E88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0" name="Google Shape;166;p2">
            <a:extLst>
              <a:ext uri="{FF2B5EF4-FFF2-40B4-BE49-F238E27FC236}">
                <a16:creationId xmlns:a16="http://schemas.microsoft.com/office/drawing/2014/main" xmlns="" id="{0B1DA02B-C833-B11B-B68A-C1E5738F0F32}"/>
              </a:ext>
            </a:extLst>
          </p:cNvPr>
          <p:cNvSpPr/>
          <p:nvPr/>
        </p:nvSpPr>
        <p:spPr>
          <a:xfrm>
            <a:off x="5086828" y="5685122"/>
            <a:ext cx="1532457" cy="6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r>
              <a:rPr lang="en-US" sz="2400" b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endParaRPr lang="en-US" sz="2400" b="1" kern="0" dirty="0">
              <a:solidFill>
                <a:srgbClr val="240E88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1" name="Google Shape;167;p2">
            <a:extLst>
              <a:ext uri="{FF2B5EF4-FFF2-40B4-BE49-F238E27FC236}">
                <a16:creationId xmlns:a16="http://schemas.microsoft.com/office/drawing/2014/main" xmlns="" id="{AA77EE16-CAD6-E800-DE34-5CB62CDE9AD9}"/>
              </a:ext>
            </a:extLst>
          </p:cNvPr>
          <p:cNvSpPr/>
          <p:nvPr/>
        </p:nvSpPr>
        <p:spPr>
          <a:xfrm>
            <a:off x="9322476" y="5641792"/>
            <a:ext cx="930169" cy="6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Ôm</a:t>
            </a:r>
            <a:endParaRPr lang="en-US" sz="2400" b="1" kern="0" dirty="0">
              <a:solidFill>
                <a:srgbClr val="240E88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 bwMode="auto">
          <a:xfrm>
            <a:off x="780603" y="2348556"/>
            <a:ext cx="1007081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63600" indent="-863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1003300" y="1222375"/>
            <a:ext cx="1007081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63600" indent="-863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2572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43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5"/>
          <p:cNvSpPr>
            <a:spLocks noChangeArrowheads="1"/>
          </p:cNvSpPr>
          <p:nvPr/>
        </p:nvSpPr>
        <p:spPr bwMode="auto">
          <a:xfrm>
            <a:off x="685800" y="3346450"/>
            <a:ext cx="112776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15"/>
          <p:cNvSpPr>
            <a:spLocks noChangeArrowheads="1"/>
          </p:cNvSpPr>
          <p:nvPr/>
        </p:nvSpPr>
        <p:spPr bwMode="auto">
          <a:xfrm>
            <a:off x="979488" y="5791200"/>
            <a:ext cx="10755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968375" y="2111375"/>
            <a:ext cx="706701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63600" indent="-863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1003300" y="2193925"/>
            <a:ext cx="10755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222" name="Rectangle 1"/>
          <p:cNvSpPr>
            <a:spLocks noChangeArrowheads="1"/>
          </p:cNvSpPr>
          <p:nvPr/>
        </p:nvSpPr>
        <p:spPr bwMode="auto">
          <a:xfrm>
            <a:off x="1828800" y="479425"/>
            <a:ext cx="9753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alt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Luyện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4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5" name="Rectangle 20"/>
          <p:cNvSpPr>
            <a:spLocks noChangeArrowheads="1"/>
          </p:cNvSpPr>
          <p:nvPr/>
        </p:nvSpPr>
        <p:spPr bwMode="auto">
          <a:xfrm>
            <a:off x="0" y="854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6" name="Rectangle 21"/>
          <p:cNvSpPr>
            <a:spLocks noChangeArrowheads="1"/>
          </p:cNvSpPr>
          <p:nvPr/>
        </p:nvSpPr>
        <p:spPr bwMode="auto">
          <a:xfrm>
            <a:off x="0" y="1708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8" name="Rectangle 23"/>
          <p:cNvSpPr>
            <a:spLocks noChangeArrowheads="1"/>
          </p:cNvSpPr>
          <p:nvPr/>
        </p:nvSpPr>
        <p:spPr bwMode="auto">
          <a:xfrm>
            <a:off x="1066800" y="3709988"/>
            <a:ext cx="1021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9" name="Rectangle 24"/>
          <p:cNvSpPr>
            <a:spLocks noChangeArrowheads="1"/>
          </p:cNvSpPr>
          <p:nvPr/>
        </p:nvSpPr>
        <p:spPr bwMode="auto">
          <a:xfrm>
            <a:off x="0" y="3979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9238" name="Rectangle 25"/>
          <p:cNvSpPr>
            <a:spLocks noChangeArrowheads="1"/>
          </p:cNvSpPr>
          <p:nvPr/>
        </p:nvSpPr>
        <p:spPr bwMode="auto">
          <a:xfrm>
            <a:off x="1262063" y="4176713"/>
            <a:ext cx="9906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 	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4111" name="Rectangle 26"/>
          <p:cNvSpPr>
            <a:spLocks noChangeArrowheads="1"/>
          </p:cNvSpPr>
          <p:nvPr/>
        </p:nvSpPr>
        <p:spPr bwMode="auto">
          <a:xfrm>
            <a:off x="5105400" y="523081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2" name="Rectangle 1"/>
          <p:cNvSpPr>
            <a:spLocks noChangeArrowheads="1"/>
          </p:cNvSpPr>
          <p:nvPr/>
        </p:nvSpPr>
        <p:spPr bwMode="auto">
          <a:xfrm>
            <a:off x="685800" y="4938713"/>
            <a:ext cx="273443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13" name="Rectangle 5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4" name="Rectangle 53"/>
          <p:cNvSpPr>
            <a:spLocks noChangeArrowheads="1"/>
          </p:cNvSpPr>
          <p:nvPr/>
        </p:nvSpPr>
        <p:spPr bwMode="auto">
          <a:xfrm>
            <a:off x="152400" y="1006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4115" name="Rectangle 54"/>
          <p:cNvSpPr>
            <a:spLocks noChangeArrowheads="1"/>
          </p:cNvSpPr>
          <p:nvPr/>
        </p:nvSpPr>
        <p:spPr bwMode="auto">
          <a:xfrm>
            <a:off x="152400" y="1860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6" name="Rectangle 55"/>
          <p:cNvSpPr>
            <a:spLocks noChangeArrowheads="1"/>
          </p:cNvSpPr>
          <p:nvPr/>
        </p:nvSpPr>
        <p:spPr bwMode="auto">
          <a:xfrm>
            <a:off x="152400" y="2257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7" name="Rectangle 56"/>
          <p:cNvSpPr>
            <a:spLocks noChangeArrowheads="1"/>
          </p:cNvSpPr>
          <p:nvPr/>
        </p:nvSpPr>
        <p:spPr bwMode="auto">
          <a:xfrm>
            <a:off x="152400" y="32781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8" name="Rectangle 58"/>
          <p:cNvSpPr>
            <a:spLocks noChangeArrowheads="1"/>
          </p:cNvSpPr>
          <p:nvPr/>
        </p:nvSpPr>
        <p:spPr bwMode="auto">
          <a:xfrm>
            <a:off x="76200" y="41481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304800" y="2884249"/>
            <a:ext cx="11453813" cy="116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63600" indent="-863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201;p6">
            <a:extLst>
              <a:ext uri="{FF2B5EF4-FFF2-40B4-BE49-F238E27FC236}">
                <a16:creationId xmlns:a16="http://schemas.microsoft.com/office/drawing/2014/main" xmlns="" id="{A9721059-8EC7-3BD1-3C73-30F124F599B3}"/>
              </a:ext>
            </a:extLst>
          </p:cNvPr>
          <p:cNvSpPr/>
          <p:nvPr/>
        </p:nvSpPr>
        <p:spPr>
          <a:xfrm>
            <a:off x="481013" y="3638437"/>
            <a:ext cx="10460829" cy="304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a) Các cụ già nhặt cỏ, đốt lá. Mấy chú bé đi tìm chỗ ven suối để bắc bếp thổi cơm. </a:t>
            </a:r>
          </a:p>
          <a:p>
            <a:pPr algn="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vi-VN" sz="2400" i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Tô Hoài 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b) Hoa sầu riêng trổ vào cuối năm.</a:t>
            </a:r>
          </a:p>
          <a:p>
            <a:pPr algn="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vi-VN" sz="2400" i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Mai Văn Tạo</a:t>
            </a:r>
          </a:p>
        </p:txBody>
      </p:sp>
      <p:cxnSp>
        <p:nvCxnSpPr>
          <p:cNvPr id="39" name="Google Shape;202;p6">
            <a:extLst>
              <a:ext uri="{FF2B5EF4-FFF2-40B4-BE49-F238E27FC236}">
                <a16:creationId xmlns:a16="http://schemas.microsoft.com/office/drawing/2014/main" xmlns="" id="{C4DEEC96-FA9A-A1AC-C191-817C7D619C5A}"/>
              </a:ext>
            </a:extLst>
          </p:cNvPr>
          <p:cNvCxnSpPr>
            <a:cxnSpLocks/>
          </p:cNvCxnSpPr>
          <p:nvPr/>
        </p:nvCxnSpPr>
        <p:spPr>
          <a:xfrm>
            <a:off x="2446317" y="4256411"/>
            <a:ext cx="463138" cy="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" name="Google Shape;203;p6">
            <a:extLst>
              <a:ext uri="{FF2B5EF4-FFF2-40B4-BE49-F238E27FC236}">
                <a16:creationId xmlns:a16="http://schemas.microsoft.com/office/drawing/2014/main" xmlns="" id="{FF11F6C4-F223-CBBD-0B71-5E7085E4528B}"/>
              </a:ext>
            </a:extLst>
          </p:cNvPr>
          <p:cNvCxnSpPr>
            <a:cxnSpLocks/>
          </p:cNvCxnSpPr>
          <p:nvPr/>
        </p:nvCxnSpPr>
        <p:spPr>
          <a:xfrm>
            <a:off x="3591404" y="4256411"/>
            <a:ext cx="473879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" name="Google Shape;203;p6">
            <a:extLst>
              <a:ext uri="{FF2B5EF4-FFF2-40B4-BE49-F238E27FC236}">
                <a16:creationId xmlns:a16="http://schemas.microsoft.com/office/drawing/2014/main" xmlns="" id="{FF11F6C4-F223-CBBD-0B71-5E7085E4528B}"/>
              </a:ext>
            </a:extLst>
          </p:cNvPr>
          <p:cNvCxnSpPr>
            <a:cxnSpLocks/>
          </p:cNvCxnSpPr>
          <p:nvPr/>
        </p:nvCxnSpPr>
        <p:spPr>
          <a:xfrm>
            <a:off x="6439503" y="4256411"/>
            <a:ext cx="473879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" name="Google Shape;203;p6">
            <a:extLst>
              <a:ext uri="{FF2B5EF4-FFF2-40B4-BE49-F238E27FC236}">
                <a16:creationId xmlns:a16="http://schemas.microsoft.com/office/drawing/2014/main" xmlns="" id="{FF11F6C4-F223-CBBD-0B71-5E7085E4528B}"/>
              </a:ext>
            </a:extLst>
          </p:cNvPr>
          <p:cNvCxnSpPr>
            <a:cxnSpLocks/>
          </p:cNvCxnSpPr>
          <p:nvPr/>
        </p:nvCxnSpPr>
        <p:spPr>
          <a:xfrm>
            <a:off x="9158952" y="4247601"/>
            <a:ext cx="473879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" name="Google Shape;203;p6">
            <a:extLst>
              <a:ext uri="{FF2B5EF4-FFF2-40B4-BE49-F238E27FC236}">
                <a16:creationId xmlns:a16="http://schemas.microsoft.com/office/drawing/2014/main" xmlns="" id="{FF11F6C4-F223-CBBD-0B71-5E7085E4528B}"/>
              </a:ext>
            </a:extLst>
          </p:cNvPr>
          <p:cNvCxnSpPr>
            <a:cxnSpLocks/>
          </p:cNvCxnSpPr>
          <p:nvPr/>
        </p:nvCxnSpPr>
        <p:spPr>
          <a:xfrm>
            <a:off x="10310858" y="4226916"/>
            <a:ext cx="473879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" name="Google Shape;207;p6">
            <a:extLst>
              <a:ext uri="{FF2B5EF4-FFF2-40B4-BE49-F238E27FC236}">
                <a16:creationId xmlns:a16="http://schemas.microsoft.com/office/drawing/2014/main" xmlns="" id="{E4E40A6B-C816-DD03-0227-3D6E7DE62C3D}"/>
              </a:ext>
            </a:extLst>
          </p:cNvPr>
          <p:cNvCxnSpPr>
            <a:cxnSpLocks/>
          </p:cNvCxnSpPr>
          <p:nvPr/>
        </p:nvCxnSpPr>
        <p:spPr>
          <a:xfrm>
            <a:off x="2811747" y="5967517"/>
            <a:ext cx="408895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1005109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2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5"/>
          <p:cNvSpPr>
            <a:spLocks noChangeArrowheads="1"/>
          </p:cNvSpPr>
          <p:nvPr/>
        </p:nvSpPr>
        <p:spPr bwMode="auto">
          <a:xfrm>
            <a:off x="685800" y="3346450"/>
            <a:ext cx="112776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15"/>
          <p:cNvSpPr>
            <a:spLocks noChangeArrowheads="1"/>
          </p:cNvSpPr>
          <p:nvPr/>
        </p:nvSpPr>
        <p:spPr bwMode="auto">
          <a:xfrm>
            <a:off x="979488" y="5791200"/>
            <a:ext cx="10755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522287" y="1577652"/>
            <a:ext cx="10755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4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5" name="Rectangle 20"/>
          <p:cNvSpPr>
            <a:spLocks noChangeArrowheads="1"/>
          </p:cNvSpPr>
          <p:nvPr/>
        </p:nvSpPr>
        <p:spPr bwMode="auto">
          <a:xfrm>
            <a:off x="0" y="854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6" name="Rectangle 21"/>
          <p:cNvSpPr>
            <a:spLocks noChangeArrowheads="1"/>
          </p:cNvSpPr>
          <p:nvPr/>
        </p:nvSpPr>
        <p:spPr bwMode="auto">
          <a:xfrm>
            <a:off x="0" y="1708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8" name="Rectangle 23"/>
          <p:cNvSpPr>
            <a:spLocks noChangeArrowheads="1"/>
          </p:cNvSpPr>
          <p:nvPr/>
        </p:nvSpPr>
        <p:spPr bwMode="auto">
          <a:xfrm>
            <a:off x="1066800" y="3709988"/>
            <a:ext cx="1021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9" name="Rectangle 24"/>
          <p:cNvSpPr>
            <a:spLocks noChangeArrowheads="1"/>
          </p:cNvSpPr>
          <p:nvPr/>
        </p:nvSpPr>
        <p:spPr bwMode="auto">
          <a:xfrm>
            <a:off x="0" y="3979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9238" name="Rectangle 25"/>
          <p:cNvSpPr>
            <a:spLocks noChangeArrowheads="1"/>
          </p:cNvSpPr>
          <p:nvPr/>
        </p:nvSpPr>
        <p:spPr bwMode="auto">
          <a:xfrm>
            <a:off x="1262063" y="4176713"/>
            <a:ext cx="9906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 	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4111" name="Rectangle 26"/>
          <p:cNvSpPr>
            <a:spLocks noChangeArrowheads="1"/>
          </p:cNvSpPr>
          <p:nvPr/>
        </p:nvSpPr>
        <p:spPr bwMode="auto">
          <a:xfrm>
            <a:off x="5105400" y="523081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2" name="Rectangle 1"/>
          <p:cNvSpPr>
            <a:spLocks noChangeArrowheads="1"/>
          </p:cNvSpPr>
          <p:nvPr/>
        </p:nvSpPr>
        <p:spPr bwMode="auto">
          <a:xfrm>
            <a:off x="685800" y="4938713"/>
            <a:ext cx="273443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13" name="Rectangle 5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4" name="Rectangle 53"/>
          <p:cNvSpPr>
            <a:spLocks noChangeArrowheads="1"/>
          </p:cNvSpPr>
          <p:nvPr/>
        </p:nvSpPr>
        <p:spPr bwMode="auto">
          <a:xfrm>
            <a:off x="152400" y="1006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5" name="Rectangle 54"/>
          <p:cNvSpPr>
            <a:spLocks noChangeArrowheads="1"/>
          </p:cNvSpPr>
          <p:nvPr/>
        </p:nvSpPr>
        <p:spPr bwMode="auto">
          <a:xfrm>
            <a:off x="152400" y="1860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6" name="Rectangle 55"/>
          <p:cNvSpPr>
            <a:spLocks noChangeArrowheads="1"/>
          </p:cNvSpPr>
          <p:nvPr/>
        </p:nvSpPr>
        <p:spPr bwMode="auto">
          <a:xfrm>
            <a:off x="152400" y="2257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8" name="Rectangle 58"/>
          <p:cNvSpPr>
            <a:spLocks noChangeArrowheads="1"/>
          </p:cNvSpPr>
          <p:nvPr/>
        </p:nvSpPr>
        <p:spPr bwMode="auto">
          <a:xfrm>
            <a:off x="76200" y="41481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-152400" y="1214403"/>
            <a:ext cx="10972800" cy="176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63600" indent="-863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Google Shape;214;p7">
            <a:extLst>
              <a:ext uri="{FF2B5EF4-FFF2-40B4-BE49-F238E27FC236}">
                <a16:creationId xmlns:a16="http://schemas.microsoft.com/office/drawing/2014/main" xmlns="" id="{55BA3BA4-E8B4-B6D4-7692-BCBE49C32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9459015"/>
              </p:ext>
            </p:extLst>
          </p:nvPr>
        </p:nvGraphicFramePr>
        <p:xfrm>
          <a:off x="799350" y="3678803"/>
          <a:ext cx="10745700" cy="2833385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D5A5E5"/>
                    </a:gs>
                    <a:gs pos="35000">
                      <a:srgbClr val="E1C3E9"/>
                    </a:gs>
                    <a:gs pos="100000">
                      <a:srgbClr val="F4E6F8"/>
                    </a:gs>
                  </a:gsLst>
                  <a:lin ang="16200000" scaled="0"/>
                </a:gradFill>
              </a:tblPr>
              <a:tblGrid>
                <a:gridCol w="14514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682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2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666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1" i="0" u="none" strike="noStrike" cap="none" dirty="0">
                        <a:solidFill>
                          <a:schemeClr val="dk1"/>
                        </a:solidFill>
                        <a:latin typeface="UTM Avo" panose="0204060305050602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i="0" u="none" strike="noStrike" cap="none" dirty="0" err="1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Sự</a:t>
                      </a:r>
                      <a:r>
                        <a:rPr lang="en-US" sz="2700" b="1" i="0" u="none" strike="noStrike" cap="none" dirty="0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700" b="1" i="0" u="none" strike="noStrike" cap="none" dirty="0" err="1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vật</a:t>
                      </a:r>
                      <a:endParaRPr lang="en-US" sz="2700" b="1" i="0" u="none" strike="noStrike" cap="none" dirty="0">
                        <a:solidFill>
                          <a:schemeClr val="dk1"/>
                        </a:solidFill>
                        <a:latin typeface="UTM Avo" panose="0204060305050602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i="0" u="none" strike="noStrike" cap="none" dirty="0" err="1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Hoạt</a:t>
                      </a:r>
                      <a:r>
                        <a:rPr lang="en-US" sz="2700" b="1" i="0" u="none" strike="noStrike" cap="none" dirty="0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700" b="1" i="0" u="none" strike="noStrike" cap="none" dirty="0" err="1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động</a:t>
                      </a:r>
                      <a:r>
                        <a:rPr lang="en-US" sz="2700" b="1" i="0" u="none" strike="noStrike" cap="none" dirty="0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2700" b="1" i="0" u="none" strike="noStrike" cap="none" dirty="0" err="1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trạng</a:t>
                      </a:r>
                      <a:r>
                        <a:rPr lang="en-US" sz="2700" b="1" i="0" u="none" strike="noStrike" cap="none" dirty="0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700" b="1" i="0" u="none" strike="noStrike" cap="none" dirty="0" err="1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thái</a:t>
                      </a:r>
                      <a:endParaRPr lang="en-US" sz="2700" b="1" i="0" u="none" strike="noStrike" cap="none" dirty="0">
                        <a:solidFill>
                          <a:schemeClr val="dk1"/>
                        </a:solidFill>
                        <a:latin typeface="UTM Avo" panose="0204060305050602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665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i="0" u="none" strike="noStrike" cap="none" dirty="0" err="1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Câu</a:t>
                      </a:r>
                      <a:r>
                        <a:rPr lang="en-US" sz="2700" b="1" i="0" u="none" strike="noStrike" cap="none" dirty="0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 a</a:t>
                      </a: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0" i="0" u="none" strike="noStrike" cap="none" dirty="0">
                        <a:solidFill>
                          <a:schemeClr val="dk1"/>
                        </a:solidFill>
                        <a:latin typeface="UTM Avo" panose="0204060305050602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0" i="0" u="none" strike="noStrike" cap="none" dirty="0">
                        <a:solidFill>
                          <a:schemeClr val="dk1"/>
                        </a:solidFill>
                        <a:latin typeface="UTM Avo" panose="0204060305050602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6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0" i="0" u="none" strike="noStrike" cap="none" dirty="0">
                        <a:solidFill>
                          <a:schemeClr val="dk1"/>
                        </a:solidFill>
                        <a:latin typeface="UTM Avo" panose="0204060305050602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0" i="0" u="none" strike="noStrike" cap="none" dirty="0">
                        <a:solidFill>
                          <a:schemeClr val="dk1"/>
                        </a:solidFill>
                        <a:latin typeface="UTM Avo" panose="0204060305050602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9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i="0" u="none" strike="noStrike" cap="none" dirty="0" err="1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Câu</a:t>
                      </a:r>
                      <a:r>
                        <a:rPr lang="en-US" sz="2700" b="1" i="0" u="none" strike="noStrike" cap="none" dirty="0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 b</a:t>
                      </a: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0" i="0" u="none" strike="noStrike" cap="none" dirty="0">
                        <a:solidFill>
                          <a:schemeClr val="dk1"/>
                        </a:solidFill>
                        <a:latin typeface="UTM Avo" panose="0204060305050602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0" i="0" u="none" strike="noStrike" cap="none" dirty="0">
                        <a:solidFill>
                          <a:schemeClr val="dk1"/>
                        </a:solidFill>
                        <a:latin typeface="UTM Avo" panose="0204060305050602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3" name="Google Shape;215;p7">
            <a:extLst>
              <a:ext uri="{FF2B5EF4-FFF2-40B4-BE49-F238E27FC236}">
                <a16:creationId xmlns:a16="http://schemas.microsoft.com/office/drawing/2014/main" xmlns="" id="{4EC0811A-1C12-3639-6548-56FBDD9CB6E9}"/>
              </a:ext>
            </a:extLst>
          </p:cNvPr>
          <p:cNvSpPr/>
          <p:nvPr/>
        </p:nvSpPr>
        <p:spPr>
          <a:xfrm>
            <a:off x="2682878" y="4372060"/>
            <a:ext cx="1956092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Các cụ già </a:t>
            </a:r>
          </a:p>
        </p:txBody>
      </p:sp>
      <p:sp>
        <p:nvSpPr>
          <p:cNvPr id="34" name="Google Shape;216;p7">
            <a:extLst>
              <a:ext uri="{FF2B5EF4-FFF2-40B4-BE49-F238E27FC236}">
                <a16:creationId xmlns:a16="http://schemas.microsoft.com/office/drawing/2014/main" xmlns="" id="{A2489714-FFA4-588E-E8A8-806936868A94}"/>
              </a:ext>
            </a:extLst>
          </p:cNvPr>
          <p:cNvSpPr/>
          <p:nvPr/>
        </p:nvSpPr>
        <p:spPr>
          <a:xfrm>
            <a:off x="2608071" y="5182925"/>
            <a:ext cx="2105705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Mấy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chú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bé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</a:p>
        </p:txBody>
      </p:sp>
      <p:sp>
        <p:nvSpPr>
          <p:cNvPr id="35" name="Google Shape;218;p7">
            <a:extLst>
              <a:ext uri="{FF2B5EF4-FFF2-40B4-BE49-F238E27FC236}">
                <a16:creationId xmlns:a16="http://schemas.microsoft.com/office/drawing/2014/main" xmlns="" id="{523670EB-8F25-A912-68F3-B78D3C45FFFA}"/>
              </a:ext>
            </a:extLst>
          </p:cNvPr>
          <p:cNvSpPr/>
          <p:nvPr/>
        </p:nvSpPr>
        <p:spPr>
          <a:xfrm>
            <a:off x="7323139" y="4339892"/>
            <a:ext cx="1956092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nhặt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đốt</a:t>
            </a:r>
            <a:endParaRPr lang="en-US" sz="2400" kern="0" dirty="0">
              <a:solidFill>
                <a:srgbClr val="240E88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6" name="Google Shape;219;p7">
            <a:extLst>
              <a:ext uri="{FF2B5EF4-FFF2-40B4-BE49-F238E27FC236}">
                <a16:creationId xmlns:a16="http://schemas.microsoft.com/office/drawing/2014/main" xmlns="" id="{76F8AE6F-2503-4B68-1C06-BF3812EF2A9B}"/>
              </a:ext>
            </a:extLst>
          </p:cNvPr>
          <p:cNvSpPr/>
          <p:nvPr/>
        </p:nvSpPr>
        <p:spPr>
          <a:xfrm>
            <a:off x="7144671" y="5230813"/>
            <a:ext cx="2313027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tìm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thổi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bắc</a:t>
            </a:r>
            <a:endParaRPr lang="en-US" sz="2400" kern="0" dirty="0">
              <a:solidFill>
                <a:srgbClr val="240E88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0" name="Google Shape;217;p7">
            <a:extLst>
              <a:ext uri="{FF2B5EF4-FFF2-40B4-BE49-F238E27FC236}">
                <a16:creationId xmlns:a16="http://schemas.microsoft.com/office/drawing/2014/main" xmlns="" id="{35FF84EB-8316-8ECF-2F6E-5217F1000214}"/>
              </a:ext>
            </a:extLst>
          </p:cNvPr>
          <p:cNvSpPr/>
          <p:nvPr/>
        </p:nvSpPr>
        <p:spPr>
          <a:xfrm>
            <a:off x="2293484" y="6019800"/>
            <a:ext cx="2734877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Hoa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sầu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riêng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</a:p>
        </p:txBody>
      </p:sp>
      <p:sp>
        <p:nvSpPr>
          <p:cNvPr id="41" name="Google Shape;220;p7">
            <a:extLst>
              <a:ext uri="{FF2B5EF4-FFF2-40B4-BE49-F238E27FC236}">
                <a16:creationId xmlns:a16="http://schemas.microsoft.com/office/drawing/2014/main" xmlns="" id="{55405C3E-850A-5C18-C4B8-EB812F84590D}"/>
              </a:ext>
            </a:extLst>
          </p:cNvPr>
          <p:cNvSpPr/>
          <p:nvPr/>
        </p:nvSpPr>
        <p:spPr>
          <a:xfrm>
            <a:off x="7736697" y="5991488"/>
            <a:ext cx="759183" cy="50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trổ</a:t>
            </a:r>
            <a:endParaRPr lang="en-US" sz="2400" kern="0" dirty="0">
              <a:solidFill>
                <a:srgbClr val="240E88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45829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5"/>
          <p:cNvSpPr>
            <a:spLocks noChangeArrowheads="1"/>
          </p:cNvSpPr>
          <p:nvPr/>
        </p:nvSpPr>
        <p:spPr bwMode="auto">
          <a:xfrm>
            <a:off x="685800" y="3346450"/>
            <a:ext cx="112776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15"/>
          <p:cNvSpPr>
            <a:spLocks noChangeArrowheads="1"/>
          </p:cNvSpPr>
          <p:nvPr/>
        </p:nvSpPr>
        <p:spPr bwMode="auto">
          <a:xfrm>
            <a:off x="979488" y="5791200"/>
            <a:ext cx="10755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4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5" name="Rectangle 20"/>
          <p:cNvSpPr>
            <a:spLocks noChangeArrowheads="1"/>
          </p:cNvSpPr>
          <p:nvPr/>
        </p:nvSpPr>
        <p:spPr bwMode="auto">
          <a:xfrm>
            <a:off x="0" y="854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6" name="Rectangle 21"/>
          <p:cNvSpPr>
            <a:spLocks noChangeArrowheads="1"/>
          </p:cNvSpPr>
          <p:nvPr/>
        </p:nvSpPr>
        <p:spPr bwMode="auto">
          <a:xfrm>
            <a:off x="0" y="1708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8" name="Rectangle 23"/>
          <p:cNvSpPr>
            <a:spLocks noChangeArrowheads="1"/>
          </p:cNvSpPr>
          <p:nvPr/>
        </p:nvSpPr>
        <p:spPr bwMode="auto">
          <a:xfrm>
            <a:off x="1066800" y="3709988"/>
            <a:ext cx="1021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9" name="Rectangle 24"/>
          <p:cNvSpPr>
            <a:spLocks noChangeArrowheads="1"/>
          </p:cNvSpPr>
          <p:nvPr/>
        </p:nvSpPr>
        <p:spPr bwMode="auto">
          <a:xfrm>
            <a:off x="0" y="32605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9238" name="Rectangle 25"/>
          <p:cNvSpPr>
            <a:spLocks noChangeArrowheads="1"/>
          </p:cNvSpPr>
          <p:nvPr/>
        </p:nvSpPr>
        <p:spPr bwMode="auto">
          <a:xfrm>
            <a:off x="1262063" y="4176713"/>
            <a:ext cx="9906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 	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4111" name="Rectangle 26"/>
          <p:cNvSpPr>
            <a:spLocks noChangeArrowheads="1"/>
          </p:cNvSpPr>
          <p:nvPr/>
        </p:nvSpPr>
        <p:spPr bwMode="auto">
          <a:xfrm>
            <a:off x="5105400" y="523081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2" name="Rectangle 1"/>
          <p:cNvSpPr>
            <a:spLocks noChangeArrowheads="1"/>
          </p:cNvSpPr>
          <p:nvPr/>
        </p:nvSpPr>
        <p:spPr bwMode="auto">
          <a:xfrm>
            <a:off x="685800" y="4938713"/>
            <a:ext cx="273443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13" name="Rectangle 5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4" name="Rectangle 53"/>
          <p:cNvSpPr>
            <a:spLocks noChangeArrowheads="1"/>
          </p:cNvSpPr>
          <p:nvPr/>
        </p:nvSpPr>
        <p:spPr bwMode="auto">
          <a:xfrm>
            <a:off x="152400" y="1006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5" name="Rectangle 54"/>
          <p:cNvSpPr>
            <a:spLocks noChangeArrowheads="1"/>
          </p:cNvSpPr>
          <p:nvPr/>
        </p:nvSpPr>
        <p:spPr bwMode="auto">
          <a:xfrm>
            <a:off x="76200" y="12050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6" name="Rectangle 55"/>
          <p:cNvSpPr>
            <a:spLocks noChangeArrowheads="1"/>
          </p:cNvSpPr>
          <p:nvPr/>
        </p:nvSpPr>
        <p:spPr bwMode="auto">
          <a:xfrm>
            <a:off x="152400" y="2257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7" name="Rectangle 56"/>
          <p:cNvSpPr>
            <a:spLocks noChangeArrowheads="1"/>
          </p:cNvSpPr>
          <p:nvPr/>
        </p:nvSpPr>
        <p:spPr bwMode="auto">
          <a:xfrm>
            <a:off x="152400" y="32781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8" name="Rectangle 58"/>
          <p:cNvSpPr>
            <a:spLocks noChangeArrowheads="1"/>
          </p:cNvSpPr>
          <p:nvPr/>
        </p:nvSpPr>
        <p:spPr bwMode="auto">
          <a:xfrm>
            <a:off x="76200" y="41481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30" name="Google Shape;232;p9">
            <a:extLst>
              <a:ext uri="{FF2B5EF4-FFF2-40B4-BE49-F238E27FC236}">
                <a16:creationId xmlns:a16="http://schemas.microsoft.com/office/drawing/2014/main" xmlns="" id="{7F8D9712-33B1-7A23-801C-1C1F9DFF22B9}"/>
              </a:ext>
            </a:extLst>
          </p:cNvPr>
          <p:cNvSpPr/>
          <p:nvPr/>
        </p:nvSpPr>
        <p:spPr>
          <a:xfrm>
            <a:off x="1712686" y="694267"/>
            <a:ext cx="8766628" cy="2099734"/>
          </a:xfrm>
          <a:prstGeom prst="downArrowCallout">
            <a:avLst>
              <a:gd name="adj1" fmla="val 14262"/>
              <a:gd name="adj2" fmla="val 17894"/>
              <a:gd name="adj3" fmla="val 18061"/>
              <a:gd name="adj4" fmla="val 75408"/>
            </a:avLst>
          </a:prstGeom>
          <a:solidFill>
            <a:srgbClr val="FFFFFF"/>
          </a:solidFill>
          <a:ln w="25400" cap="flat" cmpd="sng">
            <a:solidFill>
              <a:srgbClr val="2020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5 từ chỉ hoạt động và 1 từ chỉ trạng thái</a:t>
            </a:r>
          </a:p>
          <a:p>
            <a:pPr lvl="0" algn="ctr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vừa tìm được là </a:t>
            </a:r>
            <a:r>
              <a:rPr lang="vi-VN" sz="2400" b="1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động từ</a:t>
            </a:r>
          </a:p>
        </p:txBody>
      </p:sp>
      <p:sp>
        <p:nvSpPr>
          <p:cNvPr id="31" name="Google Shape;233;p9">
            <a:extLst>
              <a:ext uri="{FF2B5EF4-FFF2-40B4-BE49-F238E27FC236}">
                <a16:creationId xmlns:a16="http://schemas.microsoft.com/office/drawing/2014/main" xmlns="" id="{0E7575AF-F216-D8F4-5D44-1949D5AFE3E8}"/>
              </a:ext>
            </a:extLst>
          </p:cNvPr>
          <p:cNvSpPr/>
          <p:nvPr/>
        </p:nvSpPr>
        <p:spPr>
          <a:xfrm>
            <a:off x="1623567" y="3005371"/>
            <a:ext cx="9182992" cy="1075002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20202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en-US" sz="2400" b="1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lang="en-US" sz="2400" b="1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400" b="1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400" b="1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400" b="1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2400" b="1" u="sng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hoạt</a:t>
            </a:r>
            <a:r>
              <a:rPr lang="en-US" sz="2400" b="1" u="sng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lang="en-US" sz="2400" b="1" u="sng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400" b="1" u="sng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trạng</a:t>
            </a:r>
            <a:r>
              <a:rPr lang="en-US" sz="2400" b="1" u="sng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thái</a:t>
            </a:r>
            <a:r>
              <a:rPr lang="en-US" sz="2400" b="1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lang="en-US" sz="2400" b="1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sự</a:t>
            </a:r>
            <a:r>
              <a:rPr lang="en-US" sz="2400" b="1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vật</a:t>
            </a:r>
            <a:endParaRPr lang="en-US" sz="2400" b="1" kern="0" dirty="0">
              <a:solidFill>
                <a:srgbClr val="20202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8" name="Google Shape;234;p9">
            <a:extLst>
              <a:ext uri="{FF2B5EF4-FFF2-40B4-BE49-F238E27FC236}">
                <a16:creationId xmlns:a16="http://schemas.microsoft.com/office/drawing/2014/main" xmlns="" id="{524BF748-E986-3824-C107-4425517A54B2}"/>
              </a:ext>
            </a:extLst>
          </p:cNvPr>
          <p:cNvSpPr/>
          <p:nvPr/>
        </p:nvSpPr>
        <p:spPr>
          <a:xfrm>
            <a:off x="1910796" y="4673103"/>
            <a:ext cx="8827607" cy="123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Em </a:t>
            </a:r>
            <a:r>
              <a:rPr lang="en-US" sz="2400" b="1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đá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bóng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– </a:t>
            </a:r>
            <a:r>
              <a:rPr lang="en-US" sz="2400" b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“</a:t>
            </a:r>
            <a:r>
              <a:rPr lang="en-US" sz="2400" b="1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đá</a:t>
            </a:r>
            <a:r>
              <a:rPr lang="en-US" sz="2400" b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”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2400" b="1" u="sng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hoạt</a:t>
            </a:r>
            <a:r>
              <a:rPr lang="en-US" sz="2400" b="1" u="sng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lang="en-US" sz="2400" b="1" u="sng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Hoa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đang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nở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- </a:t>
            </a:r>
            <a:r>
              <a:rPr lang="en-US" sz="2400" b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“</a:t>
            </a:r>
            <a:r>
              <a:rPr lang="en-US" sz="2400" b="1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nở</a:t>
            </a:r>
            <a:r>
              <a:rPr lang="en-US" sz="2400" b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”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2400" b="1" u="sng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trạng</a:t>
            </a:r>
            <a:r>
              <a:rPr lang="en-US" sz="2400" b="1" u="sng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thái</a:t>
            </a:r>
            <a:r>
              <a:rPr lang="en-US" sz="2400" b="1" u="sng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18104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5"/>
          <p:cNvSpPr>
            <a:spLocks noChangeArrowheads="1"/>
          </p:cNvSpPr>
          <p:nvPr/>
        </p:nvSpPr>
        <p:spPr bwMode="auto">
          <a:xfrm>
            <a:off x="685800" y="3346450"/>
            <a:ext cx="112776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15"/>
          <p:cNvSpPr>
            <a:spLocks noChangeArrowheads="1"/>
          </p:cNvSpPr>
          <p:nvPr/>
        </p:nvSpPr>
        <p:spPr bwMode="auto">
          <a:xfrm>
            <a:off x="979488" y="5791200"/>
            <a:ext cx="10755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4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5" name="Rectangle 20"/>
          <p:cNvSpPr>
            <a:spLocks noChangeArrowheads="1"/>
          </p:cNvSpPr>
          <p:nvPr/>
        </p:nvSpPr>
        <p:spPr bwMode="auto">
          <a:xfrm>
            <a:off x="0" y="854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6" name="Rectangle 21"/>
          <p:cNvSpPr>
            <a:spLocks noChangeArrowheads="1"/>
          </p:cNvSpPr>
          <p:nvPr/>
        </p:nvSpPr>
        <p:spPr bwMode="auto">
          <a:xfrm>
            <a:off x="0" y="1708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8" name="Rectangle 23"/>
          <p:cNvSpPr>
            <a:spLocks noChangeArrowheads="1"/>
          </p:cNvSpPr>
          <p:nvPr/>
        </p:nvSpPr>
        <p:spPr bwMode="auto">
          <a:xfrm>
            <a:off x="1066800" y="3709988"/>
            <a:ext cx="1021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9" name="Rectangle 24"/>
          <p:cNvSpPr>
            <a:spLocks noChangeArrowheads="1"/>
          </p:cNvSpPr>
          <p:nvPr/>
        </p:nvSpPr>
        <p:spPr bwMode="auto">
          <a:xfrm>
            <a:off x="0" y="3979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9238" name="Rectangle 25"/>
          <p:cNvSpPr>
            <a:spLocks noChangeArrowheads="1"/>
          </p:cNvSpPr>
          <p:nvPr/>
        </p:nvSpPr>
        <p:spPr bwMode="auto">
          <a:xfrm>
            <a:off x="1262063" y="4176713"/>
            <a:ext cx="9906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 	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4111" name="Rectangle 26"/>
          <p:cNvSpPr>
            <a:spLocks noChangeArrowheads="1"/>
          </p:cNvSpPr>
          <p:nvPr/>
        </p:nvSpPr>
        <p:spPr bwMode="auto">
          <a:xfrm>
            <a:off x="5105400" y="523081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2" name="Rectangle 1"/>
          <p:cNvSpPr>
            <a:spLocks noChangeArrowheads="1"/>
          </p:cNvSpPr>
          <p:nvPr/>
        </p:nvSpPr>
        <p:spPr bwMode="auto">
          <a:xfrm>
            <a:off x="685800" y="4938713"/>
            <a:ext cx="273443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13" name="Rectangle 5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4" name="Rectangle 53"/>
          <p:cNvSpPr>
            <a:spLocks noChangeArrowheads="1"/>
          </p:cNvSpPr>
          <p:nvPr/>
        </p:nvSpPr>
        <p:spPr bwMode="auto">
          <a:xfrm>
            <a:off x="152400" y="1006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5" name="Rectangle 54"/>
          <p:cNvSpPr>
            <a:spLocks noChangeArrowheads="1"/>
          </p:cNvSpPr>
          <p:nvPr/>
        </p:nvSpPr>
        <p:spPr bwMode="auto">
          <a:xfrm>
            <a:off x="152400" y="1860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6" name="Rectangle 55"/>
          <p:cNvSpPr>
            <a:spLocks noChangeArrowheads="1"/>
          </p:cNvSpPr>
          <p:nvPr/>
        </p:nvSpPr>
        <p:spPr bwMode="auto">
          <a:xfrm>
            <a:off x="152400" y="2257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7" name="Rectangle 56"/>
          <p:cNvSpPr>
            <a:spLocks noChangeArrowheads="1"/>
          </p:cNvSpPr>
          <p:nvPr/>
        </p:nvSpPr>
        <p:spPr bwMode="auto">
          <a:xfrm>
            <a:off x="152400" y="32781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8" name="Rectangle 58"/>
          <p:cNvSpPr>
            <a:spLocks noChangeArrowheads="1"/>
          </p:cNvSpPr>
          <p:nvPr/>
        </p:nvSpPr>
        <p:spPr bwMode="auto">
          <a:xfrm>
            <a:off x="76200" y="41481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0" name="Google Shape;239;p10">
            <a:extLst>
              <a:ext uri="{FF2B5EF4-FFF2-40B4-BE49-F238E27FC236}">
                <a16:creationId xmlns:a16="http://schemas.microsoft.com/office/drawing/2014/main" xmlns="" id="{73A97267-7CE5-1361-0A28-448675150C54}"/>
              </a:ext>
            </a:extLst>
          </p:cNvPr>
          <p:cNvSpPr/>
          <p:nvPr/>
        </p:nvSpPr>
        <p:spPr>
          <a:xfrm>
            <a:off x="685800" y="1211683"/>
            <a:ext cx="9929649" cy="124379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20202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125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prstClr val="black"/>
                </a:solidFill>
                <a:latin typeface="UTM Avo" panose="02040603050506020204" pitchFamily="18" charset="0"/>
                <a:cs typeface="Arial"/>
                <a:sym typeface="Arial"/>
              </a:rPr>
              <a:t>Khi được dùng với ý nghĩa bị động, động từ chỉ </a:t>
            </a:r>
          </a:p>
          <a:p>
            <a:pPr algn="ctr">
              <a:lnSpc>
                <a:spcPct val="125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prstClr val="black"/>
                </a:solidFill>
                <a:latin typeface="UTM Avo" panose="02040603050506020204" pitchFamily="18" charset="0"/>
                <a:cs typeface="Arial"/>
                <a:sym typeface="Arial"/>
              </a:rPr>
              <a:t>hoạt động sẽ chuyển thành động từ chỉ trạng thái</a:t>
            </a:r>
          </a:p>
        </p:txBody>
      </p:sp>
      <p:sp>
        <p:nvSpPr>
          <p:cNvPr id="21" name="Google Shape;240;p10">
            <a:extLst>
              <a:ext uri="{FF2B5EF4-FFF2-40B4-BE49-F238E27FC236}">
                <a16:creationId xmlns:a16="http://schemas.microsoft.com/office/drawing/2014/main" xmlns="" id="{6253CF60-61A7-785A-7FE3-1D287080B114}"/>
              </a:ext>
            </a:extLst>
          </p:cNvPr>
          <p:cNvSpPr/>
          <p:nvPr/>
        </p:nvSpPr>
        <p:spPr>
          <a:xfrm>
            <a:off x="762000" y="2882145"/>
            <a:ext cx="10346859" cy="178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Bố em </a:t>
            </a:r>
            <a:r>
              <a:rPr lang="vi-VN" sz="24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treo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quạt lên tường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–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&gt;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vi-VN" sz="24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treo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là động từ chỉ hoạt động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240E88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Chiếc quạt </a:t>
            </a:r>
            <a:r>
              <a:rPr lang="vi-VN" sz="24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treo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trên tường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–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&gt;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vi-VN" sz="24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treo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là động từ chỉ trạng thái.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Chiếc quạt được </a:t>
            </a:r>
            <a:r>
              <a:rPr lang="vi-VN" sz="24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treo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trên tường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–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&gt;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vi-VN" sz="24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treo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là động từ chỉ trạng thái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sz="2400" kern="0" dirty="0">
              <a:solidFill>
                <a:srgbClr val="240E88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49198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5"/>
          <p:cNvSpPr>
            <a:spLocks noChangeArrowheads="1"/>
          </p:cNvSpPr>
          <p:nvPr/>
        </p:nvSpPr>
        <p:spPr bwMode="auto">
          <a:xfrm>
            <a:off x="979488" y="5791200"/>
            <a:ext cx="10755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4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5" name="Rectangle 20"/>
          <p:cNvSpPr>
            <a:spLocks noChangeArrowheads="1"/>
          </p:cNvSpPr>
          <p:nvPr/>
        </p:nvSpPr>
        <p:spPr bwMode="auto">
          <a:xfrm>
            <a:off x="0" y="854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6" name="Rectangle 21"/>
          <p:cNvSpPr>
            <a:spLocks noChangeArrowheads="1"/>
          </p:cNvSpPr>
          <p:nvPr/>
        </p:nvSpPr>
        <p:spPr bwMode="auto">
          <a:xfrm>
            <a:off x="76200" y="13549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8" name="Rectangle 23"/>
          <p:cNvSpPr>
            <a:spLocks noChangeArrowheads="1"/>
          </p:cNvSpPr>
          <p:nvPr/>
        </p:nvSpPr>
        <p:spPr bwMode="auto">
          <a:xfrm>
            <a:off x="1066800" y="3709988"/>
            <a:ext cx="1021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9" name="Rectangle 24"/>
          <p:cNvSpPr>
            <a:spLocks noChangeArrowheads="1"/>
          </p:cNvSpPr>
          <p:nvPr/>
        </p:nvSpPr>
        <p:spPr bwMode="auto">
          <a:xfrm>
            <a:off x="0" y="3979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9238" name="Rectangle 25"/>
          <p:cNvSpPr>
            <a:spLocks noChangeArrowheads="1"/>
          </p:cNvSpPr>
          <p:nvPr/>
        </p:nvSpPr>
        <p:spPr bwMode="auto">
          <a:xfrm>
            <a:off x="1262063" y="4176713"/>
            <a:ext cx="9906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 	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4111" name="Rectangle 26"/>
          <p:cNvSpPr>
            <a:spLocks noChangeArrowheads="1"/>
          </p:cNvSpPr>
          <p:nvPr/>
        </p:nvSpPr>
        <p:spPr bwMode="auto">
          <a:xfrm>
            <a:off x="5105400" y="523081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2" name="Rectangle 1"/>
          <p:cNvSpPr>
            <a:spLocks noChangeArrowheads="1"/>
          </p:cNvSpPr>
          <p:nvPr/>
        </p:nvSpPr>
        <p:spPr bwMode="auto">
          <a:xfrm>
            <a:off x="685800" y="4938713"/>
            <a:ext cx="273443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13" name="Rectangle 5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4" name="Rectangle 53"/>
          <p:cNvSpPr>
            <a:spLocks noChangeArrowheads="1"/>
          </p:cNvSpPr>
          <p:nvPr/>
        </p:nvSpPr>
        <p:spPr bwMode="auto">
          <a:xfrm>
            <a:off x="152400" y="1006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5" name="Rectangle 54"/>
          <p:cNvSpPr>
            <a:spLocks noChangeArrowheads="1"/>
          </p:cNvSpPr>
          <p:nvPr/>
        </p:nvSpPr>
        <p:spPr bwMode="auto">
          <a:xfrm>
            <a:off x="152400" y="1860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6" name="Rectangle 55"/>
          <p:cNvSpPr>
            <a:spLocks noChangeArrowheads="1"/>
          </p:cNvSpPr>
          <p:nvPr/>
        </p:nvSpPr>
        <p:spPr bwMode="auto">
          <a:xfrm>
            <a:off x="152400" y="2257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7" name="Rectangle 56"/>
          <p:cNvSpPr>
            <a:spLocks noChangeArrowheads="1"/>
          </p:cNvSpPr>
          <p:nvPr/>
        </p:nvSpPr>
        <p:spPr bwMode="auto">
          <a:xfrm>
            <a:off x="-325030" y="399970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8" name="Rectangle 58"/>
          <p:cNvSpPr>
            <a:spLocks noChangeArrowheads="1"/>
          </p:cNvSpPr>
          <p:nvPr/>
        </p:nvSpPr>
        <p:spPr bwMode="auto">
          <a:xfrm>
            <a:off x="76200" y="41481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903639" y="745331"/>
            <a:ext cx="706701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63600" indent="-863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066800" y="1803235"/>
            <a:ext cx="706701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63600" indent="-863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nl-NL" sz="3600" dirty="0">
                <a:solidFill>
                  <a:srgbClr val="0070C0"/>
                </a:solidFill>
              </a:rPr>
              <a:t>N</a:t>
            </a:r>
            <a:r>
              <a:rPr lang="nl-NL" sz="3600" dirty="0" smtClean="0">
                <a:solidFill>
                  <a:srgbClr val="0070C0"/>
                </a:solidFill>
              </a:rPr>
              <a:t>êu </a:t>
            </a:r>
            <a:r>
              <a:rPr lang="nl-NL" sz="3600" dirty="0">
                <a:solidFill>
                  <a:srgbClr val="0070C0"/>
                </a:solidFill>
              </a:rPr>
              <a:t>những nơi dễ xảy ra cháy nổ.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903639" y="2705729"/>
            <a:ext cx="10138576" cy="217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63600" indent="-863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buNone/>
            </a:pPr>
            <a:r>
              <a:rPr lang="nl-NL" sz="3600" dirty="0" smtClean="0"/>
              <a:t>  </a:t>
            </a:r>
            <a:r>
              <a:rPr lang="nl-NL" sz="3600" dirty="0" smtClean="0">
                <a:solidFill>
                  <a:srgbClr val="0070C0"/>
                </a:solidFill>
              </a:rPr>
              <a:t>Những nơi có </a:t>
            </a:r>
            <a:r>
              <a:rPr lang="nl-NL" sz="3600" dirty="0">
                <a:solidFill>
                  <a:srgbClr val="0070C0"/>
                </a:solidFill>
              </a:rPr>
              <a:t>chứa chất dễ cháy hoặc có thể phát sinh chất dễ cháy; dễ bắt lửa, có nhiều thiết bị điện; cung cấp chất nguy hại có khả năng cháy nổ</a:t>
            </a:r>
            <a:r>
              <a:rPr lang="nl-NL" sz="3600" dirty="0" smtClean="0">
                <a:solidFill>
                  <a:srgbClr val="0070C0"/>
                </a:solidFill>
              </a:rPr>
              <a:t>.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72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5"/>
          <p:cNvSpPr>
            <a:spLocks noChangeArrowheads="1"/>
          </p:cNvSpPr>
          <p:nvPr/>
        </p:nvSpPr>
        <p:spPr bwMode="auto">
          <a:xfrm>
            <a:off x="979488" y="5791200"/>
            <a:ext cx="10755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4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6" name="Rectangle 21"/>
          <p:cNvSpPr>
            <a:spLocks noChangeArrowheads="1"/>
          </p:cNvSpPr>
          <p:nvPr/>
        </p:nvSpPr>
        <p:spPr bwMode="auto">
          <a:xfrm>
            <a:off x="76200" y="13549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8" name="Rectangle 23"/>
          <p:cNvSpPr>
            <a:spLocks noChangeArrowheads="1"/>
          </p:cNvSpPr>
          <p:nvPr/>
        </p:nvSpPr>
        <p:spPr bwMode="auto">
          <a:xfrm>
            <a:off x="1066800" y="3709988"/>
            <a:ext cx="1021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9" name="Rectangle 24"/>
          <p:cNvSpPr>
            <a:spLocks noChangeArrowheads="1"/>
          </p:cNvSpPr>
          <p:nvPr/>
        </p:nvSpPr>
        <p:spPr bwMode="auto">
          <a:xfrm>
            <a:off x="0" y="3979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9238" name="Rectangle 25"/>
          <p:cNvSpPr>
            <a:spLocks noChangeArrowheads="1"/>
          </p:cNvSpPr>
          <p:nvPr/>
        </p:nvSpPr>
        <p:spPr bwMode="auto">
          <a:xfrm>
            <a:off x="1295400" y="4194968"/>
            <a:ext cx="9906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 	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4111" name="Rectangle 26"/>
          <p:cNvSpPr>
            <a:spLocks noChangeArrowheads="1"/>
          </p:cNvSpPr>
          <p:nvPr/>
        </p:nvSpPr>
        <p:spPr bwMode="auto">
          <a:xfrm>
            <a:off x="5105400" y="523081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2" name="Rectangle 1"/>
          <p:cNvSpPr>
            <a:spLocks noChangeArrowheads="1"/>
          </p:cNvSpPr>
          <p:nvPr/>
        </p:nvSpPr>
        <p:spPr bwMode="auto">
          <a:xfrm>
            <a:off x="685800" y="4938713"/>
            <a:ext cx="273443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13" name="Rectangle 5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4" name="Rectangle 53"/>
          <p:cNvSpPr>
            <a:spLocks noChangeArrowheads="1"/>
          </p:cNvSpPr>
          <p:nvPr/>
        </p:nvSpPr>
        <p:spPr bwMode="auto">
          <a:xfrm>
            <a:off x="152400" y="1006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5" name="Rectangle 54"/>
          <p:cNvSpPr>
            <a:spLocks noChangeArrowheads="1"/>
          </p:cNvSpPr>
          <p:nvPr/>
        </p:nvSpPr>
        <p:spPr bwMode="auto">
          <a:xfrm>
            <a:off x="152400" y="1860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     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6" name="Rectangle 55"/>
          <p:cNvSpPr>
            <a:spLocks noChangeArrowheads="1"/>
          </p:cNvSpPr>
          <p:nvPr/>
        </p:nvSpPr>
        <p:spPr bwMode="auto">
          <a:xfrm>
            <a:off x="152400" y="2257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7" name="Rectangle 56"/>
          <p:cNvSpPr>
            <a:spLocks noChangeArrowheads="1"/>
          </p:cNvSpPr>
          <p:nvPr/>
        </p:nvSpPr>
        <p:spPr bwMode="auto">
          <a:xfrm>
            <a:off x="-325030" y="399970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18" name="Rectangle 58"/>
          <p:cNvSpPr>
            <a:spLocks noChangeArrowheads="1"/>
          </p:cNvSpPr>
          <p:nvPr/>
        </p:nvSpPr>
        <p:spPr bwMode="auto">
          <a:xfrm>
            <a:off x="76200" y="41481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262062" y="680958"/>
            <a:ext cx="86097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63600" indent="-863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nl-NL" sz="3600" dirty="0" smtClean="0"/>
              <a:t>  </a:t>
            </a:r>
            <a:r>
              <a:rPr lang="nl-NL" sz="3600" b="1" dirty="0" smtClean="0">
                <a:solidFill>
                  <a:srgbClr val="FF0000"/>
                </a:solidFill>
              </a:rPr>
              <a:t>Nguyên </a:t>
            </a:r>
            <a:r>
              <a:rPr lang="nl-NL" sz="3600" b="1" dirty="0">
                <a:solidFill>
                  <a:srgbClr val="FF0000"/>
                </a:solidFill>
              </a:rPr>
              <a:t>nhân gây cháy ở bếp ăn, phòng thí nghiệm, </a:t>
            </a:r>
            <a:r>
              <a:rPr lang="nl-NL" sz="3600" b="1" dirty="0" smtClean="0">
                <a:solidFill>
                  <a:srgbClr val="FF0000"/>
                </a:solidFill>
              </a:rPr>
              <a:t>kho xưởng chứa hàng, </a:t>
            </a:r>
            <a:r>
              <a:rPr lang="nl-NL" sz="3600" b="1" dirty="0">
                <a:solidFill>
                  <a:srgbClr val="FF0000"/>
                </a:solidFill>
              </a:rPr>
              <a:t>rừng.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781501" y="3565129"/>
            <a:ext cx="10628998" cy="217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63600" indent="-863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endParaRPr lang="nl-NL" sz="36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nl-NL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nl-NL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</a:t>
            </a:r>
            <a:r>
              <a:rPr lang="nl-NL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 Tìm </a:t>
            </a:r>
            <a:r>
              <a:rPr lang="nl-NL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 nguyên nhân gây cháy ở bếp ăn</a:t>
            </a:r>
            <a:r>
              <a:rPr lang="nl-NL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nl-NL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Nhóm </a:t>
            </a:r>
            <a:r>
              <a:rPr lang="nl-NL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l-NL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Tìm hiểu nguyên nhân gây cháy ở </a:t>
            </a:r>
            <a:r>
              <a:rPr lang="nl-NL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 thí nghiệm. </a:t>
            </a:r>
            <a:endParaRPr lang="nl-NL" sz="36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nl-NL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Nhóm 3</a:t>
            </a:r>
            <a:r>
              <a:rPr lang="nl-NL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l-NL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hiểu nguyên nhân gây cháy ở </a:t>
            </a:r>
            <a:r>
              <a:rPr lang="nl-NL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 xưởng chứa hàng. </a:t>
            </a:r>
            <a:endParaRPr lang="nl-NL" sz="36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nl-NL" sz="36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nl-NL" sz="3600" dirty="0" smtClean="0">
                <a:solidFill>
                  <a:srgbClr val="0070C0"/>
                </a:solidFill>
              </a:rPr>
              <a:t>Nhóm 4 : Tìm </a:t>
            </a:r>
            <a:r>
              <a:rPr lang="nl-NL" sz="3600" dirty="0">
                <a:solidFill>
                  <a:srgbClr val="0070C0"/>
                </a:solidFill>
              </a:rPr>
              <a:t>hiểu nguyên nhân gây cháy ở rừng.</a:t>
            </a:r>
            <a:endParaRPr lang="en-US" sz="3600" dirty="0">
              <a:solidFill>
                <a:srgbClr val="0070C0"/>
              </a:solidFill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7595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Tuần 7-Bài đọc 2-Những trang sách tuổi thơ</Template>
  <TotalTime>287</TotalTime>
  <Words>921</Words>
  <Application>Microsoft Office PowerPoint</Application>
  <PresentationFormat>Widescreen</PresentationFormat>
  <Paragraphs>222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.VnBahamasBH</vt:lpstr>
      <vt:lpstr>UTM Avo</vt:lpstr>
      <vt:lpstr>Calibri</vt:lpstr>
      <vt:lpstr>Times New Roman</vt:lpstr>
      <vt:lpstr>.VnTime</vt:lpstr>
      <vt:lpstr>.VnAvant</vt:lpstr>
      <vt:lpstr>Arial</vt:lpstr>
      <vt:lpstr>.VnBlackH</vt:lpstr>
      <vt:lpstr>Calibri Light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2114120010-CAO THỊ PHƯƠNG VINH</dc:creator>
  <cp:lastModifiedBy>Lenovo</cp:lastModifiedBy>
  <cp:revision>49</cp:revision>
  <dcterms:created xsi:type="dcterms:W3CDTF">2023-10-28T02:25:36Z</dcterms:created>
  <dcterms:modified xsi:type="dcterms:W3CDTF">2024-11-14T01:36:26Z</dcterms:modified>
</cp:coreProperties>
</file>