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media/audio1.wav" ContentType="audio/wav"/>
  <Override PartName="/ppt/media/audio2.wav" ContentType="audio/wav"/>
  <Override PartName="/ppt/notesSlides/notesSlide1.xml" ContentType="application/vnd.openxmlformats-officedocument.presentationml.notesSlide+xml"/>
  <Override PartName="/ppt/media/audio3.wav" ContentType="audio/wav"/>
  <Override PartName="/ppt/media/audio4.wav" ContentType="audio/wav"/>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5"/>
  </p:notesMasterIdLst>
  <p:sldIdLst>
    <p:sldId id="294" r:id="rId2"/>
    <p:sldId id="295" r:id="rId3"/>
    <p:sldId id="292" r:id="rId4"/>
    <p:sldId id="276" r:id="rId5"/>
    <p:sldId id="258" r:id="rId6"/>
    <p:sldId id="260" r:id="rId7"/>
    <p:sldId id="306" r:id="rId8"/>
    <p:sldId id="300" r:id="rId9"/>
    <p:sldId id="307" r:id="rId10"/>
    <p:sldId id="308" r:id="rId11"/>
    <p:sldId id="309" r:id="rId12"/>
    <p:sldId id="310" r:id="rId13"/>
    <p:sldId id="313" r:id="rId14"/>
    <p:sldId id="314" r:id="rId15"/>
    <p:sldId id="315" r:id="rId16"/>
    <p:sldId id="273" r:id="rId17"/>
    <p:sldId id="261" r:id="rId18"/>
    <p:sldId id="316" r:id="rId19"/>
    <p:sldId id="262" r:id="rId20"/>
    <p:sldId id="291" r:id="rId21"/>
    <p:sldId id="297" r:id="rId22"/>
    <p:sldId id="318" r:id="rId23"/>
    <p:sldId id="317" r:id="rId2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08"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5A1A"/>
    <a:srgbClr val="C39BE1"/>
    <a:srgbClr val="A6DBE8"/>
    <a:srgbClr val="FBDFEB"/>
    <a:srgbClr val="62C8CE"/>
    <a:srgbClr val="C0E6EA"/>
    <a:srgbClr val="FFF200"/>
    <a:srgbClr val="7F7F7F"/>
    <a:srgbClr val="5ABDD4"/>
    <a:srgbClr val="2AE9E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15" autoAdjust="0"/>
    <p:restoredTop sz="94660"/>
  </p:normalViewPr>
  <p:slideViewPr>
    <p:cSldViewPr snapToGrid="0" showGuides="1">
      <p:cViewPr varScale="1">
        <p:scale>
          <a:sx n="69" d="100"/>
          <a:sy n="69" d="100"/>
        </p:scale>
        <p:origin x="1709" y="62"/>
      </p:cViewPr>
      <p:guideLst>
        <p:guide orient="horz" pos="2208"/>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FE4638-3800-4EA1-9090-2CD9B2C76F05}" type="datetimeFigureOut">
              <a:rPr lang="en-US" smtClean="0"/>
              <a:t>2/16/2025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447670-85F4-4951-8719-5BFAF2299720}" type="slidenum">
              <a:rPr lang="en-US" smtClean="0"/>
              <a:t>‹#›</a:t>
            </a:fld>
            <a:endParaRPr lang="en-US"/>
          </a:p>
        </p:txBody>
      </p:sp>
    </p:spTree>
    <p:extLst>
      <p:ext uri="{BB962C8B-B14F-4D97-AF65-F5344CB8AC3E}">
        <p14:creationId xmlns:p14="http://schemas.microsoft.com/office/powerpoint/2010/main" val="27983752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559384-2EB0-4838-A1AA-77A74BC28442}"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5336117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559384-2EB0-4838-A1AA-77A74BC28442}"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5336117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559384-2EB0-4838-A1AA-77A74BC28442}"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5336117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559384-2EB0-4838-A1AA-77A74BC28442}"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5336117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559384-2EB0-4838-A1AA-77A74BC28442}"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5336117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2/16/2025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597064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2/16/2025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25445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2/16/2025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1850441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2/16/2025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1295809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B526A92-8AAF-4BF0-85FE-B336BF0F8D2D}" type="datetimeFigureOut">
              <a:rPr lang="en-US" smtClean="0"/>
              <a:t>2/16/2025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5922784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526A92-8AAF-4BF0-85FE-B336BF0F8D2D}" type="datetimeFigureOut">
              <a:rPr lang="en-US" smtClean="0"/>
              <a:t>2/16/2025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1943576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B526A92-8AAF-4BF0-85FE-B336BF0F8D2D}" type="datetimeFigureOut">
              <a:rPr lang="en-US" smtClean="0"/>
              <a:t>2/16/2025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4077177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526A92-8AAF-4BF0-85FE-B336BF0F8D2D}" type="datetimeFigureOut">
              <a:rPr lang="en-US" smtClean="0"/>
              <a:t>2/16/2025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6195961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526A92-8AAF-4BF0-85FE-B336BF0F8D2D}" type="datetimeFigureOut">
              <a:rPr lang="en-US" smtClean="0"/>
              <a:t>2/16/2025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9325960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2/16/2025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3017640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2/16/2025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8984662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526A92-8AAF-4BF0-85FE-B336BF0F8D2D}" type="datetimeFigureOut">
              <a:rPr lang="en-US" smtClean="0"/>
              <a:t>2/16/2025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AF2F91-6C79-4775-9E01-5F8EDCA63F89}" type="slidenum">
              <a:rPr lang="en-US" smtClean="0"/>
              <a:t>‹#›</a:t>
            </a:fld>
            <a:endParaRPr lang="en-US"/>
          </a:p>
        </p:txBody>
      </p:sp>
    </p:spTree>
    <p:extLst>
      <p:ext uri="{BB962C8B-B14F-4D97-AF65-F5344CB8AC3E}">
        <p14:creationId xmlns:p14="http://schemas.microsoft.com/office/powerpoint/2010/main" val="5565852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audio" Target="../media/audio3.wav"/><Relationship Id="rId7" Type="http://schemas.microsoft.com/office/2007/relationships/hdphoto" Target="../media/hdphoto2.wdp"/><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gif"/><Relationship Id="rId4" Type="http://schemas.openxmlformats.org/officeDocument/2006/relationships/audio" Target="../media/audio4.wav"/><Relationship Id="rId9" Type="http://schemas.openxmlformats.org/officeDocument/2006/relationships/slide" Target="slide7.xml"/></Relationships>
</file>

<file path=ppt/slides/_rels/slide1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audio" Target="../media/audio3.wav"/><Relationship Id="rId7" Type="http://schemas.microsoft.com/office/2007/relationships/hdphoto" Target="../media/hdphoto2.wdp"/><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gif"/><Relationship Id="rId4" Type="http://schemas.openxmlformats.org/officeDocument/2006/relationships/audio" Target="../media/audio4.wav"/><Relationship Id="rId9" Type="http://schemas.openxmlformats.org/officeDocument/2006/relationships/slide" Target="slide7.xml"/></Relationships>
</file>

<file path=ppt/slides/_rels/slide1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audio" Target="../media/audio3.wav"/><Relationship Id="rId7" Type="http://schemas.microsoft.com/office/2007/relationships/hdphoto" Target="../media/hdphoto2.wdp"/><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gif"/><Relationship Id="rId4" Type="http://schemas.openxmlformats.org/officeDocument/2006/relationships/audio" Target="../media/audio4.wav"/><Relationship Id="rId9" Type="http://schemas.openxmlformats.org/officeDocument/2006/relationships/slide" Target="slide7.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audio" Target="../media/audio2.wav"/><Relationship Id="rId1" Type="http://schemas.openxmlformats.org/officeDocument/2006/relationships/slideLayout" Target="../slideLayouts/slideLayout7.xml"/><Relationship Id="rId4" Type="http://schemas.openxmlformats.org/officeDocument/2006/relationships/slide" Target="slide7.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audio" Target="../media/audio2.wav"/><Relationship Id="rId1" Type="http://schemas.openxmlformats.org/officeDocument/2006/relationships/slideLayout" Target="../slideLayouts/slideLayout7.xml"/><Relationship Id="rId4" Type="http://schemas.openxmlformats.org/officeDocument/2006/relationships/slide" Target="slide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slide" Target="slide8.xml"/><Relationship Id="rId5" Type="http://schemas.openxmlformats.org/officeDocument/2006/relationships/image" Target="../media/image10.png"/><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10.png"/><Relationship Id="rId4" Type="http://schemas.openxmlformats.org/officeDocument/2006/relationships/slide" Target="slide5.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gif"/><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Layout" Target="../slideLayouts/slideLayout7.xml"/><Relationship Id="rId1" Type="http://schemas.openxmlformats.org/officeDocument/2006/relationships/audio" Target="DemThanhPhoDaySao.mid" TargetMode="External"/><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7.xml"/><Relationship Id="rId1" Type="http://schemas.openxmlformats.org/officeDocument/2006/relationships/video" Target="file:///C:\Users\Admin\Downloads\video-1607577446.mp4"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slide" Target="slide16.xml"/><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10.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8" Type="http://schemas.openxmlformats.org/officeDocument/2006/relationships/image" Target="../media/image16.jpeg"/><Relationship Id="rId13" Type="http://schemas.openxmlformats.org/officeDocument/2006/relationships/slide" Target="slide10.xml"/><Relationship Id="rId3" Type="http://schemas.microsoft.com/office/2007/relationships/hdphoto" Target="../media/hdphoto1.wdp"/><Relationship Id="rId7" Type="http://schemas.openxmlformats.org/officeDocument/2006/relationships/image" Target="../media/image15.png"/><Relationship Id="rId12" Type="http://schemas.openxmlformats.org/officeDocument/2006/relationships/audio" Target="../media/audio2.wav"/><Relationship Id="rId17" Type="http://schemas.openxmlformats.org/officeDocument/2006/relationships/slide" Target="slide15.xml"/><Relationship Id="rId2" Type="http://schemas.openxmlformats.org/officeDocument/2006/relationships/image" Target="../media/image12.jpeg"/><Relationship Id="rId16" Type="http://schemas.openxmlformats.org/officeDocument/2006/relationships/slide" Target="slide12.xml"/><Relationship Id="rId1" Type="http://schemas.openxmlformats.org/officeDocument/2006/relationships/slideLayout" Target="../slideLayouts/slideLayout7.xml"/><Relationship Id="rId6" Type="http://schemas.openxmlformats.org/officeDocument/2006/relationships/slide" Target="slide5.xml"/><Relationship Id="rId11" Type="http://schemas.openxmlformats.org/officeDocument/2006/relationships/slide" Target="slide14.xml"/><Relationship Id="rId5" Type="http://schemas.openxmlformats.org/officeDocument/2006/relationships/image" Target="../media/image14.jpeg"/><Relationship Id="rId15" Type="http://schemas.openxmlformats.org/officeDocument/2006/relationships/slide" Target="slide11.xml"/><Relationship Id="rId10" Type="http://schemas.openxmlformats.org/officeDocument/2006/relationships/audio" Target="../media/audio1.wav"/><Relationship Id="rId4" Type="http://schemas.openxmlformats.org/officeDocument/2006/relationships/image" Target="../media/image13.gif"/><Relationship Id="rId9" Type="http://schemas.openxmlformats.org/officeDocument/2006/relationships/slide" Target="slide9.xml"/><Relationship Id="rId14" Type="http://schemas.openxmlformats.org/officeDocument/2006/relationships/slide" Target="slide8.xml"/></Relationships>
</file>

<file path=ppt/slides/_rels/slide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audio" Target="../media/audio3.wav"/><Relationship Id="rId7" Type="http://schemas.microsoft.com/office/2007/relationships/hdphoto" Target="../media/hdphoto2.wdp"/><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gif"/><Relationship Id="rId4" Type="http://schemas.openxmlformats.org/officeDocument/2006/relationships/audio" Target="../media/audio4.wav"/><Relationship Id="rId9" Type="http://schemas.openxmlformats.org/officeDocument/2006/relationships/slide" Target="slide7.xml"/></Relationships>
</file>

<file path=ppt/slides/_rels/slide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audio" Target="../media/audio3.wav"/><Relationship Id="rId7" Type="http://schemas.microsoft.com/office/2007/relationships/hdphoto" Target="../media/hdphoto2.wdp"/><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gif"/><Relationship Id="rId4" Type="http://schemas.openxmlformats.org/officeDocument/2006/relationships/audio" Target="../media/audio4.wav"/><Relationship Id="rId9" Type="http://schemas.openxmlformats.org/officeDocument/2006/relationships/slide" Target="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425450"/>
            <a:ext cx="8305800" cy="1143000"/>
          </a:xfrm>
          <a:prstGeom prst="rect">
            <a:avLst/>
          </a:prstGeom>
          <a:solidFill>
            <a:srgbClr val="339966"/>
          </a:solidFill>
          <a:ln w="9525">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Grp="1" noChangeAspect="1" noChangeArrowheads="1"/>
          </p:cNvPicPr>
          <p:nvPr>
            <p:ph type="ctrTitle" idx="4294967295"/>
          </p:nvPr>
        </p:nvPicPr>
        <p:blipFill>
          <a:blip r:embed="rId3">
            <a:extLst>
              <a:ext uri="{28A0092B-C50C-407E-A947-70E740481C1C}">
                <a14:useLocalDpi xmlns:a14="http://schemas.microsoft.com/office/drawing/2010/main" val="0"/>
              </a:ext>
            </a:extLst>
          </a:blip>
          <a:srcRect/>
          <a:stretch>
            <a:fillRect/>
          </a:stretch>
        </p:blipFill>
        <p:spPr>
          <a:xfrm>
            <a:off x="5562600" y="3048000"/>
            <a:ext cx="3810000" cy="3810000"/>
          </a:xfrm>
          <a:noFill/>
        </p:spPr>
      </p:pic>
      <p:sp>
        <p:nvSpPr>
          <p:cNvPr id="3079" name="Text Box 7"/>
          <p:cNvSpPr txBox="1">
            <a:spLocks noChangeArrowheads="1"/>
          </p:cNvSpPr>
          <p:nvPr/>
        </p:nvSpPr>
        <p:spPr bwMode="auto">
          <a:xfrm>
            <a:off x="7086600" y="3733800"/>
            <a:ext cx="1066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en-US" sz="2400" b="1" dirty="0">
                <a:solidFill>
                  <a:srgbClr val="FF0000"/>
                </a:solidFill>
              </a:rPr>
              <a:t>love</a:t>
            </a:r>
          </a:p>
        </p:txBody>
      </p:sp>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11518" y="1659323"/>
            <a:ext cx="2390503" cy="3025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089537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048000" y="2950464"/>
            <a:ext cx="1828800" cy="3810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Red</a:t>
            </a:r>
            <a:endParaRPr lang="en-US" sz="3200" b="1" i="1" dirty="0">
              <a:solidFill>
                <a:srgbClr val="FF0000"/>
              </a:solidFill>
            </a:endParaRPr>
          </a:p>
        </p:txBody>
      </p:sp>
      <p:pic>
        <p:nvPicPr>
          <p:cNvPr id="20" name="Picture 29" descr="Picture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781800" y="1219200"/>
            <a:ext cx="53340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36" descr="Picture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172200" y="1236663"/>
            <a:ext cx="495300"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33" descr="Picture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181600" y="533400"/>
            <a:ext cx="1143000" cy="47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35" descr="Picture2"/>
          <p:cNvPicPr>
            <a:picLocks noChangeAspect="1" noChangeArrowheads="1" noCrop="1"/>
          </p:cNvPicPr>
          <p:nvPr/>
        </p:nvPicPr>
        <p:blipFill>
          <a:blip r:embed="rId6">
            <a:extLst>
              <a:ext uri="{BEBA8EAE-BF5A-486C-A8C5-ECC9F3942E4B}">
                <a14:imgProps xmlns:a14="http://schemas.microsoft.com/office/drawing/2010/main">
                  <a14:imgLayer r:embed="rId7">
                    <a14:imgEffect>
                      <a14:brightnessContrast bright="-40000" contrast="-36000"/>
                    </a14:imgEffect>
                  </a14:imgLayer>
                </a14:imgProps>
              </a:ext>
              <a:ext uri="{28A0092B-C50C-407E-A947-70E740481C1C}">
                <a14:useLocalDpi xmlns:a14="http://schemas.microsoft.com/office/drawing/2010/main" val="0"/>
              </a:ext>
            </a:extLst>
          </a:blip>
          <a:srcRect/>
          <a:stretch>
            <a:fillRect/>
          </a:stretch>
        </p:blipFill>
        <p:spPr bwMode="auto">
          <a:xfrm>
            <a:off x="6400800" y="1889125"/>
            <a:ext cx="533400" cy="47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29" descr="Picture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334000" y="1371600"/>
            <a:ext cx="53340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36" descr="Picture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886200" y="1617663"/>
            <a:ext cx="495300"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3" descr="Picture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886200" y="609600"/>
            <a:ext cx="1143000" cy="47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35" descr="Picture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876800" y="2041525"/>
            <a:ext cx="533400" cy="47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Rectangle 39"/>
          <p:cNvSpPr/>
          <p:nvPr/>
        </p:nvSpPr>
        <p:spPr>
          <a:xfrm>
            <a:off x="895581" y="5229165"/>
            <a:ext cx="5524269" cy="923330"/>
          </a:xfrm>
          <a:prstGeom prst="rect">
            <a:avLst/>
          </a:prstGeom>
          <a:noFill/>
        </p:spPr>
        <p:txBody>
          <a:bodyPr wrap="none" lIns="91440" tIns="45720" rIns="91440" bIns="45720">
            <a:spAutoFit/>
            <a:scene3d>
              <a:camera prst="isometricOffAxis1Right"/>
              <a:lightRig rig="flat" dir="tl">
                <a:rot lat="0" lon="0" rev="6600000"/>
              </a:lightRig>
            </a:scene3d>
            <a:sp3d extrusionH="25400" contourW="8890">
              <a:bevelT w="38100" h="31750"/>
              <a:contourClr>
                <a:schemeClr val="accent2">
                  <a:shade val="75000"/>
                </a:schemeClr>
              </a:contourClr>
            </a:sp3d>
          </a:bodyPr>
          <a:lstStyle/>
          <a:p>
            <a:pPr algn="ctr"/>
            <a:r>
              <a:rPr lang="en-US" sz="5400" b="1" dirty="0">
                <a:ln w="11430"/>
                <a:solidFill>
                  <a:srgbClr val="0000CC"/>
                </a:solidFill>
                <a:effectLst>
                  <a:glow rad="101600">
                    <a:srgbClr val="9F2936">
                      <a:lumMod val="60000"/>
                      <a:lumOff val="40000"/>
                      <a:alpha val="60000"/>
                    </a:srgbClr>
                  </a:glow>
                </a:effectLst>
              </a:rPr>
              <a:t>Who’s faster?</a:t>
            </a:r>
          </a:p>
        </p:txBody>
      </p:sp>
      <p:sp>
        <p:nvSpPr>
          <p:cNvPr id="23" name="Text Box 124"/>
          <p:cNvSpPr txBox="1">
            <a:spLocks noChangeArrowheads="1"/>
          </p:cNvSpPr>
          <p:nvPr/>
        </p:nvSpPr>
        <p:spPr bwMode="auto">
          <a:xfrm>
            <a:off x="609600" y="1045698"/>
            <a:ext cx="838200" cy="584775"/>
          </a:xfrm>
          <a:prstGeom prst="rect">
            <a:avLst/>
          </a:prstGeom>
          <a:noFill/>
          <a:ln w="2857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Aft>
                <a:spcPct val="0"/>
              </a:spcAft>
            </a:pPr>
            <a:r>
              <a:rPr lang="en-US" sz="3200" b="1" spc="300" dirty="0">
                <a:solidFill>
                  <a:srgbClr val="0000CC"/>
                </a:solidFill>
                <a:latin typeface="Verdana" pitchFamily="34" charset="0"/>
              </a:rPr>
              <a:t>10</a:t>
            </a:r>
          </a:p>
        </p:txBody>
      </p:sp>
      <p:sp>
        <p:nvSpPr>
          <p:cNvPr id="24" name="Text Box 125"/>
          <p:cNvSpPr txBox="1">
            <a:spLocks noChangeArrowheads="1"/>
          </p:cNvSpPr>
          <p:nvPr/>
        </p:nvSpPr>
        <p:spPr bwMode="auto">
          <a:xfrm>
            <a:off x="609600" y="1045698"/>
            <a:ext cx="838200" cy="584775"/>
          </a:xfrm>
          <a:prstGeom prst="rect">
            <a:avLst/>
          </a:prstGeom>
          <a:noFill/>
          <a:ln w="2857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Aft>
                <a:spcPct val="0"/>
              </a:spcAft>
            </a:pPr>
            <a:r>
              <a:rPr lang="en-US" sz="3200" b="1" spc="300" dirty="0">
                <a:solidFill>
                  <a:srgbClr val="0000CC"/>
                </a:solidFill>
                <a:latin typeface="Verdana" pitchFamily="34" charset="0"/>
              </a:rPr>
              <a:t>09</a:t>
            </a:r>
          </a:p>
        </p:txBody>
      </p:sp>
      <p:sp>
        <p:nvSpPr>
          <p:cNvPr id="25" name="Text Box 126"/>
          <p:cNvSpPr txBox="1">
            <a:spLocks noChangeArrowheads="1"/>
          </p:cNvSpPr>
          <p:nvPr/>
        </p:nvSpPr>
        <p:spPr bwMode="auto">
          <a:xfrm>
            <a:off x="609600" y="1045698"/>
            <a:ext cx="838200" cy="584775"/>
          </a:xfrm>
          <a:prstGeom prst="rect">
            <a:avLst/>
          </a:prstGeom>
          <a:noFill/>
          <a:ln w="2857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Aft>
                <a:spcPct val="0"/>
              </a:spcAft>
            </a:pPr>
            <a:r>
              <a:rPr lang="en-US" sz="3200" b="1" spc="300" dirty="0">
                <a:solidFill>
                  <a:srgbClr val="0000CC"/>
                </a:solidFill>
                <a:latin typeface="Verdana" pitchFamily="34" charset="0"/>
              </a:rPr>
              <a:t>08</a:t>
            </a:r>
          </a:p>
        </p:txBody>
      </p:sp>
      <p:sp>
        <p:nvSpPr>
          <p:cNvPr id="26" name="Text Box 127"/>
          <p:cNvSpPr txBox="1">
            <a:spLocks noChangeArrowheads="1"/>
          </p:cNvSpPr>
          <p:nvPr/>
        </p:nvSpPr>
        <p:spPr bwMode="auto">
          <a:xfrm>
            <a:off x="609600" y="1045698"/>
            <a:ext cx="838200" cy="584775"/>
          </a:xfrm>
          <a:prstGeom prst="rect">
            <a:avLst/>
          </a:prstGeom>
          <a:noFill/>
          <a:ln w="2857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Aft>
                <a:spcPct val="0"/>
              </a:spcAft>
            </a:pPr>
            <a:r>
              <a:rPr lang="en-US" sz="3200" b="1" spc="300" dirty="0">
                <a:solidFill>
                  <a:srgbClr val="0000CC"/>
                </a:solidFill>
                <a:latin typeface="Verdana" pitchFamily="34" charset="0"/>
              </a:rPr>
              <a:t>07</a:t>
            </a:r>
          </a:p>
        </p:txBody>
      </p:sp>
      <p:sp>
        <p:nvSpPr>
          <p:cNvPr id="27" name="Text Box 128"/>
          <p:cNvSpPr txBox="1">
            <a:spLocks noChangeArrowheads="1"/>
          </p:cNvSpPr>
          <p:nvPr/>
        </p:nvSpPr>
        <p:spPr bwMode="auto">
          <a:xfrm>
            <a:off x="609600" y="1045698"/>
            <a:ext cx="838200" cy="584775"/>
          </a:xfrm>
          <a:prstGeom prst="rect">
            <a:avLst/>
          </a:prstGeom>
          <a:noFill/>
          <a:ln w="2857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Aft>
                <a:spcPct val="0"/>
              </a:spcAft>
            </a:pPr>
            <a:r>
              <a:rPr lang="en-US" sz="3200" b="1" spc="300" dirty="0">
                <a:solidFill>
                  <a:srgbClr val="0000CC"/>
                </a:solidFill>
                <a:latin typeface="Verdana" pitchFamily="34" charset="0"/>
              </a:rPr>
              <a:t>06</a:t>
            </a:r>
          </a:p>
        </p:txBody>
      </p:sp>
      <p:sp>
        <p:nvSpPr>
          <p:cNvPr id="28" name="Text Box 129"/>
          <p:cNvSpPr txBox="1">
            <a:spLocks noChangeArrowheads="1"/>
          </p:cNvSpPr>
          <p:nvPr/>
        </p:nvSpPr>
        <p:spPr bwMode="auto">
          <a:xfrm>
            <a:off x="609600" y="1045698"/>
            <a:ext cx="838200" cy="584775"/>
          </a:xfrm>
          <a:prstGeom prst="rect">
            <a:avLst/>
          </a:prstGeom>
          <a:noFill/>
          <a:ln w="2857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Aft>
                <a:spcPct val="0"/>
              </a:spcAft>
            </a:pPr>
            <a:r>
              <a:rPr lang="en-US" sz="3200" b="1" spc="300" dirty="0">
                <a:solidFill>
                  <a:srgbClr val="0000CC"/>
                </a:solidFill>
                <a:latin typeface="Verdana" pitchFamily="34" charset="0"/>
              </a:rPr>
              <a:t>05</a:t>
            </a:r>
          </a:p>
        </p:txBody>
      </p:sp>
      <p:sp>
        <p:nvSpPr>
          <p:cNvPr id="29" name="Text Box 130"/>
          <p:cNvSpPr txBox="1">
            <a:spLocks noChangeArrowheads="1"/>
          </p:cNvSpPr>
          <p:nvPr/>
        </p:nvSpPr>
        <p:spPr bwMode="auto">
          <a:xfrm>
            <a:off x="609600" y="1045698"/>
            <a:ext cx="838200" cy="584775"/>
          </a:xfrm>
          <a:prstGeom prst="rect">
            <a:avLst/>
          </a:prstGeom>
          <a:noFill/>
          <a:ln w="2857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Aft>
                <a:spcPct val="0"/>
              </a:spcAft>
            </a:pPr>
            <a:r>
              <a:rPr lang="en-US" sz="3200" b="1" spc="300" dirty="0">
                <a:solidFill>
                  <a:srgbClr val="0000CC"/>
                </a:solidFill>
                <a:latin typeface="Verdana" pitchFamily="34" charset="0"/>
              </a:rPr>
              <a:t>04</a:t>
            </a:r>
          </a:p>
        </p:txBody>
      </p:sp>
      <p:sp>
        <p:nvSpPr>
          <p:cNvPr id="30" name="Text Box 131"/>
          <p:cNvSpPr txBox="1">
            <a:spLocks noChangeArrowheads="1"/>
          </p:cNvSpPr>
          <p:nvPr/>
        </p:nvSpPr>
        <p:spPr bwMode="auto">
          <a:xfrm>
            <a:off x="609600" y="1045698"/>
            <a:ext cx="838200" cy="584775"/>
          </a:xfrm>
          <a:prstGeom prst="rect">
            <a:avLst/>
          </a:prstGeom>
          <a:noFill/>
          <a:ln w="2857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Aft>
                <a:spcPct val="0"/>
              </a:spcAft>
            </a:pPr>
            <a:r>
              <a:rPr lang="en-US" sz="3200" b="1" spc="300" dirty="0">
                <a:solidFill>
                  <a:srgbClr val="0000CC"/>
                </a:solidFill>
                <a:latin typeface="Verdana" pitchFamily="34" charset="0"/>
              </a:rPr>
              <a:t>03</a:t>
            </a:r>
          </a:p>
        </p:txBody>
      </p:sp>
      <p:sp>
        <p:nvSpPr>
          <p:cNvPr id="31" name="Text Box 132"/>
          <p:cNvSpPr txBox="1">
            <a:spLocks noChangeArrowheads="1"/>
          </p:cNvSpPr>
          <p:nvPr/>
        </p:nvSpPr>
        <p:spPr bwMode="auto">
          <a:xfrm>
            <a:off x="609600" y="1045698"/>
            <a:ext cx="838200" cy="584775"/>
          </a:xfrm>
          <a:prstGeom prst="rect">
            <a:avLst/>
          </a:prstGeom>
          <a:noFill/>
          <a:ln w="2857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Aft>
                <a:spcPct val="0"/>
              </a:spcAft>
            </a:pPr>
            <a:r>
              <a:rPr lang="en-US" sz="3200" b="1" spc="300" dirty="0">
                <a:solidFill>
                  <a:srgbClr val="0000CC"/>
                </a:solidFill>
                <a:latin typeface="Verdana" pitchFamily="34" charset="0"/>
              </a:rPr>
              <a:t>02</a:t>
            </a:r>
          </a:p>
        </p:txBody>
      </p:sp>
      <p:sp>
        <p:nvSpPr>
          <p:cNvPr id="32" name="Text Box 133"/>
          <p:cNvSpPr txBox="1">
            <a:spLocks noChangeArrowheads="1"/>
          </p:cNvSpPr>
          <p:nvPr/>
        </p:nvSpPr>
        <p:spPr bwMode="auto">
          <a:xfrm>
            <a:off x="609600" y="1045698"/>
            <a:ext cx="838200" cy="584775"/>
          </a:xfrm>
          <a:prstGeom prst="rect">
            <a:avLst/>
          </a:prstGeom>
          <a:noFill/>
          <a:ln w="2857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Aft>
                <a:spcPct val="0"/>
              </a:spcAft>
            </a:pPr>
            <a:r>
              <a:rPr lang="en-US" sz="3200" b="1" spc="300" dirty="0">
                <a:solidFill>
                  <a:srgbClr val="0000CC"/>
                </a:solidFill>
                <a:latin typeface="Verdana" pitchFamily="34" charset="0"/>
              </a:rPr>
              <a:t>01</a:t>
            </a:r>
          </a:p>
        </p:txBody>
      </p:sp>
      <p:sp>
        <p:nvSpPr>
          <p:cNvPr id="33" name="Text Box 137"/>
          <p:cNvSpPr txBox="1">
            <a:spLocks noChangeArrowheads="1"/>
          </p:cNvSpPr>
          <p:nvPr/>
        </p:nvSpPr>
        <p:spPr bwMode="auto">
          <a:xfrm>
            <a:off x="609600" y="1023362"/>
            <a:ext cx="838200" cy="584775"/>
          </a:xfrm>
          <a:prstGeom prst="rect">
            <a:avLst/>
          </a:prstGeom>
          <a:solidFill>
            <a:srgbClr val="FF0000"/>
          </a:solidFill>
          <a:ln w="28575">
            <a:solidFill>
              <a:srgbClr val="FF0000"/>
            </a:solid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Aft>
                <a:spcPct val="0"/>
              </a:spcAft>
            </a:pPr>
            <a:r>
              <a:rPr lang="en-US" sz="3200" b="1" spc="300" dirty="0">
                <a:solidFill>
                  <a:srgbClr val="0000CC"/>
                </a:solidFill>
                <a:latin typeface="Verdana" pitchFamily="34" charset="0"/>
              </a:rPr>
              <a:t>00</a:t>
            </a:r>
          </a:p>
        </p:txBody>
      </p:sp>
      <p:sp>
        <p:nvSpPr>
          <p:cNvPr id="44" name="Rectangle 43"/>
          <p:cNvSpPr/>
          <p:nvPr/>
        </p:nvSpPr>
        <p:spPr>
          <a:xfrm>
            <a:off x="3010131" y="600670"/>
            <a:ext cx="5524269" cy="923330"/>
          </a:xfrm>
          <a:prstGeom prst="rect">
            <a:avLst/>
          </a:prstGeom>
          <a:noFill/>
        </p:spPr>
        <p:txBody>
          <a:bodyPr wrap="none" lIns="91440" tIns="45720" rIns="91440" bIns="45720">
            <a:spAutoFit/>
            <a:scene3d>
              <a:camera prst="isometricOffAxis1Right"/>
              <a:lightRig rig="flat" dir="tl">
                <a:rot lat="0" lon="0" rev="6600000"/>
              </a:lightRig>
            </a:scene3d>
            <a:sp3d extrusionH="25400" contourW="8890">
              <a:bevelT w="38100" h="31750"/>
              <a:contourClr>
                <a:schemeClr val="accent2">
                  <a:shade val="75000"/>
                </a:schemeClr>
              </a:contourClr>
            </a:sp3d>
          </a:bodyPr>
          <a:lstStyle/>
          <a:p>
            <a:pPr algn="ctr"/>
            <a:r>
              <a:rPr lang="en-US" sz="5400" b="1" dirty="0">
                <a:ln w="11430"/>
                <a:solidFill>
                  <a:srgbClr val="FF0000"/>
                </a:solidFill>
                <a:effectLst>
                  <a:glow rad="101600">
                    <a:srgbClr val="9F2936">
                      <a:lumMod val="60000"/>
                      <a:lumOff val="40000"/>
                      <a:alpha val="60000"/>
                    </a:srgbClr>
                  </a:glow>
                </a:effectLst>
              </a:rPr>
              <a:t>Who’s faster?</a:t>
            </a:r>
          </a:p>
        </p:txBody>
      </p:sp>
      <p:pic>
        <p:nvPicPr>
          <p:cNvPr id="46" name="Picture 4" descr="Káº¿t quáº£ hÃ¬nh áº£nh cho appl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06880" y="141857"/>
            <a:ext cx="1642872" cy="1454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Action Button: Home 38">
            <a:hlinkClick r:id="rId9" action="ppaction://hlinksldjump" highlightClick="1"/>
          </p:cNvPr>
          <p:cNvSpPr/>
          <p:nvPr/>
        </p:nvSpPr>
        <p:spPr>
          <a:xfrm>
            <a:off x="8168640" y="6152495"/>
            <a:ext cx="646176" cy="565297"/>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p:cNvSpPr/>
          <p:nvPr/>
        </p:nvSpPr>
        <p:spPr>
          <a:xfrm>
            <a:off x="1184378" y="2124868"/>
            <a:ext cx="6017225" cy="584775"/>
          </a:xfrm>
          <a:prstGeom prst="rect">
            <a:avLst/>
          </a:prstGeom>
        </p:spPr>
        <p:txBody>
          <a:bodyPr wrap="none">
            <a:spAutoFit/>
          </a:bodyPr>
          <a:lstStyle/>
          <a:p>
            <a:r>
              <a:rPr lang="en-US" sz="3200" b="1" dirty="0">
                <a:solidFill>
                  <a:srgbClr val="0070C0"/>
                </a:solidFill>
              </a:rPr>
              <a:t>3. What </a:t>
            </a:r>
            <a:r>
              <a:rPr lang="en-US" sz="3200" b="1" dirty="0" err="1">
                <a:solidFill>
                  <a:srgbClr val="0070C0"/>
                </a:solidFill>
              </a:rPr>
              <a:t>colour</a:t>
            </a:r>
            <a:r>
              <a:rPr lang="en-US" sz="3200" b="1" dirty="0">
                <a:solidFill>
                  <a:srgbClr val="0070C0"/>
                </a:solidFill>
              </a:rPr>
              <a:t> are the envelopes?</a:t>
            </a:r>
          </a:p>
        </p:txBody>
      </p:sp>
    </p:spTree>
    <p:extLst>
      <p:ext uri="{BB962C8B-B14F-4D97-AF65-F5344CB8AC3E}">
        <p14:creationId xmlns:p14="http://schemas.microsoft.com/office/powerpoint/2010/main" val="16993426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1" presetClass="entr" presetSubtype="0" fill="hold" grpId="0" nodeType="afterEffect">
                                  <p:stCondLst>
                                    <p:cond delay="0"/>
                                  </p:stCondLst>
                                  <p:childTnLst>
                                    <p:set>
                                      <p:cBhvr>
                                        <p:cTn id="6" dur="1000">
                                          <p:stCondLst>
                                            <p:cond delay="0"/>
                                          </p:stCondLst>
                                        </p:cTn>
                                        <p:tgtEl>
                                          <p:spTgt spid="23"/>
                                        </p:tgtEl>
                                        <p:attrNameLst>
                                          <p:attrName>style.visibility</p:attrName>
                                        </p:attrNameLst>
                                      </p:cBhvr>
                                      <p:to>
                                        <p:strVal val="visible"/>
                                      </p:to>
                                    </p:set>
                                  </p:childTnLst>
                                  <p:subTnLst>
                                    <p:set>
                                      <p:cBhvr override="childStyle">
                                        <p:cTn dur="1" fill="hold" display="0" masterRel="sameClick" afterEffect="1">
                                          <p:stCondLst>
                                            <p:cond evt="end" delay="0">
                                              <p:tn val="5"/>
                                            </p:cond>
                                          </p:stCondLst>
                                        </p:cTn>
                                        <p:tgtEl>
                                          <p:spTgt spid="23"/>
                                        </p:tgtEl>
                                        <p:attrNameLst>
                                          <p:attrName>style.visibility</p:attrName>
                                        </p:attrNameLst>
                                      </p:cBhvr>
                                      <p:to>
                                        <p:strVal val="hidden"/>
                                      </p:to>
                                    </p:set>
                                    <p:audio>
                                      <p:cMediaNode>
                                        <p:cTn display="0" masterRel="sameClick">
                                          <p:stCondLst>
                                            <p:cond evt="begin" delay="0">
                                              <p:tn val="5"/>
                                            </p:cond>
                                          </p:stCondLst>
                                          <p:endCondLst>
                                            <p:cond evt="onStopAudio" delay="0">
                                              <p:tgtEl>
                                                <p:sldTgt/>
                                              </p:tgtEl>
                                            </p:cond>
                                          </p:endCondLst>
                                        </p:cTn>
                                        <p:tgtEl>
                                          <p:sndTgt r:embed="rId3" name="happy re 10.wav"/>
                                        </p:tgtEl>
                                      </p:cMediaNode>
                                    </p:audio>
                                  </p:subTnLst>
                                </p:cTn>
                              </p:par>
                            </p:childTnLst>
                          </p:cTn>
                        </p:par>
                        <p:par>
                          <p:cTn id="7" fill="hold">
                            <p:stCondLst>
                              <p:cond delay="1000"/>
                            </p:stCondLst>
                            <p:childTnLst>
                              <p:par>
                                <p:cTn id="8" presetID="11" presetClass="entr" presetSubtype="0" fill="hold" grpId="0" nodeType="afterEffect">
                                  <p:stCondLst>
                                    <p:cond delay="0"/>
                                  </p:stCondLst>
                                  <p:childTnLst>
                                    <p:set>
                                      <p:cBhvr>
                                        <p:cTn id="9" dur="1000">
                                          <p:stCondLst>
                                            <p:cond delay="0"/>
                                          </p:stCondLst>
                                        </p:cTn>
                                        <p:tgtEl>
                                          <p:spTgt spid="24"/>
                                        </p:tgtEl>
                                        <p:attrNameLst>
                                          <p:attrName>style.visibility</p:attrName>
                                        </p:attrNameLst>
                                      </p:cBhvr>
                                      <p:to>
                                        <p:strVal val="visible"/>
                                      </p:to>
                                    </p:set>
                                  </p:childTnLst>
                                  <p:subTnLst>
                                    <p:set>
                                      <p:cBhvr override="childStyle">
                                        <p:cTn dur="1" fill="hold" display="0" masterRel="sameClick" afterEffect="1">
                                          <p:stCondLst>
                                            <p:cond evt="end" delay="0">
                                              <p:tn val="8"/>
                                            </p:cond>
                                          </p:stCondLst>
                                        </p:cTn>
                                        <p:tgtEl>
                                          <p:spTgt spid="24"/>
                                        </p:tgtEl>
                                        <p:attrNameLst>
                                          <p:attrName>style.visibility</p:attrName>
                                        </p:attrNameLst>
                                      </p:cBhvr>
                                      <p:to>
                                        <p:strVal val="hidden"/>
                                      </p:to>
                                    </p:set>
                                  </p:subTnLst>
                                </p:cTn>
                              </p:par>
                            </p:childTnLst>
                          </p:cTn>
                        </p:par>
                        <p:par>
                          <p:cTn id="10" fill="hold">
                            <p:stCondLst>
                              <p:cond delay="2000"/>
                            </p:stCondLst>
                            <p:childTnLst>
                              <p:par>
                                <p:cTn id="11" presetID="11" presetClass="entr" presetSubtype="0" fill="hold" grpId="0" nodeType="afterEffect">
                                  <p:stCondLst>
                                    <p:cond delay="0"/>
                                  </p:stCondLst>
                                  <p:childTnLst>
                                    <p:set>
                                      <p:cBhvr>
                                        <p:cTn id="12" dur="1000">
                                          <p:stCondLst>
                                            <p:cond delay="0"/>
                                          </p:stCondLst>
                                        </p:cTn>
                                        <p:tgtEl>
                                          <p:spTgt spid="25"/>
                                        </p:tgtEl>
                                        <p:attrNameLst>
                                          <p:attrName>style.visibility</p:attrName>
                                        </p:attrNameLst>
                                      </p:cBhvr>
                                      <p:to>
                                        <p:strVal val="visible"/>
                                      </p:to>
                                    </p:set>
                                  </p:childTnLst>
                                  <p:subTnLst>
                                    <p:set>
                                      <p:cBhvr override="childStyle">
                                        <p:cTn dur="1" fill="hold" display="0" masterRel="sameClick" afterEffect="1">
                                          <p:stCondLst>
                                            <p:cond evt="end" delay="0">
                                              <p:tn val="11"/>
                                            </p:cond>
                                          </p:stCondLst>
                                        </p:cTn>
                                        <p:tgtEl>
                                          <p:spTgt spid="25"/>
                                        </p:tgtEl>
                                        <p:attrNameLst>
                                          <p:attrName>style.visibility</p:attrName>
                                        </p:attrNameLst>
                                      </p:cBhvr>
                                      <p:to>
                                        <p:strVal val="hidden"/>
                                      </p:to>
                                    </p:set>
                                  </p:subTnLst>
                                </p:cTn>
                              </p:par>
                            </p:childTnLst>
                          </p:cTn>
                        </p:par>
                        <p:par>
                          <p:cTn id="13" fill="hold">
                            <p:stCondLst>
                              <p:cond delay="3000"/>
                            </p:stCondLst>
                            <p:childTnLst>
                              <p:par>
                                <p:cTn id="14" presetID="11" presetClass="entr" presetSubtype="0" fill="hold" grpId="0" nodeType="afterEffect">
                                  <p:stCondLst>
                                    <p:cond delay="0"/>
                                  </p:stCondLst>
                                  <p:childTnLst>
                                    <p:set>
                                      <p:cBhvr>
                                        <p:cTn id="15" dur="1000">
                                          <p:stCondLst>
                                            <p:cond delay="0"/>
                                          </p:stCondLst>
                                        </p:cTn>
                                        <p:tgtEl>
                                          <p:spTgt spid="26"/>
                                        </p:tgtEl>
                                        <p:attrNameLst>
                                          <p:attrName>style.visibility</p:attrName>
                                        </p:attrNameLst>
                                      </p:cBhvr>
                                      <p:to>
                                        <p:strVal val="visible"/>
                                      </p:to>
                                    </p:set>
                                  </p:childTnLst>
                                  <p:subTnLst>
                                    <p:set>
                                      <p:cBhvr override="childStyle">
                                        <p:cTn dur="1" fill="hold" display="0" masterRel="sameClick" afterEffect="1">
                                          <p:stCondLst>
                                            <p:cond evt="end" delay="0">
                                              <p:tn val="14"/>
                                            </p:cond>
                                          </p:stCondLst>
                                        </p:cTn>
                                        <p:tgtEl>
                                          <p:spTgt spid="26"/>
                                        </p:tgtEl>
                                        <p:attrNameLst>
                                          <p:attrName>style.visibility</p:attrName>
                                        </p:attrNameLst>
                                      </p:cBhvr>
                                      <p:to>
                                        <p:strVal val="hidden"/>
                                      </p:to>
                                    </p:set>
                                  </p:subTnLst>
                                </p:cTn>
                              </p:par>
                            </p:childTnLst>
                          </p:cTn>
                        </p:par>
                        <p:par>
                          <p:cTn id="16" fill="hold">
                            <p:stCondLst>
                              <p:cond delay="4000"/>
                            </p:stCondLst>
                            <p:childTnLst>
                              <p:par>
                                <p:cTn id="17" presetID="11" presetClass="entr" presetSubtype="0" fill="hold" grpId="0" nodeType="afterEffect">
                                  <p:stCondLst>
                                    <p:cond delay="0"/>
                                  </p:stCondLst>
                                  <p:childTnLst>
                                    <p:set>
                                      <p:cBhvr>
                                        <p:cTn id="18" dur="1000">
                                          <p:stCondLst>
                                            <p:cond delay="0"/>
                                          </p:stCondLst>
                                        </p:cTn>
                                        <p:tgtEl>
                                          <p:spTgt spid="27"/>
                                        </p:tgtEl>
                                        <p:attrNameLst>
                                          <p:attrName>style.visibility</p:attrName>
                                        </p:attrNameLst>
                                      </p:cBhvr>
                                      <p:to>
                                        <p:strVal val="visible"/>
                                      </p:to>
                                    </p:set>
                                  </p:childTnLst>
                                  <p:subTnLst>
                                    <p:set>
                                      <p:cBhvr override="childStyle">
                                        <p:cTn dur="1" fill="hold" display="0" masterRel="sameClick" afterEffect="1">
                                          <p:stCondLst>
                                            <p:cond evt="end" delay="0">
                                              <p:tn val="17"/>
                                            </p:cond>
                                          </p:stCondLst>
                                        </p:cTn>
                                        <p:tgtEl>
                                          <p:spTgt spid="27"/>
                                        </p:tgtEl>
                                        <p:attrNameLst>
                                          <p:attrName>style.visibility</p:attrName>
                                        </p:attrNameLst>
                                      </p:cBhvr>
                                      <p:to>
                                        <p:strVal val="hidden"/>
                                      </p:to>
                                    </p:set>
                                  </p:subTnLst>
                                </p:cTn>
                              </p:par>
                            </p:childTnLst>
                          </p:cTn>
                        </p:par>
                        <p:par>
                          <p:cTn id="19" fill="hold">
                            <p:stCondLst>
                              <p:cond delay="5000"/>
                            </p:stCondLst>
                            <p:childTnLst>
                              <p:par>
                                <p:cTn id="20" presetID="11" presetClass="entr" presetSubtype="0" fill="hold" grpId="0" nodeType="afterEffect">
                                  <p:stCondLst>
                                    <p:cond delay="0"/>
                                  </p:stCondLst>
                                  <p:childTnLst>
                                    <p:set>
                                      <p:cBhvr>
                                        <p:cTn id="21" dur="1000">
                                          <p:stCondLst>
                                            <p:cond delay="0"/>
                                          </p:stCondLst>
                                        </p:cTn>
                                        <p:tgtEl>
                                          <p:spTgt spid="28"/>
                                        </p:tgtEl>
                                        <p:attrNameLst>
                                          <p:attrName>style.visibility</p:attrName>
                                        </p:attrNameLst>
                                      </p:cBhvr>
                                      <p:to>
                                        <p:strVal val="visible"/>
                                      </p:to>
                                    </p:set>
                                  </p:childTnLst>
                                  <p:subTnLst>
                                    <p:set>
                                      <p:cBhvr override="childStyle">
                                        <p:cTn dur="1" fill="hold" display="0" masterRel="sameClick" afterEffect="1">
                                          <p:stCondLst>
                                            <p:cond evt="end" delay="0">
                                              <p:tn val="20"/>
                                            </p:cond>
                                          </p:stCondLst>
                                        </p:cTn>
                                        <p:tgtEl>
                                          <p:spTgt spid="28"/>
                                        </p:tgtEl>
                                        <p:attrNameLst>
                                          <p:attrName>style.visibility</p:attrName>
                                        </p:attrNameLst>
                                      </p:cBhvr>
                                      <p:to>
                                        <p:strVal val="hidden"/>
                                      </p:to>
                                    </p:set>
                                  </p:subTnLst>
                                </p:cTn>
                              </p:par>
                            </p:childTnLst>
                          </p:cTn>
                        </p:par>
                        <p:par>
                          <p:cTn id="22" fill="hold">
                            <p:stCondLst>
                              <p:cond delay="6000"/>
                            </p:stCondLst>
                            <p:childTnLst>
                              <p:par>
                                <p:cTn id="23" presetID="11" presetClass="entr" presetSubtype="0" fill="hold" grpId="0" nodeType="afterEffect">
                                  <p:stCondLst>
                                    <p:cond delay="0"/>
                                  </p:stCondLst>
                                  <p:childTnLst>
                                    <p:set>
                                      <p:cBhvr>
                                        <p:cTn id="24" dur="1000">
                                          <p:stCondLst>
                                            <p:cond delay="0"/>
                                          </p:stCondLst>
                                        </p:cTn>
                                        <p:tgtEl>
                                          <p:spTgt spid="29"/>
                                        </p:tgtEl>
                                        <p:attrNameLst>
                                          <p:attrName>style.visibility</p:attrName>
                                        </p:attrNameLst>
                                      </p:cBhvr>
                                      <p:to>
                                        <p:strVal val="visible"/>
                                      </p:to>
                                    </p:set>
                                  </p:childTnLst>
                                  <p:subTnLst>
                                    <p:set>
                                      <p:cBhvr override="childStyle">
                                        <p:cTn dur="1" fill="hold" display="0" masterRel="sameClick" afterEffect="1">
                                          <p:stCondLst>
                                            <p:cond evt="end" delay="0">
                                              <p:tn val="23"/>
                                            </p:cond>
                                          </p:stCondLst>
                                        </p:cTn>
                                        <p:tgtEl>
                                          <p:spTgt spid="29"/>
                                        </p:tgtEl>
                                        <p:attrNameLst>
                                          <p:attrName>style.visibility</p:attrName>
                                        </p:attrNameLst>
                                      </p:cBhvr>
                                      <p:to>
                                        <p:strVal val="hidden"/>
                                      </p:to>
                                    </p:set>
                                  </p:subTnLst>
                                </p:cTn>
                              </p:par>
                            </p:childTnLst>
                          </p:cTn>
                        </p:par>
                        <p:par>
                          <p:cTn id="25" fill="hold">
                            <p:stCondLst>
                              <p:cond delay="7000"/>
                            </p:stCondLst>
                            <p:childTnLst>
                              <p:par>
                                <p:cTn id="26" presetID="11" presetClass="entr" presetSubtype="0" fill="hold" grpId="0" nodeType="afterEffect">
                                  <p:stCondLst>
                                    <p:cond delay="0"/>
                                  </p:stCondLst>
                                  <p:childTnLst>
                                    <p:set>
                                      <p:cBhvr>
                                        <p:cTn id="27" dur="1000">
                                          <p:stCondLst>
                                            <p:cond delay="0"/>
                                          </p:stCondLst>
                                        </p:cTn>
                                        <p:tgtEl>
                                          <p:spTgt spid="30"/>
                                        </p:tgtEl>
                                        <p:attrNameLst>
                                          <p:attrName>style.visibility</p:attrName>
                                        </p:attrNameLst>
                                      </p:cBhvr>
                                      <p:to>
                                        <p:strVal val="visible"/>
                                      </p:to>
                                    </p:set>
                                  </p:childTnLst>
                                  <p:subTnLst>
                                    <p:set>
                                      <p:cBhvr override="childStyle">
                                        <p:cTn dur="1" fill="hold" display="0" masterRel="sameClick" afterEffect="1">
                                          <p:stCondLst>
                                            <p:cond evt="end" delay="0">
                                              <p:tn val="26"/>
                                            </p:cond>
                                          </p:stCondLst>
                                        </p:cTn>
                                        <p:tgtEl>
                                          <p:spTgt spid="30"/>
                                        </p:tgtEl>
                                        <p:attrNameLst>
                                          <p:attrName>style.visibility</p:attrName>
                                        </p:attrNameLst>
                                      </p:cBhvr>
                                      <p:to>
                                        <p:strVal val="hidden"/>
                                      </p:to>
                                    </p:set>
                                  </p:subTnLst>
                                </p:cTn>
                              </p:par>
                            </p:childTnLst>
                          </p:cTn>
                        </p:par>
                        <p:par>
                          <p:cTn id="28" fill="hold">
                            <p:stCondLst>
                              <p:cond delay="8000"/>
                            </p:stCondLst>
                            <p:childTnLst>
                              <p:par>
                                <p:cTn id="29" presetID="11" presetClass="entr" presetSubtype="0" fill="hold" grpId="0" nodeType="afterEffect">
                                  <p:stCondLst>
                                    <p:cond delay="0"/>
                                  </p:stCondLst>
                                  <p:childTnLst>
                                    <p:set>
                                      <p:cBhvr>
                                        <p:cTn id="30" dur="1000">
                                          <p:stCondLst>
                                            <p:cond delay="0"/>
                                          </p:stCondLst>
                                        </p:cTn>
                                        <p:tgtEl>
                                          <p:spTgt spid="31"/>
                                        </p:tgtEl>
                                        <p:attrNameLst>
                                          <p:attrName>style.visibility</p:attrName>
                                        </p:attrNameLst>
                                      </p:cBhvr>
                                      <p:to>
                                        <p:strVal val="visible"/>
                                      </p:to>
                                    </p:set>
                                  </p:childTnLst>
                                  <p:subTnLst>
                                    <p:set>
                                      <p:cBhvr override="childStyle">
                                        <p:cTn dur="1" fill="hold" display="0" masterRel="sameClick" afterEffect="1">
                                          <p:stCondLst>
                                            <p:cond evt="end" delay="0">
                                              <p:tn val="29"/>
                                            </p:cond>
                                          </p:stCondLst>
                                        </p:cTn>
                                        <p:tgtEl>
                                          <p:spTgt spid="31"/>
                                        </p:tgtEl>
                                        <p:attrNameLst>
                                          <p:attrName>style.visibility</p:attrName>
                                        </p:attrNameLst>
                                      </p:cBhvr>
                                      <p:to>
                                        <p:strVal val="hidden"/>
                                      </p:to>
                                    </p:set>
                                  </p:subTnLst>
                                </p:cTn>
                              </p:par>
                            </p:childTnLst>
                          </p:cTn>
                        </p:par>
                        <p:par>
                          <p:cTn id="31" fill="hold">
                            <p:stCondLst>
                              <p:cond delay="9000"/>
                            </p:stCondLst>
                            <p:childTnLst>
                              <p:par>
                                <p:cTn id="32" presetID="11" presetClass="entr" presetSubtype="0" fill="hold" grpId="0" nodeType="afterEffect">
                                  <p:stCondLst>
                                    <p:cond delay="0"/>
                                  </p:stCondLst>
                                  <p:childTnLst>
                                    <p:set>
                                      <p:cBhvr>
                                        <p:cTn id="33" dur="1000">
                                          <p:stCondLst>
                                            <p:cond delay="0"/>
                                          </p:stCondLst>
                                        </p:cTn>
                                        <p:tgtEl>
                                          <p:spTgt spid="32"/>
                                        </p:tgtEl>
                                        <p:attrNameLst>
                                          <p:attrName>style.visibility</p:attrName>
                                        </p:attrNameLst>
                                      </p:cBhvr>
                                      <p:to>
                                        <p:strVal val="visible"/>
                                      </p:to>
                                    </p:set>
                                  </p:childTnLst>
                                  <p:subTnLst>
                                    <p:set>
                                      <p:cBhvr override="childStyle">
                                        <p:cTn dur="1" fill="hold" display="0" masterRel="sameClick" afterEffect="1">
                                          <p:stCondLst>
                                            <p:cond evt="end" delay="0">
                                              <p:tn val="32"/>
                                            </p:cond>
                                          </p:stCondLst>
                                        </p:cTn>
                                        <p:tgtEl>
                                          <p:spTgt spid="32"/>
                                        </p:tgtEl>
                                        <p:attrNameLst>
                                          <p:attrName>style.visibility</p:attrName>
                                        </p:attrNameLst>
                                      </p:cBhvr>
                                      <p:to>
                                        <p:strVal val="hidden"/>
                                      </p:to>
                                    </p:set>
                                  </p:subTnLst>
                                </p:cTn>
                              </p:par>
                            </p:childTnLst>
                          </p:cTn>
                        </p:par>
                        <p:par>
                          <p:cTn id="34" fill="hold">
                            <p:stCondLst>
                              <p:cond delay="10000"/>
                            </p:stCondLst>
                            <p:childTnLst>
                              <p:par>
                                <p:cTn id="35" presetID="9" presetClass="entr" presetSubtype="0" fill="hold" grpId="0" nodeType="after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dissolve">
                                      <p:cBhvr>
                                        <p:cTn id="37" dur="500"/>
                                        <p:tgtEl>
                                          <p:spTgt spid="33"/>
                                        </p:tgtEl>
                                      </p:cBhvr>
                                    </p:animEffect>
                                  </p:childTnLst>
                                  <p:subTnLst>
                                    <p:audio>
                                      <p:cMediaNode>
                                        <p:cTn display="0" masterRel="sameClick">
                                          <p:stCondLst>
                                            <p:cond evt="begin" delay="0">
                                              <p:tn val="35"/>
                                            </p:cond>
                                          </p:stCondLst>
                                          <p:endCondLst>
                                            <p:cond evt="onStopAudio" delay="0">
                                              <p:tgtEl>
                                                <p:sldTgt/>
                                              </p:tgtEl>
                                            </p:cond>
                                          </p:endCondLst>
                                        </p:cTn>
                                        <p:tgtEl>
                                          <p:sndTgt r:embed="rId4" name="bell3.wav"/>
                                        </p:tgtEl>
                                      </p:cMediaNode>
                                    </p:audio>
                                  </p:subTnLst>
                                </p:cTn>
                              </p:par>
                              <p:par>
                                <p:cTn id="38" presetID="21" presetClass="emph" presetSubtype="0" fill="hold" grpId="0" nodeType="withEffect">
                                  <p:stCondLst>
                                    <p:cond delay="0"/>
                                  </p:stCondLst>
                                  <p:childTnLst>
                                    <p:animClr clrSpc="hsl" dir="cw">
                                      <p:cBhvr override="childStyle">
                                        <p:cTn id="39" dur="500" fill="hold"/>
                                        <p:tgtEl>
                                          <p:spTgt spid="40"/>
                                        </p:tgtEl>
                                        <p:attrNameLst>
                                          <p:attrName>style.color</p:attrName>
                                        </p:attrNameLst>
                                      </p:cBhvr>
                                      <p:by>
                                        <p:hsl h="7200000" s="0" l="0"/>
                                      </p:by>
                                    </p:animClr>
                                    <p:animClr clrSpc="hsl" dir="cw">
                                      <p:cBhvr>
                                        <p:cTn id="40" dur="500" fill="hold"/>
                                        <p:tgtEl>
                                          <p:spTgt spid="40"/>
                                        </p:tgtEl>
                                        <p:attrNameLst>
                                          <p:attrName>fillcolor</p:attrName>
                                        </p:attrNameLst>
                                      </p:cBhvr>
                                      <p:by>
                                        <p:hsl h="7200000" s="0" l="0"/>
                                      </p:by>
                                    </p:animClr>
                                    <p:animClr clrSpc="hsl" dir="cw">
                                      <p:cBhvr>
                                        <p:cTn id="41" dur="500" fill="hold"/>
                                        <p:tgtEl>
                                          <p:spTgt spid="40"/>
                                        </p:tgtEl>
                                        <p:attrNameLst>
                                          <p:attrName>stroke.color</p:attrName>
                                        </p:attrNameLst>
                                      </p:cBhvr>
                                      <p:by>
                                        <p:hsl h="7200000" s="0" l="0"/>
                                      </p:by>
                                    </p:animClr>
                                    <p:set>
                                      <p:cBhvr>
                                        <p:cTn id="42" dur="500" fill="hold"/>
                                        <p:tgtEl>
                                          <p:spTgt spid="40"/>
                                        </p:tgtEl>
                                        <p:attrNameLst>
                                          <p:attrName>fill.type</p:attrName>
                                        </p:attrNameLst>
                                      </p:cBhvr>
                                      <p:to>
                                        <p:strVal val="solid"/>
                                      </p:to>
                                    </p:se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circle(in)">
                                      <p:cBhvr>
                                        <p:cTn id="4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0" grpId="0"/>
      <p:bldP spid="23" grpId="0"/>
      <p:bldP spid="24" grpId="0"/>
      <p:bldP spid="25" grpId="0"/>
      <p:bldP spid="26" grpId="0"/>
      <p:bldP spid="27" grpId="0"/>
      <p:bldP spid="28" grpId="0"/>
      <p:bldP spid="29" grpId="0"/>
      <p:bldP spid="30" grpId="0"/>
      <p:bldP spid="31" grpId="0"/>
      <p:bldP spid="32" grpId="0"/>
      <p:bldP spid="3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048000" y="2950464"/>
            <a:ext cx="1828800" cy="3810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rPr>
              <a:t>(His) father.</a:t>
            </a:r>
          </a:p>
        </p:txBody>
      </p:sp>
      <p:pic>
        <p:nvPicPr>
          <p:cNvPr id="20" name="Picture 29" descr="Picture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781800" y="1219200"/>
            <a:ext cx="53340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36" descr="Picture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172200" y="1236663"/>
            <a:ext cx="495300"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33" descr="Picture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181600" y="533400"/>
            <a:ext cx="1143000" cy="47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35" descr="Picture2"/>
          <p:cNvPicPr>
            <a:picLocks noChangeAspect="1" noChangeArrowheads="1" noCrop="1"/>
          </p:cNvPicPr>
          <p:nvPr/>
        </p:nvPicPr>
        <p:blipFill>
          <a:blip r:embed="rId6">
            <a:extLst>
              <a:ext uri="{BEBA8EAE-BF5A-486C-A8C5-ECC9F3942E4B}">
                <a14:imgProps xmlns:a14="http://schemas.microsoft.com/office/drawing/2010/main">
                  <a14:imgLayer r:embed="rId7">
                    <a14:imgEffect>
                      <a14:brightnessContrast bright="-40000" contrast="-36000"/>
                    </a14:imgEffect>
                  </a14:imgLayer>
                </a14:imgProps>
              </a:ext>
              <a:ext uri="{28A0092B-C50C-407E-A947-70E740481C1C}">
                <a14:useLocalDpi xmlns:a14="http://schemas.microsoft.com/office/drawing/2010/main" val="0"/>
              </a:ext>
            </a:extLst>
          </a:blip>
          <a:srcRect/>
          <a:stretch>
            <a:fillRect/>
          </a:stretch>
        </p:blipFill>
        <p:spPr bwMode="auto">
          <a:xfrm>
            <a:off x="6400800" y="1889125"/>
            <a:ext cx="533400" cy="47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29" descr="Picture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334000" y="1371600"/>
            <a:ext cx="53340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36" descr="Picture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886200" y="1617663"/>
            <a:ext cx="495300"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3" descr="Picture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886200" y="609600"/>
            <a:ext cx="1143000" cy="47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35" descr="Picture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876800" y="2041525"/>
            <a:ext cx="533400" cy="47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Rectangle 39"/>
          <p:cNvSpPr/>
          <p:nvPr/>
        </p:nvSpPr>
        <p:spPr>
          <a:xfrm>
            <a:off x="895581" y="5229165"/>
            <a:ext cx="5524269" cy="923330"/>
          </a:xfrm>
          <a:prstGeom prst="rect">
            <a:avLst/>
          </a:prstGeom>
          <a:noFill/>
        </p:spPr>
        <p:txBody>
          <a:bodyPr wrap="none" lIns="91440" tIns="45720" rIns="91440" bIns="45720">
            <a:spAutoFit/>
            <a:scene3d>
              <a:camera prst="isometricOffAxis1Right"/>
              <a:lightRig rig="flat" dir="tl">
                <a:rot lat="0" lon="0" rev="6600000"/>
              </a:lightRig>
            </a:scene3d>
            <a:sp3d extrusionH="25400" contourW="8890">
              <a:bevelT w="38100" h="31750"/>
              <a:contourClr>
                <a:schemeClr val="accent2">
                  <a:shade val="75000"/>
                </a:schemeClr>
              </a:contourClr>
            </a:sp3d>
          </a:bodyPr>
          <a:lstStyle/>
          <a:p>
            <a:pPr algn="ctr"/>
            <a:r>
              <a:rPr lang="en-US" sz="5400" b="1" dirty="0">
                <a:ln w="11430"/>
                <a:solidFill>
                  <a:srgbClr val="0000CC"/>
                </a:solidFill>
                <a:effectLst>
                  <a:glow rad="101600">
                    <a:srgbClr val="9F2936">
                      <a:lumMod val="60000"/>
                      <a:lumOff val="40000"/>
                      <a:alpha val="60000"/>
                    </a:srgbClr>
                  </a:glow>
                </a:effectLst>
              </a:rPr>
              <a:t>Who’s faster?</a:t>
            </a:r>
          </a:p>
        </p:txBody>
      </p:sp>
      <p:sp>
        <p:nvSpPr>
          <p:cNvPr id="23" name="Text Box 124"/>
          <p:cNvSpPr txBox="1">
            <a:spLocks noChangeArrowheads="1"/>
          </p:cNvSpPr>
          <p:nvPr/>
        </p:nvSpPr>
        <p:spPr bwMode="auto">
          <a:xfrm>
            <a:off x="609600" y="1045698"/>
            <a:ext cx="838200" cy="584775"/>
          </a:xfrm>
          <a:prstGeom prst="rect">
            <a:avLst/>
          </a:prstGeom>
          <a:noFill/>
          <a:ln w="2857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Aft>
                <a:spcPct val="0"/>
              </a:spcAft>
            </a:pPr>
            <a:r>
              <a:rPr lang="en-US" sz="3200" b="1" spc="300" dirty="0">
                <a:solidFill>
                  <a:srgbClr val="0000CC"/>
                </a:solidFill>
                <a:latin typeface="Verdana" pitchFamily="34" charset="0"/>
              </a:rPr>
              <a:t>10</a:t>
            </a:r>
          </a:p>
        </p:txBody>
      </p:sp>
      <p:sp>
        <p:nvSpPr>
          <p:cNvPr id="24" name="Text Box 125"/>
          <p:cNvSpPr txBox="1">
            <a:spLocks noChangeArrowheads="1"/>
          </p:cNvSpPr>
          <p:nvPr/>
        </p:nvSpPr>
        <p:spPr bwMode="auto">
          <a:xfrm>
            <a:off x="609600" y="1045698"/>
            <a:ext cx="838200" cy="584775"/>
          </a:xfrm>
          <a:prstGeom prst="rect">
            <a:avLst/>
          </a:prstGeom>
          <a:noFill/>
          <a:ln w="2857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Aft>
                <a:spcPct val="0"/>
              </a:spcAft>
            </a:pPr>
            <a:r>
              <a:rPr lang="en-US" sz="3200" b="1" spc="300" dirty="0">
                <a:solidFill>
                  <a:srgbClr val="0000CC"/>
                </a:solidFill>
                <a:latin typeface="Verdana" pitchFamily="34" charset="0"/>
              </a:rPr>
              <a:t>09</a:t>
            </a:r>
          </a:p>
        </p:txBody>
      </p:sp>
      <p:sp>
        <p:nvSpPr>
          <p:cNvPr id="25" name="Text Box 126"/>
          <p:cNvSpPr txBox="1">
            <a:spLocks noChangeArrowheads="1"/>
          </p:cNvSpPr>
          <p:nvPr/>
        </p:nvSpPr>
        <p:spPr bwMode="auto">
          <a:xfrm>
            <a:off x="609600" y="1045698"/>
            <a:ext cx="838200" cy="584775"/>
          </a:xfrm>
          <a:prstGeom prst="rect">
            <a:avLst/>
          </a:prstGeom>
          <a:noFill/>
          <a:ln w="2857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Aft>
                <a:spcPct val="0"/>
              </a:spcAft>
            </a:pPr>
            <a:r>
              <a:rPr lang="en-US" sz="3200" b="1" spc="300" dirty="0">
                <a:solidFill>
                  <a:srgbClr val="0000CC"/>
                </a:solidFill>
                <a:latin typeface="Verdana" pitchFamily="34" charset="0"/>
              </a:rPr>
              <a:t>08</a:t>
            </a:r>
          </a:p>
        </p:txBody>
      </p:sp>
      <p:sp>
        <p:nvSpPr>
          <p:cNvPr id="26" name="Text Box 127"/>
          <p:cNvSpPr txBox="1">
            <a:spLocks noChangeArrowheads="1"/>
          </p:cNvSpPr>
          <p:nvPr/>
        </p:nvSpPr>
        <p:spPr bwMode="auto">
          <a:xfrm>
            <a:off x="609600" y="1045698"/>
            <a:ext cx="838200" cy="584775"/>
          </a:xfrm>
          <a:prstGeom prst="rect">
            <a:avLst/>
          </a:prstGeom>
          <a:noFill/>
          <a:ln w="2857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Aft>
                <a:spcPct val="0"/>
              </a:spcAft>
            </a:pPr>
            <a:r>
              <a:rPr lang="en-US" sz="3200" b="1" spc="300" dirty="0">
                <a:solidFill>
                  <a:srgbClr val="0000CC"/>
                </a:solidFill>
                <a:latin typeface="Verdana" pitchFamily="34" charset="0"/>
              </a:rPr>
              <a:t>07</a:t>
            </a:r>
          </a:p>
        </p:txBody>
      </p:sp>
      <p:sp>
        <p:nvSpPr>
          <p:cNvPr id="27" name="Text Box 128"/>
          <p:cNvSpPr txBox="1">
            <a:spLocks noChangeArrowheads="1"/>
          </p:cNvSpPr>
          <p:nvPr/>
        </p:nvSpPr>
        <p:spPr bwMode="auto">
          <a:xfrm>
            <a:off x="609600" y="1045698"/>
            <a:ext cx="838200" cy="584775"/>
          </a:xfrm>
          <a:prstGeom prst="rect">
            <a:avLst/>
          </a:prstGeom>
          <a:noFill/>
          <a:ln w="2857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Aft>
                <a:spcPct val="0"/>
              </a:spcAft>
            </a:pPr>
            <a:r>
              <a:rPr lang="en-US" sz="3200" b="1" spc="300" dirty="0">
                <a:solidFill>
                  <a:srgbClr val="0000CC"/>
                </a:solidFill>
                <a:latin typeface="Verdana" pitchFamily="34" charset="0"/>
              </a:rPr>
              <a:t>06</a:t>
            </a:r>
          </a:p>
        </p:txBody>
      </p:sp>
      <p:sp>
        <p:nvSpPr>
          <p:cNvPr id="28" name="Text Box 129"/>
          <p:cNvSpPr txBox="1">
            <a:spLocks noChangeArrowheads="1"/>
          </p:cNvSpPr>
          <p:nvPr/>
        </p:nvSpPr>
        <p:spPr bwMode="auto">
          <a:xfrm>
            <a:off x="609600" y="1045698"/>
            <a:ext cx="838200" cy="584775"/>
          </a:xfrm>
          <a:prstGeom prst="rect">
            <a:avLst/>
          </a:prstGeom>
          <a:noFill/>
          <a:ln w="2857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Aft>
                <a:spcPct val="0"/>
              </a:spcAft>
            </a:pPr>
            <a:r>
              <a:rPr lang="en-US" sz="3200" b="1" spc="300" dirty="0">
                <a:solidFill>
                  <a:srgbClr val="0000CC"/>
                </a:solidFill>
                <a:latin typeface="Verdana" pitchFamily="34" charset="0"/>
              </a:rPr>
              <a:t>05</a:t>
            </a:r>
          </a:p>
        </p:txBody>
      </p:sp>
      <p:sp>
        <p:nvSpPr>
          <p:cNvPr id="29" name="Text Box 130"/>
          <p:cNvSpPr txBox="1">
            <a:spLocks noChangeArrowheads="1"/>
          </p:cNvSpPr>
          <p:nvPr/>
        </p:nvSpPr>
        <p:spPr bwMode="auto">
          <a:xfrm>
            <a:off x="609600" y="1045698"/>
            <a:ext cx="838200" cy="584775"/>
          </a:xfrm>
          <a:prstGeom prst="rect">
            <a:avLst/>
          </a:prstGeom>
          <a:noFill/>
          <a:ln w="2857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Aft>
                <a:spcPct val="0"/>
              </a:spcAft>
            </a:pPr>
            <a:r>
              <a:rPr lang="en-US" sz="3200" b="1" spc="300" dirty="0">
                <a:solidFill>
                  <a:srgbClr val="0000CC"/>
                </a:solidFill>
                <a:latin typeface="Verdana" pitchFamily="34" charset="0"/>
              </a:rPr>
              <a:t>04</a:t>
            </a:r>
          </a:p>
        </p:txBody>
      </p:sp>
      <p:sp>
        <p:nvSpPr>
          <p:cNvPr id="30" name="Text Box 131"/>
          <p:cNvSpPr txBox="1">
            <a:spLocks noChangeArrowheads="1"/>
          </p:cNvSpPr>
          <p:nvPr/>
        </p:nvSpPr>
        <p:spPr bwMode="auto">
          <a:xfrm>
            <a:off x="609600" y="1045698"/>
            <a:ext cx="838200" cy="584775"/>
          </a:xfrm>
          <a:prstGeom prst="rect">
            <a:avLst/>
          </a:prstGeom>
          <a:noFill/>
          <a:ln w="2857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Aft>
                <a:spcPct val="0"/>
              </a:spcAft>
            </a:pPr>
            <a:r>
              <a:rPr lang="en-US" sz="3200" b="1" spc="300" dirty="0">
                <a:solidFill>
                  <a:srgbClr val="0000CC"/>
                </a:solidFill>
                <a:latin typeface="Verdana" pitchFamily="34" charset="0"/>
              </a:rPr>
              <a:t>03</a:t>
            </a:r>
          </a:p>
        </p:txBody>
      </p:sp>
      <p:sp>
        <p:nvSpPr>
          <p:cNvPr id="31" name="Text Box 132"/>
          <p:cNvSpPr txBox="1">
            <a:spLocks noChangeArrowheads="1"/>
          </p:cNvSpPr>
          <p:nvPr/>
        </p:nvSpPr>
        <p:spPr bwMode="auto">
          <a:xfrm>
            <a:off x="609600" y="1045698"/>
            <a:ext cx="838200" cy="584775"/>
          </a:xfrm>
          <a:prstGeom prst="rect">
            <a:avLst/>
          </a:prstGeom>
          <a:noFill/>
          <a:ln w="2857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Aft>
                <a:spcPct val="0"/>
              </a:spcAft>
            </a:pPr>
            <a:r>
              <a:rPr lang="en-US" sz="3200" b="1" spc="300" dirty="0">
                <a:solidFill>
                  <a:srgbClr val="0000CC"/>
                </a:solidFill>
                <a:latin typeface="Verdana" pitchFamily="34" charset="0"/>
              </a:rPr>
              <a:t>02</a:t>
            </a:r>
          </a:p>
        </p:txBody>
      </p:sp>
      <p:sp>
        <p:nvSpPr>
          <p:cNvPr id="32" name="Text Box 133"/>
          <p:cNvSpPr txBox="1">
            <a:spLocks noChangeArrowheads="1"/>
          </p:cNvSpPr>
          <p:nvPr/>
        </p:nvSpPr>
        <p:spPr bwMode="auto">
          <a:xfrm>
            <a:off x="609600" y="1045698"/>
            <a:ext cx="838200" cy="584775"/>
          </a:xfrm>
          <a:prstGeom prst="rect">
            <a:avLst/>
          </a:prstGeom>
          <a:noFill/>
          <a:ln w="2857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Aft>
                <a:spcPct val="0"/>
              </a:spcAft>
            </a:pPr>
            <a:r>
              <a:rPr lang="en-US" sz="3200" b="1" spc="300" dirty="0">
                <a:solidFill>
                  <a:srgbClr val="0000CC"/>
                </a:solidFill>
                <a:latin typeface="Verdana" pitchFamily="34" charset="0"/>
              </a:rPr>
              <a:t>01</a:t>
            </a:r>
          </a:p>
        </p:txBody>
      </p:sp>
      <p:sp>
        <p:nvSpPr>
          <p:cNvPr id="33" name="Text Box 137"/>
          <p:cNvSpPr txBox="1">
            <a:spLocks noChangeArrowheads="1"/>
          </p:cNvSpPr>
          <p:nvPr/>
        </p:nvSpPr>
        <p:spPr bwMode="auto">
          <a:xfrm>
            <a:off x="609600" y="1023362"/>
            <a:ext cx="838200" cy="584775"/>
          </a:xfrm>
          <a:prstGeom prst="rect">
            <a:avLst/>
          </a:prstGeom>
          <a:solidFill>
            <a:srgbClr val="FF0000"/>
          </a:solidFill>
          <a:ln w="28575">
            <a:solidFill>
              <a:srgbClr val="FF0000"/>
            </a:solid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Aft>
                <a:spcPct val="0"/>
              </a:spcAft>
            </a:pPr>
            <a:r>
              <a:rPr lang="en-US" sz="3200" b="1" spc="300" dirty="0">
                <a:solidFill>
                  <a:srgbClr val="0000CC"/>
                </a:solidFill>
                <a:latin typeface="Verdana" pitchFamily="34" charset="0"/>
              </a:rPr>
              <a:t>00</a:t>
            </a:r>
          </a:p>
        </p:txBody>
      </p:sp>
      <p:sp>
        <p:nvSpPr>
          <p:cNvPr id="44" name="Rectangle 43"/>
          <p:cNvSpPr/>
          <p:nvPr/>
        </p:nvSpPr>
        <p:spPr>
          <a:xfrm>
            <a:off x="3010131" y="600670"/>
            <a:ext cx="5524269" cy="923330"/>
          </a:xfrm>
          <a:prstGeom prst="rect">
            <a:avLst/>
          </a:prstGeom>
          <a:noFill/>
        </p:spPr>
        <p:txBody>
          <a:bodyPr wrap="none" lIns="91440" tIns="45720" rIns="91440" bIns="45720">
            <a:spAutoFit/>
            <a:scene3d>
              <a:camera prst="isometricOffAxis1Right"/>
              <a:lightRig rig="flat" dir="tl">
                <a:rot lat="0" lon="0" rev="6600000"/>
              </a:lightRig>
            </a:scene3d>
            <a:sp3d extrusionH="25400" contourW="8890">
              <a:bevelT w="38100" h="31750"/>
              <a:contourClr>
                <a:schemeClr val="accent2">
                  <a:shade val="75000"/>
                </a:schemeClr>
              </a:contourClr>
            </a:sp3d>
          </a:bodyPr>
          <a:lstStyle/>
          <a:p>
            <a:pPr algn="ctr"/>
            <a:r>
              <a:rPr lang="en-US" sz="5400" b="1" dirty="0">
                <a:ln w="11430"/>
                <a:solidFill>
                  <a:srgbClr val="FF0000"/>
                </a:solidFill>
                <a:effectLst>
                  <a:glow rad="101600">
                    <a:srgbClr val="9F2936">
                      <a:lumMod val="60000"/>
                      <a:lumOff val="40000"/>
                      <a:alpha val="60000"/>
                    </a:srgbClr>
                  </a:glow>
                </a:effectLst>
              </a:rPr>
              <a:t>Who’s faster?</a:t>
            </a:r>
          </a:p>
        </p:txBody>
      </p:sp>
      <p:pic>
        <p:nvPicPr>
          <p:cNvPr id="46" name="Picture 4" descr="Káº¿t quáº£ hÃ¬nh áº£nh cho appl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06880" y="141857"/>
            <a:ext cx="1642872" cy="1454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Action Button: Home 38">
            <a:hlinkClick r:id="rId9" action="ppaction://hlinksldjump" highlightClick="1"/>
          </p:cNvPr>
          <p:cNvSpPr/>
          <p:nvPr/>
        </p:nvSpPr>
        <p:spPr>
          <a:xfrm>
            <a:off x="8168640" y="6152495"/>
            <a:ext cx="646176" cy="565297"/>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p:cNvSpPr/>
          <p:nvPr/>
        </p:nvSpPr>
        <p:spPr>
          <a:xfrm>
            <a:off x="1760732" y="2124868"/>
            <a:ext cx="4746236" cy="584775"/>
          </a:xfrm>
          <a:prstGeom prst="rect">
            <a:avLst/>
          </a:prstGeom>
        </p:spPr>
        <p:txBody>
          <a:bodyPr wrap="none">
            <a:spAutoFit/>
          </a:bodyPr>
          <a:lstStyle/>
          <a:p>
            <a:r>
              <a:rPr lang="en-US" sz="3200" b="1" dirty="0">
                <a:solidFill>
                  <a:srgbClr val="0070C0"/>
                </a:solidFill>
              </a:rPr>
              <a:t>4. Who cooks </a:t>
            </a:r>
            <a:r>
              <a:rPr lang="en-US" sz="3200" b="1" i="1" dirty="0" err="1">
                <a:solidFill>
                  <a:srgbClr val="0070C0"/>
                </a:solidFill>
              </a:rPr>
              <a:t>banh</a:t>
            </a:r>
            <a:r>
              <a:rPr lang="en-US" sz="3200" b="1" i="1" dirty="0">
                <a:solidFill>
                  <a:srgbClr val="0070C0"/>
                </a:solidFill>
              </a:rPr>
              <a:t> </a:t>
            </a:r>
            <a:r>
              <a:rPr lang="en-US" sz="3200" b="1" i="1" dirty="0" err="1">
                <a:solidFill>
                  <a:srgbClr val="0070C0"/>
                </a:solidFill>
              </a:rPr>
              <a:t>chung</a:t>
            </a:r>
            <a:r>
              <a:rPr lang="en-US" sz="3200" b="1" dirty="0">
                <a:solidFill>
                  <a:srgbClr val="0070C0"/>
                </a:solidFill>
              </a:rPr>
              <a:t>?</a:t>
            </a:r>
          </a:p>
        </p:txBody>
      </p:sp>
    </p:spTree>
    <p:extLst>
      <p:ext uri="{BB962C8B-B14F-4D97-AF65-F5344CB8AC3E}">
        <p14:creationId xmlns:p14="http://schemas.microsoft.com/office/powerpoint/2010/main" val="16993426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1" presetClass="entr" presetSubtype="0" fill="hold" grpId="0" nodeType="afterEffect">
                                  <p:stCondLst>
                                    <p:cond delay="0"/>
                                  </p:stCondLst>
                                  <p:childTnLst>
                                    <p:set>
                                      <p:cBhvr>
                                        <p:cTn id="6" dur="1000">
                                          <p:stCondLst>
                                            <p:cond delay="0"/>
                                          </p:stCondLst>
                                        </p:cTn>
                                        <p:tgtEl>
                                          <p:spTgt spid="23"/>
                                        </p:tgtEl>
                                        <p:attrNameLst>
                                          <p:attrName>style.visibility</p:attrName>
                                        </p:attrNameLst>
                                      </p:cBhvr>
                                      <p:to>
                                        <p:strVal val="visible"/>
                                      </p:to>
                                    </p:set>
                                  </p:childTnLst>
                                  <p:subTnLst>
                                    <p:set>
                                      <p:cBhvr override="childStyle">
                                        <p:cTn dur="1" fill="hold" display="0" masterRel="sameClick" afterEffect="1">
                                          <p:stCondLst>
                                            <p:cond evt="end" delay="0">
                                              <p:tn val="5"/>
                                            </p:cond>
                                          </p:stCondLst>
                                        </p:cTn>
                                        <p:tgtEl>
                                          <p:spTgt spid="23"/>
                                        </p:tgtEl>
                                        <p:attrNameLst>
                                          <p:attrName>style.visibility</p:attrName>
                                        </p:attrNameLst>
                                      </p:cBhvr>
                                      <p:to>
                                        <p:strVal val="hidden"/>
                                      </p:to>
                                    </p:set>
                                    <p:audio>
                                      <p:cMediaNode>
                                        <p:cTn display="0" masterRel="sameClick">
                                          <p:stCondLst>
                                            <p:cond evt="begin" delay="0">
                                              <p:tn val="5"/>
                                            </p:cond>
                                          </p:stCondLst>
                                          <p:endCondLst>
                                            <p:cond evt="onStopAudio" delay="0">
                                              <p:tgtEl>
                                                <p:sldTgt/>
                                              </p:tgtEl>
                                            </p:cond>
                                          </p:endCondLst>
                                        </p:cTn>
                                        <p:tgtEl>
                                          <p:sndTgt r:embed="rId3" name="happy re 10.wav"/>
                                        </p:tgtEl>
                                      </p:cMediaNode>
                                    </p:audio>
                                  </p:subTnLst>
                                </p:cTn>
                              </p:par>
                            </p:childTnLst>
                          </p:cTn>
                        </p:par>
                        <p:par>
                          <p:cTn id="7" fill="hold">
                            <p:stCondLst>
                              <p:cond delay="1000"/>
                            </p:stCondLst>
                            <p:childTnLst>
                              <p:par>
                                <p:cTn id="8" presetID="11" presetClass="entr" presetSubtype="0" fill="hold" grpId="0" nodeType="afterEffect">
                                  <p:stCondLst>
                                    <p:cond delay="0"/>
                                  </p:stCondLst>
                                  <p:childTnLst>
                                    <p:set>
                                      <p:cBhvr>
                                        <p:cTn id="9" dur="1000">
                                          <p:stCondLst>
                                            <p:cond delay="0"/>
                                          </p:stCondLst>
                                        </p:cTn>
                                        <p:tgtEl>
                                          <p:spTgt spid="24"/>
                                        </p:tgtEl>
                                        <p:attrNameLst>
                                          <p:attrName>style.visibility</p:attrName>
                                        </p:attrNameLst>
                                      </p:cBhvr>
                                      <p:to>
                                        <p:strVal val="visible"/>
                                      </p:to>
                                    </p:set>
                                  </p:childTnLst>
                                  <p:subTnLst>
                                    <p:set>
                                      <p:cBhvr override="childStyle">
                                        <p:cTn dur="1" fill="hold" display="0" masterRel="sameClick" afterEffect="1">
                                          <p:stCondLst>
                                            <p:cond evt="end" delay="0">
                                              <p:tn val="8"/>
                                            </p:cond>
                                          </p:stCondLst>
                                        </p:cTn>
                                        <p:tgtEl>
                                          <p:spTgt spid="24"/>
                                        </p:tgtEl>
                                        <p:attrNameLst>
                                          <p:attrName>style.visibility</p:attrName>
                                        </p:attrNameLst>
                                      </p:cBhvr>
                                      <p:to>
                                        <p:strVal val="hidden"/>
                                      </p:to>
                                    </p:set>
                                  </p:subTnLst>
                                </p:cTn>
                              </p:par>
                            </p:childTnLst>
                          </p:cTn>
                        </p:par>
                        <p:par>
                          <p:cTn id="10" fill="hold">
                            <p:stCondLst>
                              <p:cond delay="2000"/>
                            </p:stCondLst>
                            <p:childTnLst>
                              <p:par>
                                <p:cTn id="11" presetID="11" presetClass="entr" presetSubtype="0" fill="hold" grpId="0" nodeType="afterEffect">
                                  <p:stCondLst>
                                    <p:cond delay="0"/>
                                  </p:stCondLst>
                                  <p:childTnLst>
                                    <p:set>
                                      <p:cBhvr>
                                        <p:cTn id="12" dur="1000">
                                          <p:stCondLst>
                                            <p:cond delay="0"/>
                                          </p:stCondLst>
                                        </p:cTn>
                                        <p:tgtEl>
                                          <p:spTgt spid="25"/>
                                        </p:tgtEl>
                                        <p:attrNameLst>
                                          <p:attrName>style.visibility</p:attrName>
                                        </p:attrNameLst>
                                      </p:cBhvr>
                                      <p:to>
                                        <p:strVal val="visible"/>
                                      </p:to>
                                    </p:set>
                                  </p:childTnLst>
                                  <p:subTnLst>
                                    <p:set>
                                      <p:cBhvr override="childStyle">
                                        <p:cTn dur="1" fill="hold" display="0" masterRel="sameClick" afterEffect="1">
                                          <p:stCondLst>
                                            <p:cond evt="end" delay="0">
                                              <p:tn val="11"/>
                                            </p:cond>
                                          </p:stCondLst>
                                        </p:cTn>
                                        <p:tgtEl>
                                          <p:spTgt spid="25"/>
                                        </p:tgtEl>
                                        <p:attrNameLst>
                                          <p:attrName>style.visibility</p:attrName>
                                        </p:attrNameLst>
                                      </p:cBhvr>
                                      <p:to>
                                        <p:strVal val="hidden"/>
                                      </p:to>
                                    </p:set>
                                  </p:subTnLst>
                                </p:cTn>
                              </p:par>
                            </p:childTnLst>
                          </p:cTn>
                        </p:par>
                        <p:par>
                          <p:cTn id="13" fill="hold">
                            <p:stCondLst>
                              <p:cond delay="3000"/>
                            </p:stCondLst>
                            <p:childTnLst>
                              <p:par>
                                <p:cTn id="14" presetID="11" presetClass="entr" presetSubtype="0" fill="hold" grpId="0" nodeType="afterEffect">
                                  <p:stCondLst>
                                    <p:cond delay="0"/>
                                  </p:stCondLst>
                                  <p:childTnLst>
                                    <p:set>
                                      <p:cBhvr>
                                        <p:cTn id="15" dur="1000">
                                          <p:stCondLst>
                                            <p:cond delay="0"/>
                                          </p:stCondLst>
                                        </p:cTn>
                                        <p:tgtEl>
                                          <p:spTgt spid="26"/>
                                        </p:tgtEl>
                                        <p:attrNameLst>
                                          <p:attrName>style.visibility</p:attrName>
                                        </p:attrNameLst>
                                      </p:cBhvr>
                                      <p:to>
                                        <p:strVal val="visible"/>
                                      </p:to>
                                    </p:set>
                                  </p:childTnLst>
                                  <p:subTnLst>
                                    <p:set>
                                      <p:cBhvr override="childStyle">
                                        <p:cTn dur="1" fill="hold" display="0" masterRel="sameClick" afterEffect="1">
                                          <p:stCondLst>
                                            <p:cond evt="end" delay="0">
                                              <p:tn val="14"/>
                                            </p:cond>
                                          </p:stCondLst>
                                        </p:cTn>
                                        <p:tgtEl>
                                          <p:spTgt spid="26"/>
                                        </p:tgtEl>
                                        <p:attrNameLst>
                                          <p:attrName>style.visibility</p:attrName>
                                        </p:attrNameLst>
                                      </p:cBhvr>
                                      <p:to>
                                        <p:strVal val="hidden"/>
                                      </p:to>
                                    </p:set>
                                  </p:subTnLst>
                                </p:cTn>
                              </p:par>
                            </p:childTnLst>
                          </p:cTn>
                        </p:par>
                        <p:par>
                          <p:cTn id="16" fill="hold">
                            <p:stCondLst>
                              <p:cond delay="4000"/>
                            </p:stCondLst>
                            <p:childTnLst>
                              <p:par>
                                <p:cTn id="17" presetID="11" presetClass="entr" presetSubtype="0" fill="hold" grpId="0" nodeType="afterEffect">
                                  <p:stCondLst>
                                    <p:cond delay="0"/>
                                  </p:stCondLst>
                                  <p:childTnLst>
                                    <p:set>
                                      <p:cBhvr>
                                        <p:cTn id="18" dur="1000">
                                          <p:stCondLst>
                                            <p:cond delay="0"/>
                                          </p:stCondLst>
                                        </p:cTn>
                                        <p:tgtEl>
                                          <p:spTgt spid="27"/>
                                        </p:tgtEl>
                                        <p:attrNameLst>
                                          <p:attrName>style.visibility</p:attrName>
                                        </p:attrNameLst>
                                      </p:cBhvr>
                                      <p:to>
                                        <p:strVal val="visible"/>
                                      </p:to>
                                    </p:set>
                                  </p:childTnLst>
                                  <p:subTnLst>
                                    <p:set>
                                      <p:cBhvr override="childStyle">
                                        <p:cTn dur="1" fill="hold" display="0" masterRel="sameClick" afterEffect="1">
                                          <p:stCondLst>
                                            <p:cond evt="end" delay="0">
                                              <p:tn val="17"/>
                                            </p:cond>
                                          </p:stCondLst>
                                        </p:cTn>
                                        <p:tgtEl>
                                          <p:spTgt spid="27"/>
                                        </p:tgtEl>
                                        <p:attrNameLst>
                                          <p:attrName>style.visibility</p:attrName>
                                        </p:attrNameLst>
                                      </p:cBhvr>
                                      <p:to>
                                        <p:strVal val="hidden"/>
                                      </p:to>
                                    </p:set>
                                  </p:subTnLst>
                                </p:cTn>
                              </p:par>
                            </p:childTnLst>
                          </p:cTn>
                        </p:par>
                        <p:par>
                          <p:cTn id="19" fill="hold">
                            <p:stCondLst>
                              <p:cond delay="5000"/>
                            </p:stCondLst>
                            <p:childTnLst>
                              <p:par>
                                <p:cTn id="20" presetID="11" presetClass="entr" presetSubtype="0" fill="hold" grpId="0" nodeType="afterEffect">
                                  <p:stCondLst>
                                    <p:cond delay="0"/>
                                  </p:stCondLst>
                                  <p:childTnLst>
                                    <p:set>
                                      <p:cBhvr>
                                        <p:cTn id="21" dur="1000">
                                          <p:stCondLst>
                                            <p:cond delay="0"/>
                                          </p:stCondLst>
                                        </p:cTn>
                                        <p:tgtEl>
                                          <p:spTgt spid="28"/>
                                        </p:tgtEl>
                                        <p:attrNameLst>
                                          <p:attrName>style.visibility</p:attrName>
                                        </p:attrNameLst>
                                      </p:cBhvr>
                                      <p:to>
                                        <p:strVal val="visible"/>
                                      </p:to>
                                    </p:set>
                                  </p:childTnLst>
                                  <p:subTnLst>
                                    <p:set>
                                      <p:cBhvr override="childStyle">
                                        <p:cTn dur="1" fill="hold" display="0" masterRel="sameClick" afterEffect="1">
                                          <p:stCondLst>
                                            <p:cond evt="end" delay="0">
                                              <p:tn val="20"/>
                                            </p:cond>
                                          </p:stCondLst>
                                        </p:cTn>
                                        <p:tgtEl>
                                          <p:spTgt spid="28"/>
                                        </p:tgtEl>
                                        <p:attrNameLst>
                                          <p:attrName>style.visibility</p:attrName>
                                        </p:attrNameLst>
                                      </p:cBhvr>
                                      <p:to>
                                        <p:strVal val="hidden"/>
                                      </p:to>
                                    </p:set>
                                  </p:subTnLst>
                                </p:cTn>
                              </p:par>
                            </p:childTnLst>
                          </p:cTn>
                        </p:par>
                        <p:par>
                          <p:cTn id="22" fill="hold">
                            <p:stCondLst>
                              <p:cond delay="6000"/>
                            </p:stCondLst>
                            <p:childTnLst>
                              <p:par>
                                <p:cTn id="23" presetID="11" presetClass="entr" presetSubtype="0" fill="hold" grpId="0" nodeType="afterEffect">
                                  <p:stCondLst>
                                    <p:cond delay="0"/>
                                  </p:stCondLst>
                                  <p:childTnLst>
                                    <p:set>
                                      <p:cBhvr>
                                        <p:cTn id="24" dur="1000">
                                          <p:stCondLst>
                                            <p:cond delay="0"/>
                                          </p:stCondLst>
                                        </p:cTn>
                                        <p:tgtEl>
                                          <p:spTgt spid="29"/>
                                        </p:tgtEl>
                                        <p:attrNameLst>
                                          <p:attrName>style.visibility</p:attrName>
                                        </p:attrNameLst>
                                      </p:cBhvr>
                                      <p:to>
                                        <p:strVal val="visible"/>
                                      </p:to>
                                    </p:set>
                                  </p:childTnLst>
                                  <p:subTnLst>
                                    <p:set>
                                      <p:cBhvr override="childStyle">
                                        <p:cTn dur="1" fill="hold" display="0" masterRel="sameClick" afterEffect="1">
                                          <p:stCondLst>
                                            <p:cond evt="end" delay="0">
                                              <p:tn val="23"/>
                                            </p:cond>
                                          </p:stCondLst>
                                        </p:cTn>
                                        <p:tgtEl>
                                          <p:spTgt spid="29"/>
                                        </p:tgtEl>
                                        <p:attrNameLst>
                                          <p:attrName>style.visibility</p:attrName>
                                        </p:attrNameLst>
                                      </p:cBhvr>
                                      <p:to>
                                        <p:strVal val="hidden"/>
                                      </p:to>
                                    </p:set>
                                  </p:subTnLst>
                                </p:cTn>
                              </p:par>
                            </p:childTnLst>
                          </p:cTn>
                        </p:par>
                        <p:par>
                          <p:cTn id="25" fill="hold">
                            <p:stCondLst>
                              <p:cond delay="7000"/>
                            </p:stCondLst>
                            <p:childTnLst>
                              <p:par>
                                <p:cTn id="26" presetID="11" presetClass="entr" presetSubtype="0" fill="hold" grpId="0" nodeType="afterEffect">
                                  <p:stCondLst>
                                    <p:cond delay="0"/>
                                  </p:stCondLst>
                                  <p:childTnLst>
                                    <p:set>
                                      <p:cBhvr>
                                        <p:cTn id="27" dur="1000">
                                          <p:stCondLst>
                                            <p:cond delay="0"/>
                                          </p:stCondLst>
                                        </p:cTn>
                                        <p:tgtEl>
                                          <p:spTgt spid="30"/>
                                        </p:tgtEl>
                                        <p:attrNameLst>
                                          <p:attrName>style.visibility</p:attrName>
                                        </p:attrNameLst>
                                      </p:cBhvr>
                                      <p:to>
                                        <p:strVal val="visible"/>
                                      </p:to>
                                    </p:set>
                                  </p:childTnLst>
                                  <p:subTnLst>
                                    <p:set>
                                      <p:cBhvr override="childStyle">
                                        <p:cTn dur="1" fill="hold" display="0" masterRel="sameClick" afterEffect="1">
                                          <p:stCondLst>
                                            <p:cond evt="end" delay="0">
                                              <p:tn val="26"/>
                                            </p:cond>
                                          </p:stCondLst>
                                        </p:cTn>
                                        <p:tgtEl>
                                          <p:spTgt spid="30"/>
                                        </p:tgtEl>
                                        <p:attrNameLst>
                                          <p:attrName>style.visibility</p:attrName>
                                        </p:attrNameLst>
                                      </p:cBhvr>
                                      <p:to>
                                        <p:strVal val="hidden"/>
                                      </p:to>
                                    </p:set>
                                  </p:subTnLst>
                                </p:cTn>
                              </p:par>
                            </p:childTnLst>
                          </p:cTn>
                        </p:par>
                        <p:par>
                          <p:cTn id="28" fill="hold">
                            <p:stCondLst>
                              <p:cond delay="8000"/>
                            </p:stCondLst>
                            <p:childTnLst>
                              <p:par>
                                <p:cTn id="29" presetID="11" presetClass="entr" presetSubtype="0" fill="hold" grpId="0" nodeType="afterEffect">
                                  <p:stCondLst>
                                    <p:cond delay="0"/>
                                  </p:stCondLst>
                                  <p:childTnLst>
                                    <p:set>
                                      <p:cBhvr>
                                        <p:cTn id="30" dur="1000">
                                          <p:stCondLst>
                                            <p:cond delay="0"/>
                                          </p:stCondLst>
                                        </p:cTn>
                                        <p:tgtEl>
                                          <p:spTgt spid="31"/>
                                        </p:tgtEl>
                                        <p:attrNameLst>
                                          <p:attrName>style.visibility</p:attrName>
                                        </p:attrNameLst>
                                      </p:cBhvr>
                                      <p:to>
                                        <p:strVal val="visible"/>
                                      </p:to>
                                    </p:set>
                                  </p:childTnLst>
                                  <p:subTnLst>
                                    <p:set>
                                      <p:cBhvr override="childStyle">
                                        <p:cTn dur="1" fill="hold" display="0" masterRel="sameClick" afterEffect="1">
                                          <p:stCondLst>
                                            <p:cond evt="end" delay="0">
                                              <p:tn val="29"/>
                                            </p:cond>
                                          </p:stCondLst>
                                        </p:cTn>
                                        <p:tgtEl>
                                          <p:spTgt spid="31"/>
                                        </p:tgtEl>
                                        <p:attrNameLst>
                                          <p:attrName>style.visibility</p:attrName>
                                        </p:attrNameLst>
                                      </p:cBhvr>
                                      <p:to>
                                        <p:strVal val="hidden"/>
                                      </p:to>
                                    </p:set>
                                  </p:subTnLst>
                                </p:cTn>
                              </p:par>
                            </p:childTnLst>
                          </p:cTn>
                        </p:par>
                        <p:par>
                          <p:cTn id="31" fill="hold">
                            <p:stCondLst>
                              <p:cond delay="9000"/>
                            </p:stCondLst>
                            <p:childTnLst>
                              <p:par>
                                <p:cTn id="32" presetID="11" presetClass="entr" presetSubtype="0" fill="hold" grpId="0" nodeType="afterEffect">
                                  <p:stCondLst>
                                    <p:cond delay="0"/>
                                  </p:stCondLst>
                                  <p:childTnLst>
                                    <p:set>
                                      <p:cBhvr>
                                        <p:cTn id="33" dur="1000">
                                          <p:stCondLst>
                                            <p:cond delay="0"/>
                                          </p:stCondLst>
                                        </p:cTn>
                                        <p:tgtEl>
                                          <p:spTgt spid="32"/>
                                        </p:tgtEl>
                                        <p:attrNameLst>
                                          <p:attrName>style.visibility</p:attrName>
                                        </p:attrNameLst>
                                      </p:cBhvr>
                                      <p:to>
                                        <p:strVal val="visible"/>
                                      </p:to>
                                    </p:set>
                                  </p:childTnLst>
                                  <p:subTnLst>
                                    <p:set>
                                      <p:cBhvr override="childStyle">
                                        <p:cTn dur="1" fill="hold" display="0" masterRel="sameClick" afterEffect="1">
                                          <p:stCondLst>
                                            <p:cond evt="end" delay="0">
                                              <p:tn val="32"/>
                                            </p:cond>
                                          </p:stCondLst>
                                        </p:cTn>
                                        <p:tgtEl>
                                          <p:spTgt spid="32"/>
                                        </p:tgtEl>
                                        <p:attrNameLst>
                                          <p:attrName>style.visibility</p:attrName>
                                        </p:attrNameLst>
                                      </p:cBhvr>
                                      <p:to>
                                        <p:strVal val="hidden"/>
                                      </p:to>
                                    </p:set>
                                  </p:subTnLst>
                                </p:cTn>
                              </p:par>
                            </p:childTnLst>
                          </p:cTn>
                        </p:par>
                        <p:par>
                          <p:cTn id="34" fill="hold">
                            <p:stCondLst>
                              <p:cond delay="10000"/>
                            </p:stCondLst>
                            <p:childTnLst>
                              <p:par>
                                <p:cTn id="35" presetID="9" presetClass="entr" presetSubtype="0" fill="hold" grpId="0" nodeType="after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dissolve">
                                      <p:cBhvr>
                                        <p:cTn id="37" dur="500"/>
                                        <p:tgtEl>
                                          <p:spTgt spid="33"/>
                                        </p:tgtEl>
                                      </p:cBhvr>
                                    </p:animEffect>
                                  </p:childTnLst>
                                  <p:subTnLst>
                                    <p:audio>
                                      <p:cMediaNode>
                                        <p:cTn display="0" masterRel="sameClick">
                                          <p:stCondLst>
                                            <p:cond evt="begin" delay="0">
                                              <p:tn val="35"/>
                                            </p:cond>
                                          </p:stCondLst>
                                          <p:endCondLst>
                                            <p:cond evt="onStopAudio" delay="0">
                                              <p:tgtEl>
                                                <p:sldTgt/>
                                              </p:tgtEl>
                                            </p:cond>
                                          </p:endCondLst>
                                        </p:cTn>
                                        <p:tgtEl>
                                          <p:sndTgt r:embed="rId4" name="bell3.wav"/>
                                        </p:tgtEl>
                                      </p:cMediaNode>
                                    </p:audio>
                                  </p:subTnLst>
                                </p:cTn>
                              </p:par>
                              <p:par>
                                <p:cTn id="38" presetID="21" presetClass="emph" presetSubtype="0" fill="hold" grpId="0" nodeType="withEffect">
                                  <p:stCondLst>
                                    <p:cond delay="0"/>
                                  </p:stCondLst>
                                  <p:childTnLst>
                                    <p:animClr clrSpc="hsl" dir="cw">
                                      <p:cBhvr override="childStyle">
                                        <p:cTn id="39" dur="500" fill="hold"/>
                                        <p:tgtEl>
                                          <p:spTgt spid="40"/>
                                        </p:tgtEl>
                                        <p:attrNameLst>
                                          <p:attrName>style.color</p:attrName>
                                        </p:attrNameLst>
                                      </p:cBhvr>
                                      <p:by>
                                        <p:hsl h="7200000" s="0" l="0"/>
                                      </p:by>
                                    </p:animClr>
                                    <p:animClr clrSpc="hsl" dir="cw">
                                      <p:cBhvr>
                                        <p:cTn id="40" dur="500" fill="hold"/>
                                        <p:tgtEl>
                                          <p:spTgt spid="40"/>
                                        </p:tgtEl>
                                        <p:attrNameLst>
                                          <p:attrName>fillcolor</p:attrName>
                                        </p:attrNameLst>
                                      </p:cBhvr>
                                      <p:by>
                                        <p:hsl h="7200000" s="0" l="0"/>
                                      </p:by>
                                    </p:animClr>
                                    <p:animClr clrSpc="hsl" dir="cw">
                                      <p:cBhvr>
                                        <p:cTn id="41" dur="500" fill="hold"/>
                                        <p:tgtEl>
                                          <p:spTgt spid="40"/>
                                        </p:tgtEl>
                                        <p:attrNameLst>
                                          <p:attrName>stroke.color</p:attrName>
                                        </p:attrNameLst>
                                      </p:cBhvr>
                                      <p:by>
                                        <p:hsl h="7200000" s="0" l="0"/>
                                      </p:by>
                                    </p:animClr>
                                    <p:set>
                                      <p:cBhvr>
                                        <p:cTn id="42" dur="500" fill="hold"/>
                                        <p:tgtEl>
                                          <p:spTgt spid="40"/>
                                        </p:tgtEl>
                                        <p:attrNameLst>
                                          <p:attrName>fill.type</p:attrName>
                                        </p:attrNameLst>
                                      </p:cBhvr>
                                      <p:to>
                                        <p:strVal val="solid"/>
                                      </p:to>
                                    </p:set>
                                  </p:childTnLst>
                                </p:cTn>
                              </p:par>
                            </p:childTnLst>
                          </p:cTn>
                        </p:par>
                      </p:childTnLst>
                    </p:cTn>
                  </p:par>
                  <p:par>
                    <p:cTn id="43" fill="hold">
                      <p:stCondLst>
                        <p:cond delay="indefinite"/>
                      </p:stCondLst>
                      <p:childTnLst>
                        <p:par>
                          <p:cTn id="44" fill="hold">
                            <p:stCondLst>
                              <p:cond delay="0"/>
                            </p:stCondLst>
                            <p:childTnLst>
                              <p:par>
                                <p:cTn id="45" presetID="21" presetClass="entr" presetSubtype="1" fill="hold" grpId="0" nodeType="click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wheel(1)">
                                      <p:cBhvr>
                                        <p:cTn id="4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0" grpId="0"/>
      <p:bldP spid="23" grpId="0"/>
      <p:bldP spid="24" grpId="0"/>
      <p:bldP spid="25" grpId="0"/>
      <p:bldP spid="26" grpId="0"/>
      <p:bldP spid="27" grpId="0"/>
      <p:bldP spid="28" grpId="0"/>
      <p:bldP spid="29" grpId="0"/>
      <p:bldP spid="30" grpId="0"/>
      <p:bldP spid="31" grpId="0"/>
      <p:bldP spid="32" grpId="0"/>
      <p:bldP spid="3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048000" y="2950464"/>
            <a:ext cx="1828800" cy="3810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solidFill>
                  <a:srgbClr val="FF0000"/>
                </a:solidFill>
              </a:rPr>
              <a:t>Anything</a:t>
            </a:r>
          </a:p>
        </p:txBody>
      </p:sp>
      <p:pic>
        <p:nvPicPr>
          <p:cNvPr id="20" name="Picture 29" descr="Picture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781800" y="1219200"/>
            <a:ext cx="53340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36" descr="Picture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172200" y="1236663"/>
            <a:ext cx="495300"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33" descr="Picture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181600" y="533400"/>
            <a:ext cx="1143000" cy="47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35" descr="Picture2"/>
          <p:cNvPicPr>
            <a:picLocks noChangeAspect="1" noChangeArrowheads="1" noCrop="1"/>
          </p:cNvPicPr>
          <p:nvPr/>
        </p:nvPicPr>
        <p:blipFill>
          <a:blip r:embed="rId6">
            <a:extLst>
              <a:ext uri="{BEBA8EAE-BF5A-486C-A8C5-ECC9F3942E4B}">
                <a14:imgProps xmlns:a14="http://schemas.microsoft.com/office/drawing/2010/main">
                  <a14:imgLayer r:embed="rId7">
                    <a14:imgEffect>
                      <a14:brightnessContrast bright="-40000" contrast="-36000"/>
                    </a14:imgEffect>
                  </a14:imgLayer>
                </a14:imgProps>
              </a:ext>
              <a:ext uri="{28A0092B-C50C-407E-A947-70E740481C1C}">
                <a14:useLocalDpi xmlns:a14="http://schemas.microsoft.com/office/drawing/2010/main" val="0"/>
              </a:ext>
            </a:extLst>
          </a:blip>
          <a:srcRect/>
          <a:stretch>
            <a:fillRect/>
          </a:stretch>
        </p:blipFill>
        <p:spPr bwMode="auto">
          <a:xfrm>
            <a:off x="6400800" y="1889125"/>
            <a:ext cx="533400" cy="47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29" descr="Picture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334000" y="1371600"/>
            <a:ext cx="53340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36" descr="Picture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886200" y="1617663"/>
            <a:ext cx="495300"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3" descr="Picture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886200" y="609600"/>
            <a:ext cx="1143000" cy="47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35" descr="Picture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876800" y="2041525"/>
            <a:ext cx="533400" cy="47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Rectangle 39"/>
          <p:cNvSpPr/>
          <p:nvPr/>
        </p:nvSpPr>
        <p:spPr>
          <a:xfrm>
            <a:off x="895581" y="5229165"/>
            <a:ext cx="5524269" cy="923330"/>
          </a:xfrm>
          <a:prstGeom prst="rect">
            <a:avLst/>
          </a:prstGeom>
          <a:noFill/>
        </p:spPr>
        <p:txBody>
          <a:bodyPr wrap="none" lIns="91440" tIns="45720" rIns="91440" bIns="45720">
            <a:spAutoFit/>
            <a:scene3d>
              <a:camera prst="isometricOffAxis1Right"/>
              <a:lightRig rig="flat" dir="tl">
                <a:rot lat="0" lon="0" rev="6600000"/>
              </a:lightRig>
            </a:scene3d>
            <a:sp3d extrusionH="25400" contourW="8890">
              <a:bevelT w="38100" h="31750"/>
              <a:contourClr>
                <a:schemeClr val="accent2">
                  <a:shade val="75000"/>
                </a:schemeClr>
              </a:contourClr>
            </a:sp3d>
          </a:bodyPr>
          <a:lstStyle/>
          <a:p>
            <a:pPr algn="ctr"/>
            <a:r>
              <a:rPr lang="en-US" sz="5400" b="1" dirty="0">
                <a:ln w="11430"/>
                <a:solidFill>
                  <a:srgbClr val="0000CC"/>
                </a:solidFill>
                <a:effectLst>
                  <a:glow rad="101600">
                    <a:srgbClr val="9F2936">
                      <a:lumMod val="60000"/>
                      <a:lumOff val="40000"/>
                      <a:alpha val="60000"/>
                    </a:srgbClr>
                  </a:glow>
                </a:effectLst>
              </a:rPr>
              <a:t>Who’s faster?</a:t>
            </a:r>
          </a:p>
        </p:txBody>
      </p:sp>
      <p:sp>
        <p:nvSpPr>
          <p:cNvPr id="23" name="Text Box 124"/>
          <p:cNvSpPr txBox="1">
            <a:spLocks noChangeArrowheads="1"/>
          </p:cNvSpPr>
          <p:nvPr/>
        </p:nvSpPr>
        <p:spPr bwMode="auto">
          <a:xfrm>
            <a:off x="609600" y="1045698"/>
            <a:ext cx="838200" cy="584775"/>
          </a:xfrm>
          <a:prstGeom prst="rect">
            <a:avLst/>
          </a:prstGeom>
          <a:noFill/>
          <a:ln w="2857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Aft>
                <a:spcPct val="0"/>
              </a:spcAft>
            </a:pPr>
            <a:r>
              <a:rPr lang="en-US" sz="3200" b="1" spc="300" dirty="0">
                <a:solidFill>
                  <a:srgbClr val="0000CC"/>
                </a:solidFill>
                <a:latin typeface="Verdana" pitchFamily="34" charset="0"/>
              </a:rPr>
              <a:t>10</a:t>
            </a:r>
          </a:p>
        </p:txBody>
      </p:sp>
      <p:sp>
        <p:nvSpPr>
          <p:cNvPr id="24" name="Text Box 125"/>
          <p:cNvSpPr txBox="1">
            <a:spLocks noChangeArrowheads="1"/>
          </p:cNvSpPr>
          <p:nvPr/>
        </p:nvSpPr>
        <p:spPr bwMode="auto">
          <a:xfrm>
            <a:off x="609600" y="1045698"/>
            <a:ext cx="838200" cy="584775"/>
          </a:xfrm>
          <a:prstGeom prst="rect">
            <a:avLst/>
          </a:prstGeom>
          <a:noFill/>
          <a:ln w="2857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Aft>
                <a:spcPct val="0"/>
              </a:spcAft>
            </a:pPr>
            <a:r>
              <a:rPr lang="en-US" sz="3200" b="1" spc="300" dirty="0">
                <a:solidFill>
                  <a:srgbClr val="0000CC"/>
                </a:solidFill>
                <a:latin typeface="Verdana" pitchFamily="34" charset="0"/>
              </a:rPr>
              <a:t>09</a:t>
            </a:r>
          </a:p>
        </p:txBody>
      </p:sp>
      <p:sp>
        <p:nvSpPr>
          <p:cNvPr id="25" name="Text Box 126"/>
          <p:cNvSpPr txBox="1">
            <a:spLocks noChangeArrowheads="1"/>
          </p:cNvSpPr>
          <p:nvPr/>
        </p:nvSpPr>
        <p:spPr bwMode="auto">
          <a:xfrm>
            <a:off x="609600" y="1045698"/>
            <a:ext cx="838200" cy="584775"/>
          </a:xfrm>
          <a:prstGeom prst="rect">
            <a:avLst/>
          </a:prstGeom>
          <a:noFill/>
          <a:ln w="2857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Aft>
                <a:spcPct val="0"/>
              </a:spcAft>
            </a:pPr>
            <a:r>
              <a:rPr lang="en-US" sz="3200" b="1" spc="300" dirty="0">
                <a:solidFill>
                  <a:srgbClr val="0000CC"/>
                </a:solidFill>
                <a:latin typeface="Verdana" pitchFamily="34" charset="0"/>
              </a:rPr>
              <a:t>08</a:t>
            </a:r>
          </a:p>
        </p:txBody>
      </p:sp>
      <p:sp>
        <p:nvSpPr>
          <p:cNvPr id="26" name="Text Box 127"/>
          <p:cNvSpPr txBox="1">
            <a:spLocks noChangeArrowheads="1"/>
          </p:cNvSpPr>
          <p:nvPr/>
        </p:nvSpPr>
        <p:spPr bwMode="auto">
          <a:xfrm>
            <a:off x="609600" y="1045698"/>
            <a:ext cx="838200" cy="584775"/>
          </a:xfrm>
          <a:prstGeom prst="rect">
            <a:avLst/>
          </a:prstGeom>
          <a:noFill/>
          <a:ln w="2857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Aft>
                <a:spcPct val="0"/>
              </a:spcAft>
            </a:pPr>
            <a:r>
              <a:rPr lang="en-US" sz="3200" b="1" spc="300" dirty="0">
                <a:solidFill>
                  <a:srgbClr val="0000CC"/>
                </a:solidFill>
                <a:latin typeface="Verdana" pitchFamily="34" charset="0"/>
              </a:rPr>
              <a:t>07</a:t>
            </a:r>
          </a:p>
        </p:txBody>
      </p:sp>
      <p:sp>
        <p:nvSpPr>
          <p:cNvPr id="27" name="Text Box 128"/>
          <p:cNvSpPr txBox="1">
            <a:spLocks noChangeArrowheads="1"/>
          </p:cNvSpPr>
          <p:nvPr/>
        </p:nvSpPr>
        <p:spPr bwMode="auto">
          <a:xfrm>
            <a:off x="609600" y="1045698"/>
            <a:ext cx="838200" cy="584775"/>
          </a:xfrm>
          <a:prstGeom prst="rect">
            <a:avLst/>
          </a:prstGeom>
          <a:noFill/>
          <a:ln w="2857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Aft>
                <a:spcPct val="0"/>
              </a:spcAft>
            </a:pPr>
            <a:r>
              <a:rPr lang="en-US" sz="3200" b="1" spc="300" dirty="0">
                <a:solidFill>
                  <a:srgbClr val="0000CC"/>
                </a:solidFill>
                <a:latin typeface="Verdana" pitchFamily="34" charset="0"/>
              </a:rPr>
              <a:t>06</a:t>
            </a:r>
          </a:p>
        </p:txBody>
      </p:sp>
      <p:sp>
        <p:nvSpPr>
          <p:cNvPr id="28" name="Text Box 129"/>
          <p:cNvSpPr txBox="1">
            <a:spLocks noChangeArrowheads="1"/>
          </p:cNvSpPr>
          <p:nvPr/>
        </p:nvSpPr>
        <p:spPr bwMode="auto">
          <a:xfrm>
            <a:off x="609600" y="1045698"/>
            <a:ext cx="838200" cy="584775"/>
          </a:xfrm>
          <a:prstGeom prst="rect">
            <a:avLst/>
          </a:prstGeom>
          <a:noFill/>
          <a:ln w="2857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Aft>
                <a:spcPct val="0"/>
              </a:spcAft>
            </a:pPr>
            <a:r>
              <a:rPr lang="en-US" sz="3200" b="1" spc="300" dirty="0">
                <a:solidFill>
                  <a:srgbClr val="0000CC"/>
                </a:solidFill>
                <a:latin typeface="Verdana" pitchFamily="34" charset="0"/>
              </a:rPr>
              <a:t>05</a:t>
            </a:r>
          </a:p>
        </p:txBody>
      </p:sp>
      <p:sp>
        <p:nvSpPr>
          <p:cNvPr id="29" name="Text Box 130"/>
          <p:cNvSpPr txBox="1">
            <a:spLocks noChangeArrowheads="1"/>
          </p:cNvSpPr>
          <p:nvPr/>
        </p:nvSpPr>
        <p:spPr bwMode="auto">
          <a:xfrm>
            <a:off x="609600" y="1045698"/>
            <a:ext cx="838200" cy="584775"/>
          </a:xfrm>
          <a:prstGeom prst="rect">
            <a:avLst/>
          </a:prstGeom>
          <a:noFill/>
          <a:ln w="2857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Aft>
                <a:spcPct val="0"/>
              </a:spcAft>
            </a:pPr>
            <a:r>
              <a:rPr lang="en-US" sz="3200" b="1" spc="300" dirty="0">
                <a:solidFill>
                  <a:srgbClr val="0000CC"/>
                </a:solidFill>
                <a:latin typeface="Verdana" pitchFamily="34" charset="0"/>
              </a:rPr>
              <a:t>04</a:t>
            </a:r>
          </a:p>
        </p:txBody>
      </p:sp>
      <p:sp>
        <p:nvSpPr>
          <p:cNvPr id="30" name="Text Box 131"/>
          <p:cNvSpPr txBox="1">
            <a:spLocks noChangeArrowheads="1"/>
          </p:cNvSpPr>
          <p:nvPr/>
        </p:nvSpPr>
        <p:spPr bwMode="auto">
          <a:xfrm>
            <a:off x="609600" y="1045698"/>
            <a:ext cx="838200" cy="584775"/>
          </a:xfrm>
          <a:prstGeom prst="rect">
            <a:avLst/>
          </a:prstGeom>
          <a:noFill/>
          <a:ln w="2857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Aft>
                <a:spcPct val="0"/>
              </a:spcAft>
            </a:pPr>
            <a:r>
              <a:rPr lang="en-US" sz="3200" b="1" spc="300" dirty="0">
                <a:solidFill>
                  <a:srgbClr val="0000CC"/>
                </a:solidFill>
                <a:latin typeface="Verdana" pitchFamily="34" charset="0"/>
              </a:rPr>
              <a:t>03</a:t>
            </a:r>
          </a:p>
        </p:txBody>
      </p:sp>
      <p:sp>
        <p:nvSpPr>
          <p:cNvPr id="31" name="Text Box 132"/>
          <p:cNvSpPr txBox="1">
            <a:spLocks noChangeArrowheads="1"/>
          </p:cNvSpPr>
          <p:nvPr/>
        </p:nvSpPr>
        <p:spPr bwMode="auto">
          <a:xfrm>
            <a:off x="609600" y="1045698"/>
            <a:ext cx="838200" cy="584775"/>
          </a:xfrm>
          <a:prstGeom prst="rect">
            <a:avLst/>
          </a:prstGeom>
          <a:noFill/>
          <a:ln w="2857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Aft>
                <a:spcPct val="0"/>
              </a:spcAft>
            </a:pPr>
            <a:r>
              <a:rPr lang="en-US" sz="3200" b="1" spc="300" dirty="0">
                <a:solidFill>
                  <a:srgbClr val="0000CC"/>
                </a:solidFill>
                <a:latin typeface="Verdana" pitchFamily="34" charset="0"/>
              </a:rPr>
              <a:t>02</a:t>
            </a:r>
          </a:p>
        </p:txBody>
      </p:sp>
      <p:sp>
        <p:nvSpPr>
          <p:cNvPr id="32" name="Text Box 133"/>
          <p:cNvSpPr txBox="1">
            <a:spLocks noChangeArrowheads="1"/>
          </p:cNvSpPr>
          <p:nvPr/>
        </p:nvSpPr>
        <p:spPr bwMode="auto">
          <a:xfrm>
            <a:off x="609600" y="1045698"/>
            <a:ext cx="838200" cy="584775"/>
          </a:xfrm>
          <a:prstGeom prst="rect">
            <a:avLst/>
          </a:prstGeom>
          <a:noFill/>
          <a:ln w="2857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Aft>
                <a:spcPct val="0"/>
              </a:spcAft>
            </a:pPr>
            <a:r>
              <a:rPr lang="en-US" sz="3200" b="1" spc="300" dirty="0">
                <a:solidFill>
                  <a:srgbClr val="0000CC"/>
                </a:solidFill>
                <a:latin typeface="Verdana" pitchFamily="34" charset="0"/>
              </a:rPr>
              <a:t>01</a:t>
            </a:r>
          </a:p>
        </p:txBody>
      </p:sp>
      <p:sp>
        <p:nvSpPr>
          <p:cNvPr id="33" name="Text Box 137"/>
          <p:cNvSpPr txBox="1">
            <a:spLocks noChangeArrowheads="1"/>
          </p:cNvSpPr>
          <p:nvPr/>
        </p:nvSpPr>
        <p:spPr bwMode="auto">
          <a:xfrm>
            <a:off x="609600" y="1023362"/>
            <a:ext cx="838200" cy="584775"/>
          </a:xfrm>
          <a:prstGeom prst="rect">
            <a:avLst/>
          </a:prstGeom>
          <a:solidFill>
            <a:srgbClr val="FF0000"/>
          </a:solidFill>
          <a:ln w="28575">
            <a:solidFill>
              <a:srgbClr val="FF0000"/>
            </a:solid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Aft>
                <a:spcPct val="0"/>
              </a:spcAft>
            </a:pPr>
            <a:r>
              <a:rPr lang="en-US" sz="3200" b="1" spc="300" dirty="0">
                <a:solidFill>
                  <a:srgbClr val="0000CC"/>
                </a:solidFill>
                <a:latin typeface="Verdana" pitchFamily="34" charset="0"/>
              </a:rPr>
              <a:t>00</a:t>
            </a:r>
          </a:p>
        </p:txBody>
      </p:sp>
      <p:sp>
        <p:nvSpPr>
          <p:cNvPr id="44" name="Rectangle 43"/>
          <p:cNvSpPr/>
          <p:nvPr/>
        </p:nvSpPr>
        <p:spPr>
          <a:xfrm>
            <a:off x="3010131" y="600670"/>
            <a:ext cx="5524269" cy="923330"/>
          </a:xfrm>
          <a:prstGeom prst="rect">
            <a:avLst/>
          </a:prstGeom>
          <a:noFill/>
        </p:spPr>
        <p:txBody>
          <a:bodyPr wrap="none" lIns="91440" tIns="45720" rIns="91440" bIns="45720">
            <a:spAutoFit/>
            <a:scene3d>
              <a:camera prst="isometricOffAxis1Right"/>
              <a:lightRig rig="flat" dir="tl">
                <a:rot lat="0" lon="0" rev="6600000"/>
              </a:lightRig>
            </a:scene3d>
            <a:sp3d extrusionH="25400" contourW="8890">
              <a:bevelT w="38100" h="31750"/>
              <a:contourClr>
                <a:schemeClr val="accent2">
                  <a:shade val="75000"/>
                </a:schemeClr>
              </a:contourClr>
            </a:sp3d>
          </a:bodyPr>
          <a:lstStyle/>
          <a:p>
            <a:pPr algn="ctr"/>
            <a:r>
              <a:rPr lang="en-US" sz="5400" b="1" dirty="0">
                <a:ln w="11430"/>
                <a:solidFill>
                  <a:srgbClr val="FF0000"/>
                </a:solidFill>
                <a:effectLst>
                  <a:glow rad="101600">
                    <a:srgbClr val="9F2936">
                      <a:lumMod val="60000"/>
                      <a:lumOff val="40000"/>
                      <a:alpha val="60000"/>
                    </a:srgbClr>
                  </a:glow>
                </a:effectLst>
              </a:rPr>
              <a:t>Who’s faster?</a:t>
            </a:r>
          </a:p>
        </p:txBody>
      </p:sp>
      <p:pic>
        <p:nvPicPr>
          <p:cNvPr id="46" name="Picture 4" descr="Káº¿t quáº£ hÃ¬nh áº£nh cho appl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06880" y="141857"/>
            <a:ext cx="1642872" cy="1454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Action Button: Home 38">
            <a:hlinkClick r:id="rId9" action="ppaction://hlinksldjump" highlightClick="1"/>
          </p:cNvPr>
          <p:cNvSpPr/>
          <p:nvPr/>
        </p:nvSpPr>
        <p:spPr>
          <a:xfrm>
            <a:off x="8168640" y="6152495"/>
            <a:ext cx="646176" cy="565297"/>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p:cNvSpPr/>
          <p:nvPr/>
        </p:nvSpPr>
        <p:spPr>
          <a:xfrm>
            <a:off x="1598444" y="2124868"/>
            <a:ext cx="5335756" cy="584775"/>
          </a:xfrm>
          <a:prstGeom prst="rect">
            <a:avLst/>
          </a:prstGeom>
        </p:spPr>
        <p:txBody>
          <a:bodyPr wrap="none">
            <a:spAutoFit/>
          </a:bodyPr>
          <a:lstStyle/>
          <a:p>
            <a:r>
              <a:rPr lang="en-US" sz="3200" b="1" dirty="0">
                <a:solidFill>
                  <a:srgbClr val="0070C0"/>
                </a:solidFill>
              </a:rPr>
              <a:t>5. What shouldn’t they break?</a:t>
            </a:r>
          </a:p>
        </p:txBody>
      </p:sp>
    </p:spTree>
    <p:extLst>
      <p:ext uri="{BB962C8B-B14F-4D97-AF65-F5344CB8AC3E}">
        <p14:creationId xmlns:p14="http://schemas.microsoft.com/office/powerpoint/2010/main" val="16993426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1" presetClass="entr" presetSubtype="0" fill="hold" grpId="0" nodeType="afterEffect">
                                  <p:stCondLst>
                                    <p:cond delay="0"/>
                                  </p:stCondLst>
                                  <p:childTnLst>
                                    <p:set>
                                      <p:cBhvr>
                                        <p:cTn id="6" dur="1000">
                                          <p:stCondLst>
                                            <p:cond delay="0"/>
                                          </p:stCondLst>
                                        </p:cTn>
                                        <p:tgtEl>
                                          <p:spTgt spid="23"/>
                                        </p:tgtEl>
                                        <p:attrNameLst>
                                          <p:attrName>style.visibility</p:attrName>
                                        </p:attrNameLst>
                                      </p:cBhvr>
                                      <p:to>
                                        <p:strVal val="visible"/>
                                      </p:to>
                                    </p:set>
                                  </p:childTnLst>
                                  <p:subTnLst>
                                    <p:set>
                                      <p:cBhvr override="childStyle">
                                        <p:cTn dur="1" fill="hold" display="0" masterRel="sameClick" afterEffect="1">
                                          <p:stCondLst>
                                            <p:cond evt="end" delay="0">
                                              <p:tn val="5"/>
                                            </p:cond>
                                          </p:stCondLst>
                                        </p:cTn>
                                        <p:tgtEl>
                                          <p:spTgt spid="23"/>
                                        </p:tgtEl>
                                        <p:attrNameLst>
                                          <p:attrName>style.visibility</p:attrName>
                                        </p:attrNameLst>
                                      </p:cBhvr>
                                      <p:to>
                                        <p:strVal val="hidden"/>
                                      </p:to>
                                    </p:set>
                                    <p:audio>
                                      <p:cMediaNode>
                                        <p:cTn display="0" masterRel="sameClick">
                                          <p:stCondLst>
                                            <p:cond evt="begin" delay="0">
                                              <p:tn val="5"/>
                                            </p:cond>
                                          </p:stCondLst>
                                          <p:endCondLst>
                                            <p:cond evt="onStopAudio" delay="0">
                                              <p:tgtEl>
                                                <p:sldTgt/>
                                              </p:tgtEl>
                                            </p:cond>
                                          </p:endCondLst>
                                        </p:cTn>
                                        <p:tgtEl>
                                          <p:sndTgt r:embed="rId3" name="happy re 10.wav"/>
                                        </p:tgtEl>
                                      </p:cMediaNode>
                                    </p:audio>
                                  </p:subTnLst>
                                </p:cTn>
                              </p:par>
                            </p:childTnLst>
                          </p:cTn>
                        </p:par>
                        <p:par>
                          <p:cTn id="7" fill="hold">
                            <p:stCondLst>
                              <p:cond delay="1000"/>
                            </p:stCondLst>
                            <p:childTnLst>
                              <p:par>
                                <p:cTn id="8" presetID="11" presetClass="entr" presetSubtype="0" fill="hold" grpId="0" nodeType="afterEffect">
                                  <p:stCondLst>
                                    <p:cond delay="0"/>
                                  </p:stCondLst>
                                  <p:childTnLst>
                                    <p:set>
                                      <p:cBhvr>
                                        <p:cTn id="9" dur="1000">
                                          <p:stCondLst>
                                            <p:cond delay="0"/>
                                          </p:stCondLst>
                                        </p:cTn>
                                        <p:tgtEl>
                                          <p:spTgt spid="24"/>
                                        </p:tgtEl>
                                        <p:attrNameLst>
                                          <p:attrName>style.visibility</p:attrName>
                                        </p:attrNameLst>
                                      </p:cBhvr>
                                      <p:to>
                                        <p:strVal val="visible"/>
                                      </p:to>
                                    </p:set>
                                  </p:childTnLst>
                                  <p:subTnLst>
                                    <p:set>
                                      <p:cBhvr override="childStyle">
                                        <p:cTn dur="1" fill="hold" display="0" masterRel="sameClick" afterEffect="1">
                                          <p:stCondLst>
                                            <p:cond evt="end" delay="0">
                                              <p:tn val="8"/>
                                            </p:cond>
                                          </p:stCondLst>
                                        </p:cTn>
                                        <p:tgtEl>
                                          <p:spTgt spid="24"/>
                                        </p:tgtEl>
                                        <p:attrNameLst>
                                          <p:attrName>style.visibility</p:attrName>
                                        </p:attrNameLst>
                                      </p:cBhvr>
                                      <p:to>
                                        <p:strVal val="hidden"/>
                                      </p:to>
                                    </p:set>
                                  </p:subTnLst>
                                </p:cTn>
                              </p:par>
                            </p:childTnLst>
                          </p:cTn>
                        </p:par>
                        <p:par>
                          <p:cTn id="10" fill="hold">
                            <p:stCondLst>
                              <p:cond delay="2000"/>
                            </p:stCondLst>
                            <p:childTnLst>
                              <p:par>
                                <p:cTn id="11" presetID="11" presetClass="entr" presetSubtype="0" fill="hold" grpId="0" nodeType="afterEffect">
                                  <p:stCondLst>
                                    <p:cond delay="0"/>
                                  </p:stCondLst>
                                  <p:childTnLst>
                                    <p:set>
                                      <p:cBhvr>
                                        <p:cTn id="12" dur="1000">
                                          <p:stCondLst>
                                            <p:cond delay="0"/>
                                          </p:stCondLst>
                                        </p:cTn>
                                        <p:tgtEl>
                                          <p:spTgt spid="25"/>
                                        </p:tgtEl>
                                        <p:attrNameLst>
                                          <p:attrName>style.visibility</p:attrName>
                                        </p:attrNameLst>
                                      </p:cBhvr>
                                      <p:to>
                                        <p:strVal val="visible"/>
                                      </p:to>
                                    </p:set>
                                  </p:childTnLst>
                                  <p:subTnLst>
                                    <p:set>
                                      <p:cBhvr override="childStyle">
                                        <p:cTn dur="1" fill="hold" display="0" masterRel="sameClick" afterEffect="1">
                                          <p:stCondLst>
                                            <p:cond evt="end" delay="0">
                                              <p:tn val="11"/>
                                            </p:cond>
                                          </p:stCondLst>
                                        </p:cTn>
                                        <p:tgtEl>
                                          <p:spTgt spid="25"/>
                                        </p:tgtEl>
                                        <p:attrNameLst>
                                          <p:attrName>style.visibility</p:attrName>
                                        </p:attrNameLst>
                                      </p:cBhvr>
                                      <p:to>
                                        <p:strVal val="hidden"/>
                                      </p:to>
                                    </p:set>
                                  </p:subTnLst>
                                </p:cTn>
                              </p:par>
                            </p:childTnLst>
                          </p:cTn>
                        </p:par>
                        <p:par>
                          <p:cTn id="13" fill="hold">
                            <p:stCondLst>
                              <p:cond delay="3000"/>
                            </p:stCondLst>
                            <p:childTnLst>
                              <p:par>
                                <p:cTn id="14" presetID="11" presetClass="entr" presetSubtype="0" fill="hold" grpId="0" nodeType="afterEffect">
                                  <p:stCondLst>
                                    <p:cond delay="0"/>
                                  </p:stCondLst>
                                  <p:childTnLst>
                                    <p:set>
                                      <p:cBhvr>
                                        <p:cTn id="15" dur="1000">
                                          <p:stCondLst>
                                            <p:cond delay="0"/>
                                          </p:stCondLst>
                                        </p:cTn>
                                        <p:tgtEl>
                                          <p:spTgt spid="26"/>
                                        </p:tgtEl>
                                        <p:attrNameLst>
                                          <p:attrName>style.visibility</p:attrName>
                                        </p:attrNameLst>
                                      </p:cBhvr>
                                      <p:to>
                                        <p:strVal val="visible"/>
                                      </p:to>
                                    </p:set>
                                  </p:childTnLst>
                                  <p:subTnLst>
                                    <p:set>
                                      <p:cBhvr override="childStyle">
                                        <p:cTn dur="1" fill="hold" display="0" masterRel="sameClick" afterEffect="1">
                                          <p:stCondLst>
                                            <p:cond evt="end" delay="0">
                                              <p:tn val="14"/>
                                            </p:cond>
                                          </p:stCondLst>
                                        </p:cTn>
                                        <p:tgtEl>
                                          <p:spTgt spid="26"/>
                                        </p:tgtEl>
                                        <p:attrNameLst>
                                          <p:attrName>style.visibility</p:attrName>
                                        </p:attrNameLst>
                                      </p:cBhvr>
                                      <p:to>
                                        <p:strVal val="hidden"/>
                                      </p:to>
                                    </p:set>
                                  </p:subTnLst>
                                </p:cTn>
                              </p:par>
                            </p:childTnLst>
                          </p:cTn>
                        </p:par>
                        <p:par>
                          <p:cTn id="16" fill="hold">
                            <p:stCondLst>
                              <p:cond delay="4000"/>
                            </p:stCondLst>
                            <p:childTnLst>
                              <p:par>
                                <p:cTn id="17" presetID="11" presetClass="entr" presetSubtype="0" fill="hold" grpId="0" nodeType="afterEffect">
                                  <p:stCondLst>
                                    <p:cond delay="0"/>
                                  </p:stCondLst>
                                  <p:childTnLst>
                                    <p:set>
                                      <p:cBhvr>
                                        <p:cTn id="18" dur="1000">
                                          <p:stCondLst>
                                            <p:cond delay="0"/>
                                          </p:stCondLst>
                                        </p:cTn>
                                        <p:tgtEl>
                                          <p:spTgt spid="27"/>
                                        </p:tgtEl>
                                        <p:attrNameLst>
                                          <p:attrName>style.visibility</p:attrName>
                                        </p:attrNameLst>
                                      </p:cBhvr>
                                      <p:to>
                                        <p:strVal val="visible"/>
                                      </p:to>
                                    </p:set>
                                  </p:childTnLst>
                                  <p:subTnLst>
                                    <p:set>
                                      <p:cBhvr override="childStyle">
                                        <p:cTn dur="1" fill="hold" display="0" masterRel="sameClick" afterEffect="1">
                                          <p:stCondLst>
                                            <p:cond evt="end" delay="0">
                                              <p:tn val="17"/>
                                            </p:cond>
                                          </p:stCondLst>
                                        </p:cTn>
                                        <p:tgtEl>
                                          <p:spTgt spid="27"/>
                                        </p:tgtEl>
                                        <p:attrNameLst>
                                          <p:attrName>style.visibility</p:attrName>
                                        </p:attrNameLst>
                                      </p:cBhvr>
                                      <p:to>
                                        <p:strVal val="hidden"/>
                                      </p:to>
                                    </p:set>
                                  </p:subTnLst>
                                </p:cTn>
                              </p:par>
                            </p:childTnLst>
                          </p:cTn>
                        </p:par>
                        <p:par>
                          <p:cTn id="19" fill="hold">
                            <p:stCondLst>
                              <p:cond delay="5000"/>
                            </p:stCondLst>
                            <p:childTnLst>
                              <p:par>
                                <p:cTn id="20" presetID="11" presetClass="entr" presetSubtype="0" fill="hold" grpId="0" nodeType="afterEffect">
                                  <p:stCondLst>
                                    <p:cond delay="0"/>
                                  </p:stCondLst>
                                  <p:childTnLst>
                                    <p:set>
                                      <p:cBhvr>
                                        <p:cTn id="21" dur="1000">
                                          <p:stCondLst>
                                            <p:cond delay="0"/>
                                          </p:stCondLst>
                                        </p:cTn>
                                        <p:tgtEl>
                                          <p:spTgt spid="28"/>
                                        </p:tgtEl>
                                        <p:attrNameLst>
                                          <p:attrName>style.visibility</p:attrName>
                                        </p:attrNameLst>
                                      </p:cBhvr>
                                      <p:to>
                                        <p:strVal val="visible"/>
                                      </p:to>
                                    </p:set>
                                  </p:childTnLst>
                                  <p:subTnLst>
                                    <p:set>
                                      <p:cBhvr override="childStyle">
                                        <p:cTn dur="1" fill="hold" display="0" masterRel="sameClick" afterEffect="1">
                                          <p:stCondLst>
                                            <p:cond evt="end" delay="0">
                                              <p:tn val="20"/>
                                            </p:cond>
                                          </p:stCondLst>
                                        </p:cTn>
                                        <p:tgtEl>
                                          <p:spTgt spid="28"/>
                                        </p:tgtEl>
                                        <p:attrNameLst>
                                          <p:attrName>style.visibility</p:attrName>
                                        </p:attrNameLst>
                                      </p:cBhvr>
                                      <p:to>
                                        <p:strVal val="hidden"/>
                                      </p:to>
                                    </p:set>
                                  </p:subTnLst>
                                </p:cTn>
                              </p:par>
                            </p:childTnLst>
                          </p:cTn>
                        </p:par>
                        <p:par>
                          <p:cTn id="22" fill="hold">
                            <p:stCondLst>
                              <p:cond delay="6000"/>
                            </p:stCondLst>
                            <p:childTnLst>
                              <p:par>
                                <p:cTn id="23" presetID="11" presetClass="entr" presetSubtype="0" fill="hold" grpId="0" nodeType="afterEffect">
                                  <p:stCondLst>
                                    <p:cond delay="0"/>
                                  </p:stCondLst>
                                  <p:childTnLst>
                                    <p:set>
                                      <p:cBhvr>
                                        <p:cTn id="24" dur="1000">
                                          <p:stCondLst>
                                            <p:cond delay="0"/>
                                          </p:stCondLst>
                                        </p:cTn>
                                        <p:tgtEl>
                                          <p:spTgt spid="29"/>
                                        </p:tgtEl>
                                        <p:attrNameLst>
                                          <p:attrName>style.visibility</p:attrName>
                                        </p:attrNameLst>
                                      </p:cBhvr>
                                      <p:to>
                                        <p:strVal val="visible"/>
                                      </p:to>
                                    </p:set>
                                  </p:childTnLst>
                                  <p:subTnLst>
                                    <p:set>
                                      <p:cBhvr override="childStyle">
                                        <p:cTn dur="1" fill="hold" display="0" masterRel="sameClick" afterEffect="1">
                                          <p:stCondLst>
                                            <p:cond evt="end" delay="0">
                                              <p:tn val="23"/>
                                            </p:cond>
                                          </p:stCondLst>
                                        </p:cTn>
                                        <p:tgtEl>
                                          <p:spTgt spid="29"/>
                                        </p:tgtEl>
                                        <p:attrNameLst>
                                          <p:attrName>style.visibility</p:attrName>
                                        </p:attrNameLst>
                                      </p:cBhvr>
                                      <p:to>
                                        <p:strVal val="hidden"/>
                                      </p:to>
                                    </p:set>
                                  </p:subTnLst>
                                </p:cTn>
                              </p:par>
                            </p:childTnLst>
                          </p:cTn>
                        </p:par>
                        <p:par>
                          <p:cTn id="25" fill="hold">
                            <p:stCondLst>
                              <p:cond delay="7000"/>
                            </p:stCondLst>
                            <p:childTnLst>
                              <p:par>
                                <p:cTn id="26" presetID="11" presetClass="entr" presetSubtype="0" fill="hold" grpId="0" nodeType="afterEffect">
                                  <p:stCondLst>
                                    <p:cond delay="0"/>
                                  </p:stCondLst>
                                  <p:childTnLst>
                                    <p:set>
                                      <p:cBhvr>
                                        <p:cTn id="27" dur="1000">
                                          <p:stCondLst>
                                            <p:cond delay="0"/>
                                          </p:stCondLst>
                                        </p:cTn>
                                        <p:tgtEl>
                                          <p:spTgt spid="30"/>
                                        </p:tgtEl>
                                        <p:attrNameLst>
                                          <p:attrName>style.visibility</p:attrName>
                                        </p:attrNameLst>
                                      </p:cBhvr>
                                      <p:to>
                                        <p:strVal val="visible"/>
                                      </p:to>
                                    </p:set>
                                  </p:childTnLst>
                                  <p:subTnLst>
                                    <p:set>
                                      <p:cBhvr override="childStyle">
                                        <p:cTn dur="1" fill="hold" display="0" masterRel="sameClick" afterEffect="1">
                                          <p:stCondLst>
                                            <p:cond evt="end" delay="0">
                                              <p:tn val="26"/>
                                            </p:cond>
                                          </p:stCondLst>
                                        </p:cTn>
                                        <p:tgtEl>
                                          <p:spTgt spid="30"/>
                                        </p:tgtEl>
                                        <p:attrNameLst>
                                          <p:attrName>style.visibility</p:attrName>
                                        </p:attrNameLst>
                                      </p:cBhvr>
                                      <p:to>
                                        <p:strVal val="hidden"/>
                                      </p:to>
                                    </p:set>
                                  </p:subTnLst>
                                </p:cTn>
                              </p:par>
                            </p:childTnLst>
                          </p:cTn>
                        </p:par>
                        <p:par>
                          <p:cTn id="28" fill="hold">
                            <p:stCondLst>
                              <p:cond delay="8000"/>
                            </p:stCondLst>
                            <p:childTnLst>
                              <p:par>
                                <p:cTn id="29" presetID="11" presetClass="entr" presetSubtype="0" fill="hold" grpId="0" nodeType="afterEffect">
                                  <p:stCondLst>
                                    <p:cond delay="0"/>
                                  </p:stCondLst>
                                  <p:childTnLst>
                                    <p:set>
                                      <p:cBhvr>
                                        <p:cTn id="30" dur="1000">
                                          <p:stCondLst>
                                            <p:cond delay="0"/>
                                          </p:stCondLst>
                                        </p:cTn>
                                        <p:tgtEl>
                                          <p:spTgt spid="31"/>
                                        </p:tgtEl>
                                        <p:attrNameLst>
                                          <p:attrName>style.visibility</p:attrName>
                                        </p:attrNameLst>
                                      </p:cBhvr>
                                      <p:to>
                                        <p:strVal val="visible"/>
                                      </p:to>
                                    </p:set>
                                  </p:childTnLst>
                                  <p:subTnLst>
                                    <p:set>
                                      <p:cBhvr override="childStyle">
                                        <p:cTn dur="1" fill="hold" display="0" masterRel="sameClick" afterEffect="1">
                                          <p:stCondLst>
                                            <p:cond evt="end" delay="0">
                                              <p:tn val="29"/>
                                            </p:cond>
                                          </p:stCondLst>
                                        </p:cTn>
                                        <p:tgtEl>
                                          <p:spTgt spid="31"/>
                                        </p:tgtEl>
                                        <p:attrNameLst>
                                          <p:attrName>style.visibility</p:attrName>
                                        </p:attrNameLst>
                                      </p:cBhvr>
                                      <p:to>
                                        <p:strVal val="hidden"/>
                                      </p:to>
                                    </p:set>
                                  </p:subTnLst>
                                </p:cTn>
                              </p:par>
                            </p:childTnLst>
                          </p:cTn>
                        </p:par>
                        <p:par>
                          <p:cTn id="31" fill="hold">
                            <p:stCondLst>
                              <p:cond delay="9000"/>
                            </p:stCondLst>
                            <p:childTnLst>
                              <p:par>
                                <p:cTn id="32" presetID="11" presetClass="entr" presetSubtype="0" fill="hold" grpId="0" nodeType="afterEffect">
                                  <p:stCondLst>
                                    <p:cond delay="0"/>
                                  </p:stCondLst>
                                  <p:childTnLst>
                                    <p:set>
                                      <p:cBhvr>
                                        <p:cTn id="33" dur="1000">
                                          <p:stCondLst>
                                            <p:cond delay="0"/>
                                          </p:stCondLst>
                                        </p:cTn>
                                        <p:tgtEl>
                                          <p:spTgt spid="32"/>
                                        </p:tgtEl>
                                        <p:attrNameLst>
                                          <p:attrName>style.visibility</p:attrName>
                                        </p:attrNameLst>
                                      </p:cBhvr>
                                      <p:to>
                                        <p:strVal val="visible"/>
                                      </p:to>
                                    </p:set>
                                  </p:childTnLst>
                                  <p:subTnLst>
                                    <p:set>
                                      <p:cBhvr override="childStyle">
                                        <p:cTn dur="1" fill="hold" display="0" masterRel="sameClick" afterEffect="1">
                                          <p:stCondLst>
                                            <p:cond evt="end" delay="0">
                                              <p:tn val="32"/>
                                            </p:cond>
                                          </p:stCondLst>
                                        </p:cTn>
                                        <p:tgtEl>
                                          <p:spTgt spid="32"/>
                                        </p:tgtEl>
                                        <p:attrNameLst>
                                          <p:attrName>style.visibility</p:attrName>
                                        </p:attrNameLst>
                                      </p:cBhvr>
                                      <p:to>
                                        <p:strVal val="hidden"/>
                                      </p:to>
                                    </p:set>
                                  </p:subTnLst>
                                </p:cTn>
                              </p:par>
                            </p:childTnLst>
                          </p:cTn>
                        </p:par>
                        <p:par>
                          <p:cTn id="34" fill="hold">
                            <p:stCondLst>
                              <p:cond delay="10000"/>
                            </p:stCondLst>
                            <p:childTnLst>
                              <p:par>
                                <p:cTn id="35" presetID="9" presetClass="entr" presetSubtype="0" fill="hold" grpId="0" nodeType="after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dissolve">
                                      <p:cBhvr>
                                        <p:cTn id="37" dur="500"/>
                                        <p:tgtEl>
                                          <p:spTgt spid="33"/>
                                        </p:tgtEl>
                                      </p:cBhvr>
                                    </p:animEffect>
                                  </p:childTnLst>
                                  <p:subTnLst>
                                    <p:audio>
                                      <p:cMediaNode>
                                        <p:cTn display="0" masterRel="sameClick">
                                          <p:stCondLst>
                                            <p:cond evt="begin" delay="0">
                                              <p:tn val="35"/>
                                            </p:cond>
                                          </p:stCondLst>
                                          <p:endCondLst>
                                            <p:cond evt="onStopAudio" delay="0">
                                              <p:tgtEl>
                                                <p:sldTgt/>
                                              </p:tgtEl>
                                            </p:cond>
                                          </p:endCondLst>
                                        </p:cTn>
                                        <p:tgtEl>
                                          <p:sndTgt r:embed="rId4" name="bell3.wav"/>
                                        </p:tgtEl>
                                      </p:cMediaNode>
                                    </p:audio>
                                  </p:subTnLst>
                                </p:cTn>
                              </p:par>
                              <p:par>
                                <p:cTn id="38" presetID="21" presetClass="emph" presetSubtype="0" fill="hold" grpId="0" nodeType="withEffect">
                                  <p:stCondLst>
                                    <p:cond delay="0"/>
                                  </p:stCondLst>
                                  <p:childTnLst>
                                    <p:animClr clrSpc="hsl" dir="cw">
                                      <p:cBhvr override="childStyle">
                                        <p:cTn id="39" dur="500" fill="hold"/>
                                        <p:tgtEl>
                                          <p:spTgt spid="40"/>
                                        </p:tgtEl>
                                        <p:attrNameLst>
                                          <p:attrName>style.color</p:attrName>
                                        </p:attrNameLst>
                                      </p:cBhvr>
                                      <p:by>
                                        <p:hsl h="7200000" s="0" l="0"/>
                                      </p:by>
                                    </p:animClr>
                                    <p:animClr clrSpc="hsl" dir="cw">
                                      <p:cBhvr>
                                        <p:cTn id="40" dur="500" fill="hold"/>
                                        <p:tgtEl>
                                          <p:spTgt spid="40"/>
                                        </p:tgtEl>
                                        <p:attrNameLst>
                                          <p:attrName>fillcolor</p:attrName>
                                        </p:attrNameLst>
                                      </p:cBhvr>
                                      <p:by>
                                        <p:hsl h="7200000" s="0" l="0"/>
                                      </p:by>
                                    </p:animClr>
                                    <p:animClr clrSpc="hsl" dir="cw">
                                      <p:cBhvr>
                                        <p:cTn id="41" dur="500" fill="hold"/>
                                        <p:tgtEl>
                                          <p:spTgt spid="40"/>
                                        </p:tgtEl>
                                        <p:attrNameLst>
                                          <p:attrName>stroke.color</p:attrName>
                                        </p:attrNameLst>
                                      </p:cBhvr>
                                      <p:by>
                                        <p:hsl h="7200000" s="0" l="0"/>
                                      </p:by>
                                    </p:animClr>
                                    <p:set>
                                      <p:cBhvr>
                                        <p:cTn id="42" dur="500" fill="hold"/>
                                        <p:tgtEl>
                                          <p:spTgt spid="40"/>
                                        </p:tgtEl>
                                        <p:attrNameLst>
                                          <p:attrName>fill.type</p:attrName>
                                        </p:attrNameLst>
                                      </p:cBhvr>
                                      <p:to>
                                        <p:strVal val="solid"/>
                                      </p:to>
                                    </p:se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wipe(down)">
                                      <p:cBhvr>
                                        <p:cTn id="4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0" grpId="0"/>
      <p:bldP spid="23" grpId="0"/>
      <p:bldP spid="24" grpId="0"/>
      <p:bldP spid="25" grpId="0"/>
      <p:bldP spid="26" grpId="0"/>
      <p:bldP spid="27" grpId="0"/>
      <p:bldP spid="28" grpId="0"/>
      <p:bldP spid="29" grpId="0"/>
      <p:bldP spid="30" grpId="0"/>
      <p:bldP spid="31" grpId="0"/>
      <p:bldP spid="32" grpId="0"/>
      <p:bldP spid="3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31640" y="626925"/>
            <a:ext cx="6768752" cy="973275"/>
          </a:xfrm>
          <a:prstGeom prst="rect">
            <a:avLst/>
          </a:prstGeom>
          <a:noFill/>
        </p:spPr>
        <p:txBody>
          <a:bodyPr wrap="square" rtlCol="0">
            <a:prstTxWarp prst="textWave1">
              <a:avLst/>
            </a:prstTxWarp>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r>
              <a:rPr lang="en-US" sz="6000" b="1" cap="all" dirty="0" err="1">
                <a:ln/>
                <a:solidFill>
                  <a:srgbClr val="FF0000"/>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LUCKy</a:t>
            </a:r>
            <a:r>
              <a:rPr lang="en-US" sz="6000" b="1" cap="all" dirty="0">
                <a:ln/>
                <a:solidFill>
                  <a:srgbClr val="FF0000"/>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 apple</a:t>
            </a:r>
          </a:p>
        </p:txBody>
      </p:sp>
      <p:sp>
        <p:nvSpPr>
          <p:cNvPr id="3" name="AutoShape 2" descr="VỎ HỘP QUÀ TẶNG - Home | Faceboo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5" name="Picture 4" descr="Káº¿t quáº£ hÃ¬nh áº£nh cho app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9752" y="2231136"/>
            <a:ext cx="2514600" cy="1937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Action Button: Home 5">
            <a:hlinkClick r:id="rId4" action="ppaction://hlinksldjump" highlightClick="1"/>
          </p:cNvPr>
          <p:cNvSpPr/>
          <p:nvPr/>
        </p:nvSpPr>
        <p:spPr>
          <a:xfrm>
            <a:off x="8168640" y="6152495"/>
            <a:ext cx="646176" cy="565297"/>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44108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31640" y="626925"/>
            <a:ext cx="6768752" cy="973275"/>
          </a:xfrm>
          <a:prstGeom prst="rect">
            <a:avLst/>
          </a:prstGeom>
          <a:noFill/>
        </p:spPr>
        <p:txBody>
          <a:bodyPr wrap="square" rtlCol="0">
            <a:prstTxWarp prst="textWave1">
              <a:avLst/>
            </a:prstTxWarp>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r>
              <a:rPr lang="en-US" sz="6000" b="1" cap="all" dirty="0" err="1">
                <a:ln/>
                <a:solidFill>
                  <a:srgbClr val="FF0000"/>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LUCKy</a:t>
            </a:r>
            <a:r>
              <a:rPr lang="en-US" sz="6000" b="1" cap="all" dirty="0">
                <a:ln/>
                <a:solidFill>
                  <a:srgbClr val="FF0000"/>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 apple</a:t>
            </a:r>
          </a:p>
        </p:txBody>
      </p:sp>
      <p:sp>
        <p:nvSpPr>
          <p:cNvPr id="3" name="AutoShape 2" descr="VỎ HỘP QUÀ TẶNG - Home | Faceboo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5" name="Picture 4" descr="Káº¿t quáº£ hÃ¬nh áº£nh cho app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9752" y="2231136"/>
            <a:ext cx="2514600" cy="1937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Action Button: Home 5">
            <a:hlinkClick r:id="rId4" action="ppaction://hlinksldjump" highlightClick="1"/>
          </p:cNvPr>
          <p:cNvSpPr/>
          <p:nvPr/>
        </p:nvSpPr>
        <p:spPr>
          <a:xfrm>
            <a:off x="8168640" y="6152495"/>
            <a:ext cx="646176" cy="565297"/>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568850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0085" y="322462"/>
            <a:ext cx="470476" cy="621628"/>
          </a:xfrm>
          <a:prstGeom prst="rect">
            <a:avLst/>
          </a:prstGeom>
        </p:spPr>
        <p:style>
          <a:lnRef idx="2">
            <a:schemeClr val="accent1">
              <a:shade val="50000"/>
            </a:schemeClr>
          </a:lnRef>
          <a:fillRef idx="1">
            <a:schemeClr val="accent1"/>
          </a:fillRef>
          <a:effectRef idx="0">
            <a:schemeClr val="accent1"/>
          </a:effectRef>
          <a:fontRef idx="minor">
            <a:schemeClr val="lt1"/>
          </a:fontRef>
        </p:style>
      </p:pic>
      <p:sp>
        <p:nvSpPr>
          <p:cNvPr id="8" name="TextBox 7"/>
          <p:cNvSpPr txBox="1"/>
          <p:nvPr/>
        </p:nvSpPr>
        <p:spPr>
          <a:xfrm>
            <a:off x="829536" y="187000"/>
            <a:ext cx="7906536" cy="892552"/>
          </a:xfrm>
          <a:prstGeom prst="rect">
            <a:avLst/>
          </a:prstGeom>
          <a:noFill/>
        </p:spPr>
        <p:txBody>
          <a:bodyPr wrap="square" rtlCol="0">
            <a:spAutoFit/>
          </a:bodyPr>
          <a:lstStyle/>
          <a:p>
            <a:pPr algn="just"/>
            <a:r>
              <a:rPr lang="en-US" sz="2600" b="1" spc="-50" dirty="0">
                <a:effectLst>
                  <a:glow rad="88900">
                    <a:schemeClr val="bg1"/>
                  </a:glow>
                </a:effectLst>
                <a:latin typeface="Times New Roman" pitchFamily="18" charset="0"/>
                <a:cs typeface="Times New Roman" pitchFamily="18" charset="0"/>
              </a:rPr>
              <a:t>Listen again and answer the questions in one or two words.</a:t>
            </a:r>
          </a:p>
        </p:txBody>
      </p:sp>
      <p:grpSp>
        <p:nvGrpSpPr>
          <p:cNvPr id="12" name="Group 11"/>
          <p:cNvGrpSpPr/>
          <p:nvPr/>
        </p:nvGrpSpPr>
        <p:grpSpPr>
          <a:xfrm>
            <a:off x="806175" y="1658084"/>
            <a:ext cx="5728817" cy="470318"/>
            <a:chOff x="363373" y="1262747"/>
            <a:chExt cx="5728817" cy="470318"/>
          </a:xfrm>
        </p:grpSpPr>
        <p:sp>
          <p:nvSpPr>
            <p:cNvPr id="13" name="TextBox 12"/>
            <p:cNvSpPr txBox="1"/>
            <p:nvPr/>
          </p:nvSpPr>
          <p:spPr>
            <a:xfrm>
              <a:off x="363373" y="1262747"/>
              <a:ext cx="474830" cy="461665"/>
            </a:xfrm>
            <a:prstGeom prst="rect">
              <a:avLst/>
            </a:prstGeom>
            <a:noFill/>
          </p:spPr>
          <p:txBody>
            <a:bodyPr wrap="square" rtlCol="0">
              <a:spAutoFit/>
            </a:bodyPr>
            <a:lstStyle/>
            <a:p>
              <a:r>
                <a:rPr lang="en-US" sz="2400" b="1">
                  <a:solidFill>
                    <a:srgbClr val="0070C0"/>
                  </a:solidFill>
                </a:rPr>
                <a:t>1.</a:t>
              </a:r>
            </a:p>
          </p:txBody>
        </p:sp>
        <p:sp>
          <p:nvSpPr>
            <p:cNvPr id="14" name="TextBox 13"/>
            <p:cNvSpPr txBox="1"/>
            <p:nvPr/>
          </p:nvSpPr>
          <p:spPr>
            <a:xfrm>
              <a:off x="827314" y="1271400"/>
              <a:ext cx="5264876" cy="461665"/>
            </a:xfrm>
            <a:prstGeom prst="rect">
              <a:avLst/>
            </a:prstGeom>
            <a:noFill/>
          </p:spPr>
          <p:txBody>
            <a:bodyPr wrap="square" rtlCol="0">
              <a:spAutoFit/>
            </a:bodyPr>
            <a:lstStyle/>
            <a:p>
              <a:r>
                <a:rPr lang="en-US" sz="2400" dirty="0"/>
                <a:t>What do they throw away before </a:t>
              </a:r>
              <a:r>
                <a:rPr lang="en-US" sz="2400" dirty="0" err="1"/>
                <a:t>Tet</a:t>
              </a:r>
              <a:r>
                <a:rPr lang="en-US" sz="2400" dirty="0"/>
                <a:t>?</a:t>
              </a:r>
              <a:endParaRPr lang="en-US" sz="2400" i="1" dirty="0"/>
            </a:p>
          </p:txBody>
        </p:sp>
      </p:grpSp>
      <p:grpSp>
        <p:nvGrpSpPr>
          <p:cNvPr id="15" name="Group 14"/>
          <p:cNvGrpSpPr/>
          <p:nvPr/>
        </p:nvGrpSpPr>
        <p:grpSpPr>
          <a:xfrm>
            <a:off x="806175" y="2655103"/>
            <a:ext cx="7565721" cy="461665"/>
            <a:chOff x="369902" y="2142097"/>
            <a:chExt cx="7565721" cy="461665"/>
          </a:xfrm>
        </p:grpSpPr>
        <p:sp>
          <p:nvSpPr>
            <p:cNvPr id="16" name="TextBox 15"/>
            <p:cNvSpPr txBox="1"/>
            <p:nvPr/>
          </p:nvSpPr>
          <p:spPr>
            <a:xfrm>
              <a:off x="369902" y="2142097"/>
              <a:ext cx="474830" cy="461665"/>
            </a:xfrm>
            <a:prstGeom prst="rect">
              <a:avLst/>
            </a:prstGeom>
            <a:noFill/>
          </p:spPr>
          <p:txBody>
            <a:bodyPr wrap="square" rtlCol="0">
              <a:spAutoFit/>
            </a:bodyPr>
            <a:lstStyle/>
            <a:p>
              <a:r>
                <a:rPr lang="en-US" sz="2400" b="1">
                  <a:solidFill>
                    <a:srgbClr val="0070C0"/>
                  </a:solidFill>
                </a:rPr>
                <a:t>2.</a:t>
              </a:r>
            </a:p>
          </p:txBody>
        </p:sp>
        <p:sp>
          <p:nvSpPr>
            <p:cNvPr id="18" name="TextBox 17"/>
            <p:cNvSpPr txBox="1"/>
            <p:nvPr/>
          </p:nvSpPr>
          <p:spPr>
            <a:xfrm>
              <a:off x="844732" y="2142097"/>
              <a:ext cx="7090891" cy="461665"/>
            </a:xfrm>
            <a:prstGeom prst="rect">
              <a:avLst/>
            </a:prstGeom>
            <a:noFill/>
          </p:spPr>
          <p:txBody>
            <a:bodyPr wrap="square" rtlCol="0">
              <a:spAutoFit/>
            </a:bodyPr>
            <a:lstStyle/>
            <a:p>
              <a:r>
                <a:rPr lang="en-US" sz="2400" dirty="0"/>
                <a:t>What do they clean and decorate?</a:t>
              </a:r>
            </a:p>
          </p:txBody>
        </p:sp>
      </p:grpSp>
      <p:grpSp>
        <p:nvGrpSpPr>
          <p:cNvPr id="19" name="Group 18"/>
          <p:cNvGrpSpPr/>
          <p:nvPr/>
        </p:nvGrpSpPr>
        <p:grpSpPr>
          <a:xfrm>
            <a:off x="806175" y="3643469"/>
            <a:ext cx="6914269" cy="470318"/>
            <a:chOff x="363373" y="4026312"/>
            <a:chExt cx="6914269" cy="470318"/>
          </a:xfrm>
        </p:grpSpPr>
        <p:sp>
          <p:nvSpPr>
            <p:cNvPr id="20" name="TextBox 19"/>
            <p:cNvSpPr txBox="1"/>
            <p:nvPr/>
          </p:nvSpPr>
          <p:spPr>
            <a:xfrm>
              <a:off x="363373" y="4034965"/>
              <a:ext cx="474830" cy="461665"/>
            </a:xfrm>
            <a:prstGeom prst="rect">
              <a:avLst/>
            </a:prstGeom>
            <a:noFill/>
          </p:spPr>
          <p:txBody>
            <a:bodyPr wrap="square" rtlCol="0">
              <a:spAutoFit/>
            </a:bodyPr>
            <a:lstStyle/>
            <a:p>
              <a:r>
                <a:rPr lang="en-US" sz="2400" b="1">
                  <a:solidFill>
                    <a:srgbClr val="0070C0"/>
                  </a:solidFill>
                </a:rPr>
                <a:t>3.</a:t>
              </a:r>
            </a:p>
          </p:txBody>
        </p:sp>
        <p:sp>
          <p:nvSpPr>
            <p:cNvPr id="21" name="TextBox 20"/>
            <p:cNvSpPr txBox="1"/>
            <p:nvPr/>
          </p:nvSpPr>
          <p:spPr>
            <a:xfrm>
              <a:off x="838203" y="4026312"/>
              <a:ext cx="6439439" cy="461665"/>
            </a:xfrm>
            <a:prstGeom prst="rect">
              <a:avLst/>
            </a:prstGeom>
            <a:noFill/>
          </p:spPr>
          <p:txBody>
            <a:bodyPr wrap="square" rtlCol="0">
              <a:spAutoFit/>
            </a:bodyPr>
            <a:lstStyle/>
            <a:p>
              <a:r>
                <a:rPr lang="en-US" sz="2400" dirty="0"/>
                <a:t>What </a:t>
              </a:r>
              <a:r>
                <a:rPr lang="en-US" sz="2400" dirty="0" err="1"/>
                <a:t>colour</a:t>
              </a:r>
              <a:r>
                <a:rPr lang="en-US" sz="2400" dirty="0"/>
                <a:t> are the envelopes?</a:t>
              </a:r>
            </a:p>
          </p:txBody>
        </p:sp>
      </p:grpSp>
      <p:grpSp>
        <p:nvGrpSpPr>
          <p:cNvPr id="22" name="Group 21"/>
          <p:cNvGrpSpPr/>
          <p:nvPr/>
        </p:nvGrpSpPr>
        <p:grpSpPr>
          <a:xfrm>
            <a:off x="806175" y="4631835"/>
            <a:ext cx="6471767" cy="470318"/>
            <a:chOff x="363373" y="3312302"/>
            <a:chExt cx="6471767" cy="470318"/>
          </a:xfrm>
        </p:grpSpPr>
        <p:sp>
          <p:nvSpPr>
            <p:cNvPr id="23" name="TextBox 22"/>
            <p:cNvSpPr txBox="1"/>
            <p:nvPr/>
          </p:nvSpPr>
          <p:spPr>
            <a:xfrm>
              <a:off x="363373" y="3320955"/>
              <a:ext cx="474830" cy="461665"/>
            </a:xfrm>
            <a:prstGeom prst="rect">
              <a:avLst/>
            </a:prstGeom>
            <a:noFill/>
          </p:spPr>
          <p:txBody>
            <a:bodyPr wrap="square" rtlCol="0">
              <a:spAutoFit/>
            </a:bodyPr>
            <a:lstStyle/>
            <a:p>
              <a:r>
                <a:rPr lang="en-US" sz="2400" b="1">
                  <a:solidFill>
                    <a:srgbClr val="0070C0"/>
                  </a:solidFill>
                </a:rPr>
                <a:t>4.</a:t>
              </a:r>
            </a:p>
          </p:txBody>
        </p:sp>
        <p:sp>
          <p:nvSpPr>
            <p:cNvPr id="24" name="TextBox 23"/>
            <p:cNvSpPr txBox="1"/>
            <p:nvPr/>
          </p:nvSpPr>
          <p:spPr>
            <a:xfrm>
              <a:off x="838204" y="3312302"/>
              <a:ext cx="5996936" cy="461665"/>
            </a:xfrm>
            <a:prstGeom prst="rect">
              <a:avLst/>
            </a:prstGeom>
            <a:noFill/>
          </p:spPr>
          <p:txBody>
            <a:bodyPr wrap="square" rtlCol="0">
              <a:spAutoFit/>
            </a:bodyPr>
            <a:lstStyle/>
            <a:p>
              <a:r>
                <a:rPr lang="en-US" sz="2400" dirty="0"/>
                <a:t>Who cooks </a:t>
              </a:r>
              <a:r>
                <a:rPr lang="en-US" sz="2400" i="1" dirty="0" err="1"/>
                <a:t>banh</a:t>
              </a:r>
              <a:r>
                <a:rPr lang="en-US" sz="2400" i="1" dirty="0"/>
                <a:t> </a:t>
              </a:r>
              <a:r>
                <a:rPr lang="en-US" sz="2400" i="1" dirty="0" err="1"/>
                <a:t>chung</a:t>
              </a:r>
              <a:r>
                <a:rPr lang="en-US" sz="2400" dirty="0"/>
                <a:t>?</a:t>
              </a:r>
            </a:p>
          </p:txBody>
        </p:sp>
      </p:grpSp>
      <p:cxnSp>
        <p:nvCxnSpPr>
          <p:cNvPr id="25" name="Straight Connector 24"/>
          <p:cNvCxnSpPr/>
          <p:nvPr/>
        </p:nvCxnSpPr>
        <p:spPr>
          <a:xfrm flipV="1">
            <a:off x="1404303" y="2496288"/>
            <a:ext cx="6400800" cy="0"/>
          </a:xfrm>
          <a:prstGeom prst="line">
            <a:avLst/>
          </a:prstGeom>
          <a:ln w="28575">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1404303" y="3563088"/>
            <a:ext cx="6400800" cy="0"/>
          </a:xfrm>
          <a:prstGeom prst="line">
            <a:avLst/>
          </a:prstGeom>
          <a:ln w="28575">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1408428" y="4570707"/>
            <a:ext cx="6400800" cy="0"/>
          </a:xfrm>
          <a:prstGeom prst="line">
            <a:avLst/>
          </a:prstGeom>
          <a:ln w="28575">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1408428" y="5471251"/>
            <a:ext cx="6400800" cy="0"/>
          </a:xfrm>
          <a:prstGeom prst="line">
            <a:avLst/>
          </a:prstGeom>
          <a:ln w="28575">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978094" y="2361697"/>
            <a:ext cx="355523" cy="0"/>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978094" y="3462787"/>
            <a:ext cx="355523" cy="0"/>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978094" y="4411477"/>
            <a:ext cx="355523" cy="0"/>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978094" y="5346311"/>
            <a:ext cx="355523" cy="0"/>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grpSp>
        <p:nvGrpSpPr>
          <p:cNvPr id="33" name="Group 32"/>
          <p:cNvGrpSpPr/>
          <p:nvPr/>
        </p:nvGrpSpPr>
        <p:grpSpPr>
          <a:xfrm>
            <a:off x="805981" y="5734438"/>
            <a:ext cx="7330101" cy="470318"/>
            <a:chOff x="363373" y="3312302"/>
            <a:chExt cx="7330101" cy="470318"/>
          </a:xfrm>
        </p:grpSpPr>
        <p:sp>
          <p:nvSpPr>
            <p:cNvPr id="34" name="TextBox 33"/>
            <p:cNvSpPr txBox="1"/>
            <p:nvPr/>
          </p:nvSpPr>
          <p:spPr>
            <a:xfrm>
              <a:off x="363373" y="3320955"/>
              <a:ext cx="474830" cy="461665"/>
            </a:xfrm>
            <a:prstGeom prst="rect">
              <a:avLst/>
            </a:prstGeom>
            <a:noFill/>
          </p:spPr>
          <p:txBody>
            <a:bodyPr wrap="square" rtlCol="0">
              <a:spAutoFit/>
            </a:bodyPr>
            <a:lstStyle/>
            <a:p>
              <a:r>
                <a:rPr lang="en-US" sz="2400" b="1">
                  <a:solidFill>
                    <a:srgbClr val="0070C0"/>
                  </a:solidFill>
                </a:rPr>
                <a:t>5.</a:t>
              </a:r>
            </a:p>
          </p:txBody>
        </p:sp>
        <p:sp>
          <p:nvSpPr>
            <p:cNvPr id="35" name="TextBox 34"/>
            <p:cNvSpPr txBox="1"/>
            <p:nvPr/>
          </p:nvSpPr>
          <p:spPr>
            <a:xfrm>
              <a:off x="838204" y="3312302"/>
              <a:ext cx="6855270" cy="461665"/>
            </a:xfrm>
            <a:prstGeom prst="rect">
              <a:avLst/>
            </a:prstGeom>
            <a:noFill/>
          </p:spPr>
          <p:txBody>
            <a:bodyPr wrap="square" rtlCol="0">
              <a:spAutoFit/>
            </a:bodyPr>
            <a:lstStyle/>
            <a:p>
              <a:r>
                <a:rPr lang="en-US" sz="2400" dirty="0"/>
                <a:t>What shouldn’t they break?</a:t>
              </a:r>
            </a:p>
          </p:txBody>
        </p:sp>
      </p:grpSp>
      <p:cxnSp>
        <p:nvCxnSpPr>
          <p:cNvPr id="36" name="Straight Connector 35"/>
          <p:cNvCxnSpPr/>
          <p:nvPr/>
        </p:nvCxnSpPr>
        <p:spPr>
          <a:xfrm flipV="1">
            <a:off x="1408234" y="6573854"/>
            <a:ext cx="6400800" cy="0"/>
          </a:xfrm>
          <a:prstGeom prst="line">
            <a:avLst/>
          </a:prstGeom>
          <a:ln w="28575">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a:off x="977900" y="6448914"/>
            <a:ext cx="355523" cy="0"/>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pic>
        <p:nvPicPr>
          <p:cNvPr id="2" name="Bản sao của B1_43">
            <a:hlinkClick r:id="" action="ppaction://media"/>
            <a:extLst>
              <a:ext uri="{FF2B5EF4-FFF2-40B4-BE49-F238E27FC236}">
                <a16:creationId xmlns:a16="http://schemas.microsoft.com/office/drawing/2014/main" id="{2BB2A599-B72F-4D9B-98DB-072C96AAE1E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321865" y="691238"/>
            <a:ext cx="487363" cy="487363"/>
          </a:xfrm>
          <a:prstGeom prst="rect">
            <a:avLst/>
          </a:prstGeom>
        </p:spPr>
      </p:pic>
      <p:sp>
        <p:nvSpPr>
          <p:cNvPr id="5" name="TextBox 4">
            <a:extLst>
              <a:ext uri="{FF2B5EF4-FFF2-40B4-BE49-F238E27FC236}">
                <a16:creationId xmlns:a16="http://schemas.microsoft.com/office/drawing/2014/main" id="{3C1889FB-73CE-482A-93BD-ABF6A0449F6F}"/>
              </a:ext>
            </a:extLst>
          </p:cNvPr>
          <p:cNvSpPr txBox="1"/>
          <p:nvPr/>
        </p:nvSpPr>
        <p:spPr>
          <a:xfrm>
            <a:off x="1280811" y="2129581"/>
            <a:ext cx="1527982" cy="461665"/>
          </a:xfrm>
          <a:prstGeom prst="rect">
            <a:avLst/>
          </a:prstGeom>
          <a:noFill/>
        </p:spPr>
        <p:txBody>
          <a:bodyPr wrap="none" rtlCol="0">
            <a:spAutoFit/>
          </a:bodyPr>
          <a:lstStyle/>
          <a:p>
            <a:r>
              <a:rPr lang="en-US" sz="2400" dirty="0">
                <a:solidFill>
                  <a:srgbClr val="FF0000"/>
                </a:solidFill>
              </a:rPr>
              <a:t>Old things.</a:t>
            </a:r>
          </a:p>
        </p:txBody>
      </p:sp>
      <p:sp>
        <p:nvSpPr>
          <p:cNvPr id="38" name="TextBox 37">
            <a:extLst>
              <a:ext uri="{FF2B5EF4-FFF2-40B4-BE49-F238E27FC236}">
                <a16:creationId xmlns:a16="http://schemas.microsoft.com/office/drawing/2014/main" id="{403A59C9-EBFE-4E44-A7A0-C124D428E6A4}"/>
              </a:ext>
            </a:extLst>
          </p:cNvPr>
          <p:cNvSpPr txBox="1"/>
          <p:nvPr/>
        </p:nvSpPr>
        <p:spPr>
          <a:xfrm>
            <a:off x="1280811" y="3221932"/>
            <a:ext cx="2040943" cy="461665"/>
          </a:xfrm>
          <a:prstGeom prst="rect">
            <a:avLst/>
          </a:prstGeom>
          <a:noFill/>
        </p:spPr>
        <p:txBody>
          <a:bodyPr wrap="none" rtlCol="0">
            <a:spAutoFit/>
          </a:bodyPr>
          <a:lstStyle/>
          <a:p>
            <a:r>
              <a:rPr lang="en-US" sz="2400" dirty="0">
                <a:solidFill>
                  <a:srgbClr val="FF0000"/>
                </a:solidFill>
              </a:rPr>
              <a:t>(Their) houses.</a:t>
            </a:r>
          </a:p>
        </p:txBody>
      </p:sp>
      <p:sp>
        <p:nvSpPr>
          <p:cNvPr id="39" name="TextBox 38">
            <a:extLst>
              <a:ext uri="{FF2B5EF4-FFF2-40B4-BE49-F238E27FC236}">
                <a16:creationId xmlns:a16="http://schemas.microsoft.com/office/drawing/2014/main" id="{D35028C5-E03B-4B71-B6A8-5F66E11E76F3}"/>
              </a:ext>
            </a:extLst>
          </p:cNvPr>
          <p:cNvSpPr txBox="1"/>
          <p:nvPr/>
        </p:nvSpPr>
        <p:spPr>
          <a:xfrm>
            <a:off x="1290047" y="4181945"/>
            <a:ext cx="738728" cy="461665"/>
          </a:xfrm>
          <a:prstGeom prst="rect">
            <a:avLst/>
          </a:prstGeom>
          <a:noFill/>
        </p:spPr>
        <p:txBody>
          <a:bodyPr wrap="none" rtlCol="0">
            <a:spAutoFit/>
          </a:bodyPr>
          <a:lstStyle/>
          <a:p>
            <a:r>
              <a:rPr lang="en-US" sz="2400" dirty="0">
                <a:solidFill>
                  <a:srgbClr val="FF0000"/>
                </a:solidFill>
              </a:rPr>
              <a:t>Red.</a:t>
            </a:r>
          </a:p>
        </p:txBody>
      </p:sp>
      <p:sp>
        <p:nvSpPr>
          <p:cNvPr id="41" name="TextBox 40">
            <a:extLst>
              <a:ext uri="{FF2B5EF4-FFF2-40B4-BE49-F238E27FC236}">
                <a16:creationId xmlns:a16="http://schemas.microsoft.com/office/drawing/2014/main" id="{1E828AE3-0A12-43BF-880A-4C870628E2F1}"/>
              </a:ext>
            </a:extLst>
          </p:cNvPr>
          <p:cNvSpPr txBox="1"/>
          <p:nvPr/>
        </p:nvSpPr>
        <p:spPr>
          <a:xfrm>
            <a:off x="1277284" y="5096134"/>
            <a:ext cx="1627561" cy="461665"/>
          </a:xfrm>
          <a:prstGeom prst="rect">
            <a:avLst/>
          </a:prstGeom>
          <a:noFill/>
        </p:spPr>
        <p:txBody>
          <a:bodyPr wrap="none" rtlCol="0">
            <a:spAutoFit/>
          </a:bodyPr>
          <a:lstStyle/>
          <a:p>
            <a:r>
              <a:rPr lang="en-US" sz="2400" dirty="0">
                <a:solidFill>
                  <a:srgbClr val="FF0000"/>
                </a:solidFill>
              </a:rPr>
              <a:t>(His) father.</a:t>
            </a:r>
          </a:p>
        </p:txBody>
      </p:sp>
      <p:sp>
        <p:nvSpPr>
          <p:cNvPr id="42" name="TextBox 41">
            <a:extLst>
              <a:ext uri="{FF2B5EF4-FFF2-40B4-BE49-F238E27FC236}">
                <a16:creationId xmlns:a16="http://schemas.microsoft.com/office/drawing/2014/main" id="{73E488EC-EAC7-481A-8E58-C3A027437C1C}"/>
              </a:ext>
            </a:extLst>
          </p:cNvPr>
          <p:cNvSpPr txBox="1"/>
          <p:nvPr/>
        </p:nvSpPr>
        <p:spPr>
          <a:xfrm>
            <a:off x="1279352" y="6196103"/>
            <a:ext cx="1377878" cy="461665"/>
          </a:xfrm>
          <a:prstGeom prst="rect">
            <a:avLst/>
          </a:prstGeom>
          <a:noFill/>
        </p:spPr>
        <p:txBody>
          <a:bodyPr wrap="none" rtlCol="0">
            <a:spAutoFit/>
          </a:bodyPr>
          <a:lstStyle/>
          <a:p>
            <a:r>
              <a:rPr lang="en-US" sz="2400" dirty="0">
                <a:solidFill>
                  <a:srgbClr val="FF0000"/>
                </a:solidFill>
              </a:rPr>
              <a:t>Anything.</a:t>
            </a:r>
          </a:p>
        </p:txBody>
      </p:sp>
      <p:sp>
        <p:nvSpPr>
          <p:cNvPr id="43" name="Rounded Rectangle 2">
            <a:hlinkClick r:id="rId6" action="ppaction://hlinksldjump"/>
            <a:extLst>
              <a:ext uri="{FF2B5EF4-FFF2-40B4-BE49-F238E27FC236}">
                <a16:creationId xmlns:a16="http://schemas.microsoft.com/office/drawing/2014/main" id="{BEE9F409-A603-448E-8773-2441F9575590}"/>
              </a:ext>
            </a:extLst>
          </p:cNvPr>
          <p:cNvSpPr/>
          <p:nvPr/>
        </p:nvSpPr>
        <p:spPr>
          <a:xfrm>
            <a:off x="8532545" y="6256104"/>
            <a:ext cx="548640" cy="548640"/>
          </a:xfrm>
          <a:prstGeom prst="ellipse">
            <a:avLst/>
          </a:prstGeom>
          <a:solidFill>
            <a:srgbClr val="0FB7BD"/>
          </a:solidFill>
          <a:ln>
            <a:solidFill>
              <a:srgbClr val="0FB7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pc="-100" dirty="0">
                <a:solidFill>
                  <a:schemeClr val="bg1"/>
                </a:solidFill>
              </a:rPr>
              <a:t>T</a:t>
            </a:r>
          </a:p>
        </p:txBody>
      </p:sp>
    </p:spTree>
    <p:extLst>
      <p:ext uri="{BB962C8B-B14F-4D97-AF65-F5344CB8AC3E}">
        <p14:creationId xmlns:p14="http://schemas.microsoft.com/office/powerpoint/2010/main" val="1655425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5"/>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26"/>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27"/>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3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28"/>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4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36"/>
                                        </p:tgtEl>
                                        <p:attrNameLst>
                                          <p:attrName>style.visibility</p:attrName>
                                        </p:attrNameLst>
                                      </p:cBhvr>
                                      <p:to>
                                        <p:strVal val="hidden"/>
                                      </p:to>
                                    </p:set>
                                  </p:childTnLst>
                                </p:cTn>
                              </p:par>
                              <p:par>
                                <p:cTn id="31" presetID="1" presetClass="entr" presetSubtype="0" fill="hold" grpId="0" nodeType="withEffect">
                                  <p:stCondLst>
                                    <p:cond delay="0"/>
                                  </p:stCondLst>
                                  <p:childTnLst>
                                    <p:set>
                                      <p:cBhvr>
                                        <p:cTn id="32"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2"/>
                    </p:tgtEl>
                  </p:cond>
                </p:stCondLst>
                <p:endSync evt="end" delay="0">
                  <p:rtn val="all"/>
                </p:endSync>
                <p:childTnLst>
                  <p:par>
                    <p:cTn id="34" fill="hold">
                      <p:stCondLst>
                        <p:cond delay="0"/>
                      </p:stCondLst>
                      <p:childTnLst>
                        <p:par>
                          <p:cTn id="35" fill="hold">
                            <p:stCondLst>
                              <p:cond delay="0"/>
                            </p:stCondLst>
                            <p:childTnLst>
                              <p:par>
                                <p:cTn id="36" presetID="1" presetClass="mediacall" presetSubtype="0" fill="hold" nodeType="clickEffect">
                                  <p:stCondLst>
                                    <p:cond delay="0"/>
                                  </p:stCondLst>
                                  <p:childTnLst>
                                    <p:cmd type="call" cmd="playFrom(0.0)">
                                      <p:cBhvr>
                                        <p:cTn id="37" dur="59156" fill="hold"/>
                                        <p:tgtEl>
                                          <p:spTgt spid="2"/>
                                        </p:tgtEl>
                                      </p:cBhvr>
                                    </p:cmd>
                                  </p:childTnLst>
                                </p:cTn>
                              </p:par>
                            </p:childTnLst>
                          </p:cTn>
                        </p:par>
                      </p:childTnLst>
                    </p:cTn>
                  </p:par>
                </p:childTnLst>
              </p:cTn>
              <p:nextCondLst>
                <p:cond evt="onClick" delay="0">
                  <p:tgtEl>
                    <p:spTgt spid="2"/>
                  </p:tgtEl>
                </p:cond>
              </p:nextCondLst>
            </p:seq>
            <p:audio>
              <p:cMediaNode vol="80000">
                <p:cTn id="38" fill="hold" display="0">
                  <p:stCondLst>
                    <p:cond delay="indefinite"/>
                  </p:stCondLst>
                  <p:endCondLst>
                    <p:cond evt="onStopAudio" delay="0">
                      <p:tgtEl>
                        <p:sldTgt/>
                      </p:tgtEl>
                    </p:cond>
                  </p:endCondLst>
                </p:cTn>
                <p:tgtEl>
                  <p:spTgt spid="2"/>
                </p:tgtEl>
              </p:cMediaNode>
            </p:audio>
          </p:childTnLst>
        </p:cTn>
      </p:par>
    </p:tnLst>
    <p:bldLst>
      <p:bldP spid="5" grpId="0"/>
      <p:bldP spid="38" grpId="0"/>
      <p:bldP spid="39" grpId="0"/>
      <p:bldP spid="41" grpId="0"/>
      <p:bldP spid="42" grpId="0"/>
    </p:bld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BC11514E-B568-4EDC-AA1A-6B7D24C74198}"/>
              </a:ext>
            </a:extLst>
          </p:cNvPr>
          <p:cNvGrpSpPr/>
          <p:nvPr/>
        </p:nvGrpSpPr>
        <p:grpSpPr>
          <a:xfrm>
            <a:off x="0" y="0"/>
            <a:ext cx="9144000" cy="6137455"/>
            <a:chOff x="0" y="0"/>
            <a:chExt cx="9144000" cy="6137455"/>
          </a:xfrm>
        </p:grpSpPr>
        <p:sp>
          <p:nvSpPr>
            <p:cNvPr id="2" name="Rectangle 1">
              <a:extLst>
                <a:ext uri="{FF2B5EF4-FFF2-40B4-BE49-F238E27FC236}">
                  <a16:creationId xmlns:a16="http://schemas.microsoft.com/office/drawing/2014/main" id="{93B4FA3A-7C98-4049-9207-F7722E240A55}"/>
                </a:ext>
              </a:extLst>
            </p:cNvPr>
            <p:cNvSpPr/>
            <p:nvPr/>
          </p:nvSpPr>
          <p:spPr>
            <a:xfrm>
              <a:off x="0" y="0"/>
              <a:ext cx="9144000" cy="61374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5" name="TextBox 4">
              <a:extLst>
                <a:ext uri="{FF2B5EF4-FFF2-40B4-BE49-F238E27FC236}">
                  <a16:creationId xmlns:a16="http://schemas.microsoft.com/office/drawing/2014/main" id="{399A6BE0-9C8A-4C38-B997-ADB4E8B327B7}"/>
                </a:ext>
              </a:extLst>
            </p:cNvPr>
            <p:cNvSpPr txBox="1"/>
            <p:nvPr/>
          </p:nvSpPr>
          <p:spPr>
            <a:xfrm>
              <a:off x="338595" y="720545"/>
              <a:ext cx="8486470" cy="4647426"/>
            </a:xfrm>
            <a:prstGeom prst="rect">
              <a:avLst/>
            </a:prstGeom>
            <a:noFill/>
            <a:ln w="19050">
              <a:solidFill>
                <a:srgbClr val="FF0000"/>
              </a:solidFill>
            </a:ln>
          </p:spPr>
          <p:txBody>
            <a:bodyPr wrap="square">
              <a:spAutoFit/>
            </a:bodyPr>
            <a:lstStyle/>
            <a:p>
              <a:pPr algn="just">
                <a:lnSpc>
                  <a:spcPct val="110000"/>
                </a:lnSpc>
                <a:spcBef>
                  <a:spcPts val="300"/>
                </a:spcBef>
                <a:spcAft>
                  <a:spcPts val="300"/>
                </a:spcAft>
              </a:pPr>
              <a:r>
                <a:rPr lang="en-US" sz="2600" b="0" i="1" dirty="0">
                  <a:solidFill>
                    <a:srgbClr val="333333"/>
                  </a:solidFill>
                  <a:effectLst/>
                  <a:latin typeface="Times New Roman" pitchFamily="18" charset="0"/>
                  <a:cs typeface="Times New Roman" pitchFamily="18" charset="0"/>
                </a:rPr>
                <a:t>Dear Tom,</a:t>
              </a:r>
            </a:p>
            <a:p>
              <a:pPr algn="just">
                <a:lnSpc>
                  <a:spcPct val="110000"/>
                </a:lnSpc>
                <a:spcBef>
                  <a:spcPts val="300"/>
                </a:spcBef>
                <a:spcAft>
                  <a:spcPts val="300"/>
                </a:spcAft>
              </a:pPr>
              <a:r>
                <a:rPr lang="en-US" sz="2600" b="0" i="0" dirty="0">
                  <a:solidFill>
                    <a:srgbClr val="333333"/>
                  </a:solidFill>
                  <a:effectLst/>
                  <a:latin typeface="Times New Roman" pitchFamily="18" charset="0"/>
                  <a:cs typeface="Times New Roman" pitchFamily="18" charset="0"/>
                </a:rPr>
                <a:t>   </a:t>
              </a:r>
              <a:r>
                <a:rPr lang="en-US" sz="2600" b="0" i="0" dirty="0" err="1">
                  <a:solidFill>
                    <a:srgbClr val="333333"/>
                  </a:solidFill>
                  <a:effectLst/>
                  <a:latin typeface="Times New Roman" pitchFamily="18" charset="0"/>
                  <a:cs typeface="Times New Roman" pitchFamily="18" charset="0"/>
                </a:rPr>
                <a:t>Tet</a:t>
              </a:r>
              <a:r>
                <a:rPr lang="en-US" sz="2600" b="0" i="0" dirty="0">
                  <a:solidFill>
                    <a:srgbClr val="333333"/>
                  </a:solidFill>
                  <a:effectLst/>
                  <a:latin typeface="Times New Roman" pitchFamily="18" charset="0"/>
                  <a:cs typeface="Times New Roman" pitchFamily="18" charset="0"/>
                </a:rPr>
                <a:t> is coming and I’m very happy. We do a lot of things before Tet. We throw some old things away. We clean and decorate our homes. My mother goes shopping and buys food, red envelopes, and peach flowers. She also buys new clothes for us. My father makes banh </a:t>
              </a:r>
              <a:r>
                <a:rPr lang="en-US" sz="2600" b="0" i="0" dirty="0" err="1">
                  <a:solidFill>
                    <a:srgbClr val="333333"/>
                  </a:solidFill>
                  <a:effectLst/>
                  <a:latin typeface="Times New Roman" pitchFamily="18" charset="0"/>
                  <a:cs typeface="Times New Roman" pitchFamily="18" charset="0"/>
                </a:rPr>
                <a:t>chung</a:t>
              </a:r>
              <a:r>
                <a:rPr lang="en-US" sz="2600" b="0" i="0" dirty="0">
                  <a:solidFill>
                    <a:srgbClr val="333333"/>
                  </a:solidFill>
                  <a:effectLst/>
                  <a:latin typeface="Times New Roman" pitchFamily="18" charset="0"/>
                  <a:cs typeface="Times New Roman" pitchFamily="18" charset="0"/>
                </a:rPr>
                <a:t> and cooks them on an open fire. He says that I should make some wishes at Tet, and I shouldn’t break anything. It brings bad luck.</a:t>
              </a:r>
            </a:p>
            <a:p>
              <a:pPr>
                <a:lnSpc>
                  <a:spcPct val="110000"/>
                </a:lnSpc>
                <a:spcBef>
                  <a:spcPts val="300"/>
                </a:spcBef>
                <a:spcAft>
                  <a:spcPts val="300"/>
                </a:spcAft>
              </a:pPr>
              <a:r>
                <a:rPr lang="en-US" sz="2600" b="0" i="1" dirty="0">
                  <a:solidFill>
                    <a:srgbClr val="333333"/>
                  </a:solidFill>
                  <a:effectLst/>
                  <a:latin typeface="Times New Roman" pitchFamily="18" charset="0"/>
                  <a:cs typeface="Times New Roman" pitchFamily="18" charset="0"/>
                </a:rPr>
                <a:t>Yours</a:t>
              </a:r>
              <a:br>
                <a:rPr lang="en-US" sz="2600" dirty="0">
                  <a:latin typeface="Times New Roman" pitchFamily="18" charset="0"/>
                  <a:cs typeface="Times New Roman" pitchFamily="18" charset="0"/>
                </a:rPr>
              </a:br>
              <a:r>
                <a:rPr lang="en-US" sz="2600" b="0" i="1" dirty="0">
                  <a:solidFill>
                    <a:srgbClr val="333333"/>
                  </a:solidFill>
                  <a:effectLst/>
                  <a:latin typeface="Times New Roman" pitchFamily="18" charset="0"/>
                  <a:cs typeface="Times New Roman" pitchFamily="18" charset="0"/>
                </a:rPr>
                <a:t>Nguyen</a:t>
              </a:r>
              <a:endParaRPr lang="en-US" sz="2600" i="0" dirty="0">
                <a:effectLst/>
                <a:latin typeface="Times New Roman" pitchFamily="18" charset="0"/>
                <a:cs typeface="Times New Roman" pitchFamily="18" charset="0"/>
              </a:endParaRPr>
            </a:p>
          </p:txBody>
        </p:sp>
        <p:sp>
          <p:nvSpPr>
            <p:cNvPr id="7" name="TextBox 6">
              <a:extLst>
                <a:ext uri="{FF2B5EF4-FFF2-40B4-BE49-F238E27FC236}">
                  <a16:creationId xmlns:a16="http://schemas.microsoft.com/office/drawing/2014/main" id="{0655EF60-59B4-4757-B066-A4ACC7BA287F}"/>
                </a:ext>
              </a:extLst>
            </p:cNvPr>
            <p:cNvSpPr txBox="1"/>
            <p:nvPr/>
          </p:nvSpPr>
          <p:spPr>
            <a:xfrm>
              <a:off x="3573041" y="135812"/>
              <a:ext cx="2419252" cy="461665"/>
            </a:xfrm>
            <a:prstGeom prst="rect">
              <a:avLst/>
            </a:prstGeom>
            <a:solidFill>
              <a:schemeClr val="accent2"/>
            </a:solidFill>
          </p:spPr>
          <p:txBody>
            <a:bodyPr wrap="none" rtlCol="0">
              <a:spAutoFit/>
            </a:bodyPr>
            <a:lstStyle/>
            <a:p>
              <a:r>
                <a:rPr lang="en-US" sz="2400" b="1" dirty="0">
                  <a:solidFill>
                    <a:schemeClr val="bg1"/>
                  </a:solidFill>
                  <a:latin typeface="Times New Roman" pitchFamily="18" charset="0"/>
                  <a:cs typeface="Times New Roman" pitchFamily="18" charset="0"/>
                </a:rPr>
                <a:t>AUDIO SCRIPT</a:t>
              </a:r>
            </a:p>
          </p:txBody>
        </p:sp>
      </p:grpSp>
      <p:sp>
        <p:nvSpPr>
          <p:cNvPr id="8" name="Multiplication Sign 7">
            <a:hlinkClick r:id="rId4" action="ppaction://hlinksldjump"/>
            <a:extLst>
              <a:ext uri="{FF2B5EF4-FFF2-40B4-BE49-F238E27FC236}">
                <a16:creationId xmlns:a16="http://schemas.microsoft.com/office/drawing/2014/main" id="{159A5070-05F6-4C54-98F1-7743575FF3DA}"/>
              </a:ext>
            </a:extLst>
          </p:cNvPr>
          <p:cNvSpPr/>
          <p:nvPr/>
        </p:nvSpPr>
        <p:spPr>
          <a:xfrm>
            <a:off x="8209935" y="129441"/>
            <a:ext cx="491613" cy="461665"/>
          </a:xfrm>
          <a:prstGeom prst="mathMultipl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Bản sao của B1_42">
            <a:hlinkClick r:id="" action="ppaction://media"/>
            <a:extLst>
              <a:ext uri="{FF2B5EF4-FFF2-40B4-BE49-F238E27FC236}">
                <a16:creationId xmlns:a16="http://schemas.microsoft.com/office/drawing/2014/main" id="{673CAF8F-6D60-43F2-9D97-53A814EB9ED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482518" y="157804"/>
            <a:ext cx="487363" cy="487363"/>
          </a:xfrm>
          <a:prstGeom prst="rect">
            <a:avLst/>
          </a:prstGeom>
        </p:spPr>
      </p:pic>
    </p:spTree>
    <p:extLst>
      <p:ext uri="{BB962C8B-B14F-4D97-AF65-F5344CB8AC3E}">
        <p14:creationId xmlns:p14="http://schemas.microsoft.com/office/powerpoint/2010/main" val="804884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79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994" y="641227"/>
            <a:ext cx="587409" cy="621628"/>
          </a:xfrm>
          <a:prstGeom prst="rect">
            <a:avLst/>
          </a:prstGeom>
        </p:spPr>
        <p:style>
          <a:lnRef idx="2">
            <a:schemeClr val="accent1">
              <a:shade val="50000"/>
            </a:schemeClr>
          </a:lnRef>
          <a:fillRef idx="1">
            <a:schemeClr val="accent1"/>
          </a:fillRef>
          <a:effectRef idx="0">
            <a:schemeClr val="accent1"/>
          </a:effectRef>
          <a:fontRef idx="minor">
            <a:schemeClr val="lt1"/>
          </a:fontRef>
        </p:style>
      </p:pic>
      <p:sp>
        <p:nvSpPr>
          <p:cNvPr id="8" name="TextBox 7"/>
          <p:cNvSpPr txBox="1"/>
          <p:nvPr/>
        </p:nvSpPr>
        <p:spPr>
          <a:xfrm>
            <a:off x="807403" y="563374"/>
            <a:ext cx="8130212" cy="830997"/>
          </a:xfrm>
          <a:prstGeom prst="rect">
            <a:avLst/>
          </a:prstGeom>
          <a:noFill/>
        </p:spPr>
        <p:txBody>
          <a:bodyPr wrap="square" rtlCol="0">
            <a:spAutoFit/>
          </a:bodyPr>
          <a:lstStyle/>
          <a:p>
            <a:r>
              <a:rPr lang="en-US" sz="2400" b="1" dirty="0">
                <a:effectLst>
                  <a:glow rad="88900">
                    <a:schemeClr val="bg1"/>
                  </a:glow>
                </a:effectLst>
                <a:latin typeface="Times New Roman" pitchFamily="18" charset="0"/>
                <a:cs typeface="Times New Roman" pitchFamily="18" charset="0"/>
              </a:rPr>
              <a:t>    Work in groups. Discuss and make a list of four things that you think children should and shouldn’t do at </a:t>
            </a:r>
            <a:r>
              <a:rPr lang="en-US" sz="2400" b="1" dirty="0" err="1">
                <a:effectLst>
                  <a:glow rad="88900">
                    <a:schemeClr val="bg1"/>
                  </a:glow>
                </a:effectLst>
                <a:latin typeface="Times New Roman" pitchFamily="18" charset="0"/>
                <a:cs typeface="Times New Roman" pitchFamily="18" charset="0"/>
              </a:rPr>
              <a:t>Tet</a:t>
            </a:r>
            <a:r>
              <a:rPr lang="en-US" sz="2400" b="1" dirty="0">
                <a:effectLst>
                  <a:glow rad="88900">
                    <a:schemeClr val="bg1"/>
                  </a:glow>
                </a:effectLst>
                <a:latin typeface="Times New Roman" pitchFamily="18" charset="0"/>
                <a:cs typeface="Times New Roman" pitchFamily="18" charset="0"/>
              </a:rPr>
              <a:t>.</a:t>
            </a:r>
          </a:p>
        </p:txBody>
      </p:sp>
      <p:sp>
        <p:nvSpPr>
          <p:cNvPr id="31" name="TextBox 30"/>
          <p:cNvSpPr txBox="1"/>
          <p:nvPr/>
        </p:nvSpPr>
        <p:spPr>
          <a:xfrm>
            <a:off x="1270116" y="2618825"/>
            <a:ext cx="2460220" cy="492443"/>
          </a:xfrm>
          <a:prstGeom prst="rect">
            <a:avLst/>
          </a:prstGeom>
          <a:noFill/>
        </p:spPr>
        <p:txBody>
          <a:bodyPr wrap="square" rtlCol="0">
            <a:spAutoFit/>
          </a:bodyPr>
          <a:lstStyle/>
          <a:p>
            <a:r>
              <a:rPr lang="en-US" sz="2600"/>
              <a:t>Children should</a:t>
            </a:r>
            <a:endParaRPr lang="en-US" sz="2600" i="1"/>
          </a:p>
        </p:txBody>
      </p:sp>
      <p:grpSp>
        <p:nvGrpSpPr>
          <p:cNvPr id="3" name="Group 2"/>
          <p:cNvGrpSpPr/>
          <p:nvPr/>
        </p:nvGrpSpPr>
        <p:grpSpPr>
          <a:xfrm>
            <a:off x="1199879" y="3296245"/>
            <a:ext cx="6808425" cy="461665"/>
            <a:chOff x="1199879" y="2136337"/>
            <a:chExt cx="6808425" cy="461665"/>
          </a:xfrm>
        </p:grpSpPr>
        <p:cxnSp>
          <p:nvCxnSpPr>
            <p:cNvPr id="32" name="Straight Connector 31"/>
            <p:cNvCxnSpPr/>
            <p:nvPr/>
          </p:nvCxnSpPr>
          <p:spPr>
            <a:xfrm flipV="1">
              <a:off x="1607504" y="2496288"/>
              <a:ext cx="6400800" cy="0"/>
            </a:xfrm>
            <a:prstGeom prst="line">
              <a:avLst/>
            </a:prstGeom>
            <a:ln w="28575">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1199879" y="2136337"/>
              <a:ext cx="474830" cy="461665"/>
            </a:xfrm>
            <a:prstGeom prst="rect">
              <a:avLst/>
            </a:prstGeom>
            <a:noFill/>
          </p:spPr>
          <p:txBody>
            <a:bodyPr wrap="square" rtlCol="0">
              <a:spAutoFit/>
            </a:bodyPr>
            <a:lstStyle/>
            <a:p>
              <a:r>
                <a:rPr lang="en-US" sz="2400" b="1">
                  <a:solidFill>
                    <a:srgbClr val="0070C0"/>
                  </a:solidFill>
                </a:rPr>
                <a:t>1.</a:t>
              </a:r>
            </a:p>
          </p:txBody>
        </p:sp>
      </p:grpSp>
      <p:grpSp>
        <p:nvGrpSpPr>
          <p:cNvPr id="34" name="Group 33"/>
          <p:cNvGrpSpPr/>
          <p:nvPr/>
        </p:nvGrpSpPr>
        <p:grpSpPr>
          <a:xfrm>
            <a:off x="1199879" y="3828342"/>
            <a:ext cx="6808425" cy="461665"/>
            <a:chOff x="1199879" y="2136337"/>
            <a:chExt cx="6808425" cy="461665"/>
          </a:xfrm>
        </p:grpSpPr>
        <p:cxnSp>
          <p:nvCxnSpPr>
            <p:cNvPr id="35" name="Straight Connector 34"/>
            <p:cNvCxnSpPr/>
            <p:nvPr/>
          </p:nvCxnSpPr>
          <p:spPr>
            <a:xfrm flipV="1">
              <a:off x="1607504" y="2496288"/>
              <a:ext cx="6400800" cy="0"/>
            </a:xfrm>
            <a:prstGeom prst="line">
              <a:avLst/>
            </a:prstGeom>
            <a:ln w="28575">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1199879" y="2136337"/>
              <a:ext cx="474830" cy="461665"/>
            </a:xfrm>
            <a:prstGeom prst="rect">
              <a:avLst/>
            </a:prstGeom>
            <a:noFill/>
          </p:spPr>
          <p:txBody>
            <a:bodyPr wrap="square" rtlCol="0">
              <a:spAutoFit/>
            </a:bodyPr>
            <a:lstStyle/>
            <a:p>
              <a:r>
                <a:rPr lang="en-US" sz="2400" b="1">
                  <a:solidFill>
                    <a:srgbClr val="0070C0"/>
                  </a:solidFill>
                </a:rPr>
                <a:t>2.</a:t>
              </a:r>
            </a:p>
          </p:txBody>
        </p:sp>
      </p:grpSp>
      <p:sp>
        <p:nvSpPr>
          <p:cNvPr id="37" name="TextBox 36"/>
          <p:cNvSpPr txBox="1"/>
          <p:nvPr/>
        </p:nvSpPr>
        <p:spPr>
          <a:xfrm>
            <a:off x="1238024" y="4963706"/>
            <a:ext cx="2876776" cy="492443"/>
          </a:xfrm>
          <a:prstGeom prst="rect">
            <a:avLst/>
          </a:prstGeom>
          <a:noFill/>
        </p:spPr>
        <p:txBody>
          <a:bodyPr wrap="square" rtlCol="0">
            <a:spAutoFit/>
          </a:bodyPr>
          <a:lstStyle/>
          <a:p>
            <a:r>
              <a:rPr lang="en-US" sz="2600"/>
              <a:t>Children shouldn’t</a:t>
            </a:r>
            <a:endParaRPr lang="en-US" sz="2600" i="1"/>
          </a:p>
        </p:txBody>
      </p:sp>
      <p:grpSp>
        <p:nvGrpSpPr>
          <p:cNvPr id="38" name="Group 37"/>
          <p:cNvGrpSpPr/>
          <p:nvPr/>
        </p:nvGrpSpPr>
        <p:grpSpPr>
          <a:xfrm>
            <a:off x="1167787" y="5495652"/>
            <a:ext cx="6808425" cy="461665"/>
            <a:chOff x="1199879" y="2136337"/>
            <a:chExt cx="6808425" cy="461665"/>
          </a:xfrm>
        </p:grpSpPr>
        <p:cxnSp>
          <p:nvCxnSpPr>
            <p:cNvPr id="39" name="Straight Connector 38"/>
            <p:cNvCxnSpPr/>
            <p:nvPr/>
          </p:nvCxnSpPr>
          <p:spPr>
            <a:xfrm flipV="1">
              <a:off x="1607504" y="2496288"/>
              <a:ext cx="6400800" cy="0"/>
            </a:xfrm>
            <a:prstGeom prst="line">
              <a:avLst/>
            </a:prstGeom>
            <a:ln w="28575">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1199879" y="2136337"/>
              <a:ext cx="474830" cy="461665"/>
            </a:xfrm>
            <a:prstGeom prst="rect">
              <a:avLst/>
            </a:prstGeom>
            <a:noFill/>
          </p:spPr>
          <p:txBody>
            <a:bodyPr wrap="square" rtlCol="0">
              <a:spAutoFit/>
            </a:bodyPr>
            <a:lstStyle/>
            <a:p>
              <a:r>
                <a:rPr lang="en-US" sz="2400" b="1">
                  <a:solidFill>
                    <a:srgbClr val="0070C0"/>
                  </a:solidFill>
                </a:rPr>
                <a:t>3.</a:t>
              </a:r>
            </a:p>
          </p:txBody>
        </p:sp>
      </p:grpSp>
      <p:grpSp>
        <p:nvGrpSpPr>
          <p:cNvPr id="41" name="Group 40"/>
          <p:cNvGrpSpPr/>
          <p:nvPr/>
        </p:nvGrpSpPr>
        <p:grpSpPr>
          <a:xfrm>
            <a:off x="1167787" y="6027749"/>
            <a:ext cx="6808425" cy="461665"/>
            <a:chOff x="1199879" y="2136337"/>
            <a:chExt cx="6808425" cy="461665"/>
          </a:xfrm>
        </p:grpSpPr>
        <p:cxnSp>
          <p:nvCxnSpPr>
            <p:cNvPr id="42" name="Straight Connector 41"/>
            <p:cNvCxnSpPr/>
            <p:nvPr/>
          </p:nvCxnSpPr>
          <p:spPr>
            <a:xfrm flipV="1">
              <a:off x="1607504" y="2496288"/>
              <a:ext cx="6400800" cy="0"/>
            </a:xfrm>
            <a:prstGeom prst="line">
              <a:avLst/>
            </a:prstGeom>
            <a:ln w="28575">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1199879" y="2136337"/>
              <a:ext cx="474830" cy="461665"/>
            </a:xfrm>
            <a:prstGeom prst="rect">
              <a:avLst/>
            </a:prstGeom>
            <a:noFill/>
          </p:spPr>
          <p:txBody>
            <a:bodyPr wrap="square" rtlCol="0">
              <a:spAutoFit/>
            </a:bodyPr>
            <a:lstStyle/>
            <a:p>
              <a:r>
                <a:rPr lang="en-US" sz="2400" b="1">
                  <a:solidFill>
                    <a:srgbClr val="0070C0"/>
                  </a:solidFill>
                </a:rPr>
                <a:t>4.</a:t>
              </a:r>
            </a:p>
          </p:txBody>
        </p:sp>
      </p:grpSp>
      <p:sp>
        <p:nvSpPr>
          <p:cNvPr id="23" name="TextBox 22"/>
          <p:cNvSpPr txBox="1"/>
          <p:nvPr/>
        </p:nvSpPr>
        <p:spPr>
          <a:xfrm>
            <a:off x="219994" y="-1420"/>
            <a:ext cx="2456418" cy="646331"/>
          </a:xfrm>
          <a:prstGeom prst="rect">
            <a:avLst/>
          </a:prstGeom>
          <a:noFill/>
        </p:spPr>
        <p:txBody>
          <a:bodyPr wrap="square" rtlCol="0">
            <a:spAutoFit/>
          </a:bodyPr>
          <a:lstStyle/>
          <a:p>
            <a:r>
              <a:rPr lang="en-US" sz="3600" b="1" dirty="0">
                <a:solidFill>
                  <a:srgbClr val="0084B1"/>
                </a:solidFill>
              </a:rPr>
              <a:t>II. </a:t>
            </a:r>
            <a:r>
              <a:rPr lang="en-US" sz="3600" b="1" u="sng" dirty="0">
                <a:solidFill>
                  <a:srgbClr val="0084B1"/>
                </a:solidFill>
              </a:rPr>
              <a:t>Writing</a:t>
            </a:r>
          </a:p>
        </p:txBody>
      </p:sp>
    </p:spTree>
    <p:extLst>
      <p:ext uri="{BB962C8B-B14F-4D97-AF65-F5344CB8AC3E}">
        <p14:creationId xmlns:p14="http://schemas.microsoft.com/office/powerpoint/2010/main" val="24683556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r>
              <a:rPr lang="en-GB" b="1" i="1" dirty="0">
                <a:solidFill>
                  <a:srgbClr val="FF0000"/>
                </a:solidFill>
              </a:rPr>
              <a:t>=&gt; Answer: </a:t>
            </a:r>
            <a:endParaRPr lang="en-GB" dirty="0">
              <a:solidFill>
                <a:srgbClr val="FF0000"/>
              </a:solidFill>
            </a:endParaRPr>
          </a:p>
          <a:p>
            <a:pPr marL="0" indent="0">
              <a:buNone/>
            </a:pPr>
            <a:r>
              <a:rPr lang="en-GB" i="1" dirty="0"/>
              <a:t>1. Children should visit relatives with parents</a:t>
            </a:r>
            <a:endParaRPr lang="en-GB" dirty="0"/>
          </a:p>
          <a:p>
            <a:pPr marL="0" indent="0">
              <a:buNone/>
            </a:pPr>
            <a:r>
              <a:rPr lang="en-GB" i="1" dirty="0"/>
              <a:t>2. Children should wear </a:t>
            </a:r>
            <a:r>
              <a:rPr lang="en-GB" i="1" dirty="0" err="1"/>
              <a:t>beautifful</a:t>
            </a:r>
            <a:r>
              <a:rPr lang="en-GB" i="1" dirty="0"/>
              <a:t> clothes</a:t>
            </a:r>
            <a:endParaRPr lang="en-GB" dirty="0"/>
          </a:p>
          <a:p>
            <a:pPr marL="0" indent="0">
              <a:buNone/>
            </a:pPr>
            <a:r>
              <a:rPr lang="en-GB" i="1" dirty="0"/>
              <a:t>3. Children shouldn't break things</a:t>
            </a:r>
            <a:endParaRPr lang="en-GB" dirty="0"/>
          </a:p>
          <a:p>
            <a:pPr marL="0" indent="0">
              <a:buNone/>
            </a:pPr>
            <a:r>
              <a:rPr lang="en-GB" i="1" dirty="0"/>
              <a:t>4. Children shouldn't play card all night</a:t>
            </a:r>
          </a:p>
          <a:p>
            <a:pPr marL="0" indent="0">
              <a:buNone/>
            </a:pPr>
            <a:r>
              <a:rPr lang="en-US" i="1" dirty="0"/>
              <a:t>………………………………</a:t>
            </a:r>
            <a:endParaRPr lang="en-GB" dirty="0"/>
          </a:p>
          <a:p>
            <a:endParaRPr lang="en-GB"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994" y="641227"/>
            <a:ext cx="587409" cy="621628"/>
          </a:xfrm>
          <a:prstGeom prst="rect">
            <a:avLst/>
          </a:prstGeom>
        </p:spPr>
        <p:style>
          <a:lnRef idx="2">
            <a:schemeClr val="accent1">
              <a:shade val="50000"/>
            </a:schemeClr>
          </a:lnRef>
          <a:fillRef idx="1">
            <a:schemeClr val="accent1"/>
          </a:fillRef>
          <a:effectRef idx="0">
            <a:schemeClr val="accent1"/>
          </a:effectRef>
          <a:fontRef idx="minor">
            <a:schemeClr val="lt1"/>
          </a:fontRef>
        </p:style>
      </p:pic>
      <p:sp>
        <p:nvSpPr>
          <p:cNvPr id="5" name="TextBox 4"/>
          <p:cNvSpPr txBox="1"/>
          <p:nvPr/>
        </p:nvSpPr>
        <p:spPr>
          <a:xfrm>
            <a:off x="807403" y="563374"/>
            <a:ext cx="8130212" cy="830997"/>
          </a:xfrm>
          <a:prstGeom prst="rect">
            <a:avLst/>
          </a:prstGeom>
          <a:noFill/>
        </p:spPr>
        <p:txBody>
          <a:bodyPr wrap="square" rtlCol="0">
            <a:spAutoFit/>
          </a:bodyPr>
          <a:lstStyle/>
          <a:p>
            <a:r>
              <a:rPr lang="en-US" sz="2400" b="1" dirty="0">
                <a:effectLst>
                  <a:glow rad="88900">
                    <a:schemeClr val="bg1"/>
                  </a:glow>
                </a:effectLst>
                <a:latin typeface="Times New Roman" pitchFamily="18" charset="0"/>
                <a:cs typeface="Times New Roman" pitchFamily="18" charset="0"/>
              </a:rPr>
              <a:t>    Work in groups. Discuss and make a list of four things that you think children should and shouldn’t do at </a:t>
            </a:r>
            <a:r>
              <a:rPr lang="en-US" sz="2400" b="1" dirty="0" err="1">
                <a:effectLst>
                  <a:glow rad="88900">
                    <a:schemeClr val="bg1"/>
                  </a:glow>
                </a:effectLst>
                <a:latin typeface="Times New Roman" pitchFamily="18" charset="0"/>
                <a:cs typeface="Times New Roman" pitchFamily="18" charset="0"/>
              </a:rPr>
              <a:t>Tet</a:t>
            </a:r>
            <a:r>
              <a:rPr lang="en-US" sz="2400" b="1" dirty="0">
                <a:effectLst>
                  <a:glow rad="88900">
                    <a:schemeClr val="bg1"/>
                  </a:glow>
                </a:effectLst>
                <a:latin typeface="Times New Roman" pitchFamily="18" charset="0"/>
                <a:cs typeface="Times New Roman" pitchFamily="18" charset="0"/>
              </a:rPr>
              <a:t>.</a:t>
            </a:r>
          </a:p>
        </p:txBody>
      </p:sp>
    </p:spTree>
    <p:extLst>
      <p:ext uri="{BB962C8B-B14F-4D97-AF65-F5344CB8AC3E}">
        <p14:creationId xmlns:p14="http://schemas.microsoft.com/office/powerpoint/2010/main" val="3780186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arn(inVertic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arn(inVertical)">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994" y="113416"/>
            <a:ext cx="587409" cy="581351"/>
          </a:xfrm>
          <a:prstGeom prst="rect">
            <a:avLst/>
          </a:prstGeom>
        </p:spPr>
        <p:style>
          <a:lnRef idx="2">
            <a:schemeClr val="accent1">
              <a:shade val="50000"/>
            </a:schemeClr>
          </a:lnRef>
          <a:fillRef idx="1">
            <a:schemeClr val="accent1"/>
          </a:fillRef>
          <a:effectRef idx="0">
            <a:schemeClr val="accent1"/>
          </a:effectRef>
          <a:fontRef idx="minor">
            <a:schemeClr val="lt1"/>
          </a:fontRef>
        </p:style>
      </p:pic>
      <p:sp>
        <p:nvSpPr>
          <p:cNvPr id="8" name="TextBox 7"/>
          <p:cNvSpPr txBox="1"/>
          <p:nvPr/>
        </p:nvSpPr>
        <p:spPr>
          <a:xfrm>
            <a:off x="915778" y="202324"/>
            <a:ext cx="7312441" cy="492443"/>
          </a:xfrm>
          <a:prstGeom prst="rect">
            <a:avLst/>
          </a:prstGeom>
          <a:noFill/>
        </p:spPr>
        <p:txBody>
          <a:bodyPr wrap="square" rtlCol="0">
            <a:spAutoFit/>
          </a:bodyPr>
          <a:lstStyle/>
          <a:p>
            <a:r>
              <a:rPr lang="en-US" sz="2600" b="1" dirty="0">
                <a:effectLst>
                  <a:glow rad="88900">
                    <a:schemeClr val="bg1"/>
                  </a:glow>
                </a:effectLst>
                <a:latin typeface="Arial" panose="020B0604020202020204" pitchFamily="34" charset="0"/>
                <a:cs typeface="Arial" panose="020B0604020202020204" pitchFamily="34" charset="0"/>
              </a:rPr>
              <a:t>Complete the email, using your ideas in </a:t>
            </a:r>
            <a:r>
              <a:rPr lang="en-US" sz="2600" b="1" dirty="0">
                <a:solidFill>
                  <a:srgbClr val="FF0000"/>
                </a:solidFill>
                <a:effectLst>
                  <a:glow rad="88900">
                    <a:schemeClr val="bg1"/>
                  </a:glow>
                </a:effectLst>
                <a:latin typeface="Arial" panose="020B0604020202020204" pitchFamily="34" charset="0"/>
                <a:cs typeface="Arial" panose="020B0604020202020204" pitchFamily="34" charset="0"/>
              </a:rPr>
              <a:t>3</a:t>
            </a:r>
            <a:r>
              <a:rPr lang="en-US" sz="2600" b="1" dirty="0">
                <a:effectLst>
                  <a:glow rad="88900">
                    <a:schemeClr val="bg1"/>
                  </a:glow>
                </a:effectLst>
                <a:latin typeface="Arial" panose="020B0604020202020204" pitchFamily="34" charset="0"/>
                <a:cs typeface="Arial" panose="020B0604020202020204" pitchFamily="34" charset="0"/>
              </a:rPr>
              <a:t>.</a:t>
            </a:r>
          </a:p>
        </p:txBody>
      </p:sp>
      <p:sp>
        <p:nvSpPr>
          <p:cNvPr id="18" name="Rounded Rectangle 17"/>
          <p:cNvSpPr/>
          <p:nvPr/>
        </p:nvSpPr>
        <p:spPr>
          <a:xfrm>
            <a:off x="391886" y="1058685"/>
            <a:ext cx="7805057" cy="5685899"/>
          </a:xfrm>
          <a:prstGeom prst="roundRect">
            <a:avLst>
              <a:gd name="adj" fmla="val 3764"/>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rotWithShape="1">
          <a:blip r:embed="rId3">
            <a:extLst>
              <a:ext uri="{28A0092B-C50C-407E-A947-70E740481C1C}">
                <a14:useLocalDpi xmlns:a14="http://schemas.microsoft.com/office/drawing/2010/main" val="0"/>
              </a:ext>
            </a:extLst>
          </a:blip>
          <a:srcRect r="476"/>
          <a:stretch/>
        </p:blipFill>
        <p:spPr>
          <a:xfrm>
            <a:off x="341376" y="971600"/>
            <a:ext cx="7892143" cy="732640"/>
          </a:xfrm>
          <a:prstGeom prst="rect">
            <a:avLst/>
          </a:prstGeom>
        </p:spPr>
      </p:pic>
      <p:cxnSp>
        <p:nvCxnSpPr>
          <p:cNvPr id="13" name="Straight Connector 12"/>
          <p:cNvCxnSpPr/>
          <p:nvPr/>
        </p:nvCxnSpPr>
        <p:spPr>
          <a:xfrm>
            <a:off x="613520" y="2111032"/>
            <a:ext cx="7315200"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14" name="Straight Connector 13"/>
          <p:cNvCxnSpPr/>
          <p:nvPr/>
        </p:nvCxnSpPr>
        <p:spPr>
          <a:xfrm>
            <a:off x="613520" y="2498463"/>
            <a:ext cx="7315200"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sp>
        <p:nvSpPr>
          <p:cNvPr id="15" name="TextBox 14"/>
          <p:cNvSpPr txBox="1"/>
          <p:nvPr/>
        </p:nvSpPr>
        <p:spPr>
          <a:xfrm>
            <a:off x="613520" y="1672468"/>
            <a:ext cx="6662057" cy="461665"/>
          </a:xfrm>
          <a:prstGeom prst="rect">
            <a:avLst/>
          </a:prstGeom>
          <a:noFill/>
        </p:spPr>
        <p:txBody>
          <a:bodyPr wrap="square" rtlCol="0">
            <a:spAutoFit/>
          </a:bodyPr>
          <a:lstStyle/>
          <a:p>
            <a:r>
              <a:rPr lang="en-US" sz="2400" b="1" i="1"/>
              <a:t>To: </a:t>
            </a:r>
            <a:r>
              <a:rPr lang="en-US" sz="2400"/>
              <a:t>tom@webmail.com</a:t>
            </a:r>
          </a:p>
        </p:txBody>
      </p:sp>
      <p:sp>
        <p:nvSpPr>
          <p:cNvPr id="17" name="TextBox 16"/>
          <p:cNvSpPr txBox="1"/>
          <p:nvPr/>
        </p:nvSpPr>
        <p:spPr>
          <a:xfrm>
            <a:off x="613520" y="2109546"/>
            <a:ext cx="6662057" cy="461665"/>
          </a:xfrm>
          <a:prstGeom prst="rect">
            <a:avLst/>
          </a:prstGeom>
          <a:noFill/>
        </p:spPr>
        <p:txBody>
          <a:bodyPr wrap="square" rtlCol="0">
            <a:spAutoFit/>
          </a:bodyPr>
          <a:lstStyle/>
          <a:p>
            <a:r>
              <a:rPr lang="en-US" sz="2400" b="1" i="1"/>
              <a:t>Subject: </a:t>
            </a:r>
            <a:r>
              <a:rPr lang="en-US" sz="2400"/>
              <a:t>Tet in Viet Nam</a:t>
            </a:r>
          </a:p>
        </p:txBody>
      </p:sp>
      <p:sp>
        <p:nvSpPr>
          <p:cNvPr id="20" name="TextBox 19"/>
          <p:cNvSpPr txBox="1"/>
          <p:nvPr/>
        </p:nvSpPr>
        <p:spPr>
          <a:xfrm>
            <a:off x="613519" y="2881541"/>
            <a:ext cx="7665722" cy="3416320"/>
          </a:xfrm>
          <a:prstGeom prst="rect">
            <a:avLst/>
          </a:prstGeom>
          <a:noFill/>
        </p:spPr>
        <p:txBody>
          <a:bodyPr wrap="square" rtlCol="0">
            <a:spAutoFit/>
          </a:bodyPr>
          <a:lstStyle/>
          <a:p>
            <a:r>
              <a:rPr lang="en-US" sz="2400" dirty="0"/>
              <a:t>Dear Tom,</a:t>
            </a:r>
          </a:p>
          <a:p>
            <a:r>
              <a:rPr lang="en-US" sz="2400" dirty="0"/>
              <a:t>Tet is coming. I will tell you more about our Tet.</a:t>
            </a:r>
          </a:p>
          <a:p>
            <a:r>
              <a:rPr lang="en-US" sz="2400" dirty="0"/>
              <a:t>At Tet, we should                                                                </a:t>
            </a:r>
          </a:p>
          <a:p>
            <a:r>
              <a:rPr lang="en-US" sz="2400" dirty="0"/>
              <a:t>We should                                                                  </a:t>
            </a:r>
          </a:p>
          <a:p>
            <a:r>
              <a:rPr lang="en-US" sz="2400" dirty="0"/>
              <a:t>But we shouldn’t</a:t>
            </a:r>
          </a:p>
          <a:p>
            <a:r>
              <a:rPr lang="en-US" sz="2400" dirty="0"/>
              <a:t>We shouldn’t                                                             </a:t>
            </a:r>
          </a:p>
          <a:p>
            <a:r>
              <a:rPr lang="en-US" sz="2400" dirty="0"/>
              <a:t>Please write and tell me about your New Year celebration.  </a:t>
            </a:r>
          </a:p>
          <a:p>
            <a:r>
              <a:rPr lang="en-US" sz="2400" i="1" dirty="0"/>
              <a:t>Yours</a:t>
            </a:r>
            <a:r>
              <a:rPr lang="en-US" sz="2400" dirty="0"/>
              <a:t>,</a:t>
            </a:r>
          </a:p>
          <a:p>
            <a:r>
              <a:rPr lang="en-US" sz="2400" i="1" dirty="0"/>
              <a:t>Nguyen</a:t>
            </a:r>
          </a:p>
        </p:txBody>
      </p:sp>
      <p:grpSp>
        <p:nvGrpSpPr>
          <p:cNvPr id="9" name="Group 8">
            <a:extLst>
              <a:ext uri="{FF2B5EF4-FFF2-40B4-BE49-F238E27FC236}">
                <a16:creationId xmlns:a16="http://schemas.microsoft.com/office/drawing/2014/main" id="{BC3FF668-7F80-4BB3-9FAB-7293218FD9E8}"/>
              </a:ext>
            </a:extLst>
          </p:cNvPr>
          <p:cNvGrpSpPr/>
          <p:nvPr/>
        </p:nvGrpSpPr>
        <p:grpSpPr>
          <a:xfrm>
            <a:off x="2859441" y="3654298"/>
            <a:ext cx="4519847" cy="461665"/>
            <a:chOff x="2518065" y="3654298"/>
            <a:chExt cx="4519847" cy="461665"/>
          </a:xfrm>
        </p:grpSpPr>
        <p:cxnSp>
          <p:nvCxnSpPr>
            <p:cNvPr id="3" name="Straight Connector 2"/>
            <p:cNvCxnSpPr/>
            <p:nvPr/>
          </p:nvCxnSpPr>
          <p:spPr>
            <a:xfrm>
              <a:off x="2518065" y="3948551"/>
              <a:ext cx="429768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4C349E17-96FA-4D3C-87E3-F02467864857}"/>
                </a:ext>
              </a:extLst>
            </p:cNvPr>
            <p:cNvSpPr txBox="1"/>
            <p:nvPr/>
          </p:nvSpPr>
          <p:spPr>
            <a:xfrm>
              <a:off x="6767749" y="3654298"/>
              <a:ext cx="270163" cy="461665"/>
            </a:xfrm>
            <a:prstGeom prst="rect">
              <a:avLst/>
            </a:prstGeom>
            <a:noFill/>
          </p:spPr>
          <p:txBody>
            <a:bodyPr wrap="square">
              <a:spAutoFit/>
            </a:bodyPr>
            <a:lstStyle/>
            <a:p>
              <a:r>
                <a:rPr lang="en-US" sz="2400" dirty="0"/>
                <a:t>.</a:t>
              </a:r>
            </a:p>
          </p:txBody>
        </p:sp>
      </p:grpSp>
      <p:grpSp>
        <p:nvGrpSpPr>
          <p:cNvPr id="11" name="Group 10">
            <a:extLst>
              <a:ext uri="{FF2B5EF4-FFF2-40B4-BE49-F238E27FC236}">
                <a16:creationId xmlns:a16="http://schemas.microsoft.com/office/drawing/2014/main" id="{369ED09C-608A-425F-810E-5503C3A00CEE}"/>
              </a:ext>
            </a:extLst>
          </p:cNvPr>
          <p:cNvGrpSpPr/>
          <p:nvPr/>
        </p:nvGrpSpPr>
        <p:grpSpPr>
          <a:xfrm>
            <a:off x="2062803" y="3988405"/>
            <a:ext cx="5199875" cy="461665"/>
            <a:chOff x="1721427" y="3988405"/>
            <a:chExt cx="5199875" cy="461665"/>
          </a:xfrm>
        </p:grpSpPr>
        <p:cxnSp>
          <p:nvCxnSpPr>
            <p:cNvPr id="21" name="Straight Connector 20"/>
            <p:cNvCxnSpPr/>
            <p:nvPr/>
          </p:nvCxnSpPr>
          <p:spPr>
            <a:xfrm>
              <a:off x="1721427" y="4305306"/>
              <a:ext cx="441613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2D0B7DF4-1D3E-4292-BBEC-C759407ECBF7}"/>
                </a:ext>
              </a:extLst>
            </p:cNvPr>
            <p:cNvSpPr txBox="1"/>
            <p:nvPr/>
          </p:nvSpPr>
          <p:spPr>
            <a:xfrm>
              <a:off x="6078484" y="3988405"/>
              <a:ext cx="842818" cy="461665"/>
            </a:xfrm>
            <a:prstGeom prst="rect">
              <a:avLst/>
            </a:prstGeom>
            <a:noFill/>
          </p:spPr>
          <p:txBody>
            <a:bodyPr wrap="square">
              <a:spAutoFit/>
            </a:bodyPr>
            <a:lstStyle/>
            <a:p>
              <a:r>
                <a:rPr lang="en-US" sz="2400" dirty="0"/>
                <a:t>, too.</a:t>
              </a:r>
            </a:p>
          </p:txBody>
        </p:sp>
      </p:grpSp>
      <p:grpSp>
        <p:nvGrpSpPr>
          <p:cNvPr id="16" name="Group 15">
            <a:extLst>
              <a:ext uri="{FF2B5EF4-FFF2-40B4-BE49-F238E27FC236}">
                <a16:creationId xmlns:a16="http://schemas.microsoft.com/office/drawing/2014/main" id="{5A86B9C6-709B-4E15-B33D-BB2A4D736014}"/>
              </a:ext>
            </a:extLst>
          </p:cNvPr>
          <p:cNvGrpSpPr/>
          <p:nvPr/>
        </p:nvGrpSpPr>
        <p:grpSpPr>
          <a:xfrm>
            <a:off x="2849050" y="4365392"/>
            <a:ext cx="4428407" cy="461665"/>
            <a:chOff x="2507674" y="4365392"/>
            <a:chExt cx="4428407" cy="461665"/>
          </a:xfrm>
        </p:grpSpPr>
        <p:cxnSp>
          <p:nvCxnSpPr>
            <p:cNvPr id="22" name="Straight Connector 21"/>
            <p:cNvCxnSpPr/>
            <p:nvPr/>
          </p:nvCxnSpPr>
          <p:spPr>
            <a:xfrm>
              <a:off x="2507674" y="4672452"/>
              <a:ext cx="420624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6F1FBDB3-B10F-41EC-8B0C-166D176A0F0B}"/>
                </a:ext>
              </a:extLst>
            </p:cNvPr>
            <p:cNvSpPr txBox="1"/>
            <p:nvPr/>
          </p:nvSpPr>
          <p:spPr>
            <a:xfrm>
              <a:off x="6665918" y="4365392"/>
              <a:ext cx="270163" cy="461665"/>
            </a:xfrm>
            <a:prstGeom prst="rect">
              <a:avLst/>
            </a:prstGeom>
            <a:noFill/>
          </p:spPr>
          <p:txBody>
            <a:bodyPr wrap="square">
              <a:spAutoFit/>
            </a:bodyPr>
            <a:lstStyle/>
            <a:p>
              <a:r>
                <a:rPr lang="en-US" sz="2400" dirty="0"/>
                <a:t>.</a:t>
              </a:r>
            </a:p>
          </p:txBody>
        </p:sp>
      </p:grpSp>
      <p:grpSp>
        <p:nvGrpSpPr>
          <p:cNvPr id="30" name="Group 29">
            <a:extLst>
              <a:ext uri="{FF2B5EF4-FFF2-40B4-BE49-F238E27FC236}">
                <a16:creationId xmlns:a16="http://schemas.microsoft.com/office/drawing/2014/main" id="{0AE480B8-7DDA-4D76-A3BB-7FD02FCF3088}"/>
              </a:ext>
            </a:extLst>
          </p:cNvPr>
          <p:cNvGrpSpPr/>
          <p:nvPr/>
        </p:nvGrpSpPr>
        <p:grpSpPr>
          <a:xfrm>
            <a:off x="2384921" y="4742379"/>
            <a:ext cx="5210266" cy="461665"/>
            <a:chOff x="2043545" y="4742379"/>
            <a:chExt cx="5210266" cy="461665"/>
          </a:xfrm>
        </p:grpSpPr>
        <p:cxnSp>
          <p:nvCxnSpPr>
            <p:cNvPr id="23" name="Straight Connector 22"/>
            <p:cNvCxnSpPr/>
            <p:nvPr/>
          </p:nvCxnSpPr>
          <p:spPr>
            <a:xfrm>
              <a:off x="2043545" y="5036134"/>
              <a:ext cx="4114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32283C69-AF24-48C3-92D3-BEDDEABB1F70}"/>
                </a:ext>
              </a:extLst>
            </p:cNvPr>
            <p:cNvSpPr txBox="1"/>
            <p:nvPr/>
          </p:nvSpPr>
          <p:spPr>
            <a:xfrm>
              <a:off x="6078484" y="4742379"/>
              <a:ext cx="1175327" cy="461665"/>
            </a:xfrm>
            <a:prstGeom prst="rect">
              <a:avLst/>
            </a:prstGeom>
            <a:noFill/>
          </p:spPr>
          <p:txBody>
            <a:bodyPr wrap="square">
              <a:spAutoFit/>
            </a:bodyPr>
            <a:lstStyle/>
            <a:p>
              <a:r>
                <a:rPr lang="en-US" sz="2400" dirty="0"/>
                <a:t>, either.</a:t>
              </a:r>
            </a:p>
          </p:txBody>
        </p:sp>
      </p:grpSp>
    </p:spTree>
    <p:extLst>
      <p:ext uri="{BB962C8B-B14F-4D97-AF65-F5344CB8AC3E}">
        <p14:creationId xmlns:p14="http://schemas.microsoft.com/office/powerpoint/2010/main" val="11181354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flipV="1">
            <a:off x="5248828" y="3960939"/>
            <a:ext cx="3581400" cy="27087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440766" y="1987595"/>
            <a:ext cx="2350434" cy="707886"/>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n-US" sz="4000" b="1" dirty="0"/>
              <a:t>LESSON 6</a:t>
            </a:r>
            <a:endParaRPr lang="en-GB" sz="4000" b="1" dirty="0"/>
          </a:p>
        </p:txBody>
      </p:sp>
      <p:sp>
        <p:nvSpPr>
          <p:cNvPr id="7" name="Horizontal Scroll 6"/>
          <p:cNvSpPr/>
          <p:nvPr/>
        </p:nvSpPr>
        <p:spPr>
          <a:xfrm>
            <a:off x="173778" y="0"/>
            <a:ext cx="8811725" cy="1473200"/>
          </a:xfrm>
          <a:prstGeom prst="horizontalScroll">
            <a:avLst/>
          </a:prstGeom>
          <a:solidFill>
            <a:schemeClr val="accent6">
              <a:lumMod val="60000"/>
              <a:lumOff val="40000"/>
              <a:alpha val="86000"/>
            </a:schemeClr>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rgbClr val="FF0000"/>
                </a:solidFill>
              </a:rPr>
              <a:t>UNIT 6: OUR TET HOLIDAY</a:t>
            </a:r>
            <a:endParaRPr lang="en-GB" sz="5400" b="1" dirty="0">
              <a:solidFill>
                <a:srgbClr val="FF0000"/>
              </a:solidFill>
            </a:endParaRP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68203"/>
            <a:ext cx="4266779" cy="3206496"/>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60778" y="3118193"/>
            <a:ext cx="4176100" cy="732987"/>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82363" y="3115098"/>
            <a:ext cx="961782" cy="777611"/>
          </a:xfrm>
          <a:prstGeom prst="rect">
            <a:avLst/>
          </a:prstGeom>
        </p:spPr>
      </p:pic>
    </p:spTree>
    <p:extLst>
      <p:ext uri="{BB962C8B-B14F-4D97-AF65-F5344CB8AC3E}">
        <p14:creationId xmlns:p14="http://schemas.microsoft.com/office/powerpoint/2010/main" val="14378688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994" y="113416"/>
            <a:ext cx="587409" cy="604353"/>
          </a:xfrm>
          <a:prstGeom prst="rect">
            <a:avLst/>
          </a:prstGeom>
        </p:spPr>
        <p:style>
          <a:lnRef idx="2">
            <a:schemeClr val="accent1">
              <a:shade val="50000"/>
            </a:schemeClr>
          </a:lnRef>
          <a:fillRef idx="1">
            <a:schemeClr val="accent1"/>
          </a:fillRef>
          <a:effectRef idx="0">
            <a:schemeClr val="accent1"/>
          </a:effectRef>
          <a:fontRef idx="minor">
            <a:schemeClr val="lt1"/>
          </a:fontRef>
        </p:style>
      </p:pic>
      <p:sp>
        <p:nvSpPr>
          <p:cNvPr id="8" name="TextBox 7"/>
          <p:cNvSpPr txBox="1"/>
          <p:nvPr/>
        </p:nvSpPr>
        <p:spPr>
          <a:xfrm>
            <a:off x="915778" y="202324"/>
            <a:ext cx="7312441" cy="492443"/>
          </a:xfrm>
          <a:prstGeom prst="rect">
            <a:avLst/>
          </a:prstGeom>
          <a:noFill/>
        </p:spPr>
        <p:txBody>
          <a:bodyPr wrap="square" rtlCol="0">
            <a:spAutoFit/>
          </a:bodyPr>
          <a:lstStyle/>
          <a:p>
            <a:r>
              <a:rPr lang="en-US" sz="2600" b="1">
                <a:effectLst>
                  <a:glow rad="88900">
                    <a:schemeClr val="bg1"/>
                  </a:glow>
                </a:effectLst>
                <a:latin typeface="Arial" panose="020B0604020202020204" pitchFamily="34" charset="0"/>
                <a:cs typeface="Arial" panose="020B0604020202020204" pitchFamily="34" charset="0"/>
              </a:rPr>
              <a:t>Complete the email, using your ideas in </a:t>
            </a:r>
            <a:r>
              <a:rPr lang="en-US" sz="2600" b="1">
                <a:solidFill>
                  <a:srgbClr val="FF0000"/>
                </a:solidFill>
                <a:effectLst>
                  <a:glow rad="88900">
                    <a:schemeClr val="bg1"/>
                  </a:glow>
                </a:effectLst>
                <a:latin typeface="Arial" panose="020B0604020202020204" pitchFamily="34" charset="0"/>
                <a:cs typeface="Arial" panose="020B0604020202020204" pitchFamily="34" charset="0"/>
              </a:rPr>
              <a:t>3</a:t>
            </a:r>
            <a:r>
              <a:rPr lang="en-US" sz="2600" b="1">
                <a:effectLst>
                  <a:glow rad="88900">
                    <a:schemeClr val="bg1"/>
                  </a:glow>
                </a:effectLst>
                <a:latin typeface="Arial" panose="020B0604020202020204" pitchFamily="34" charset="0"/>
                <a:cs typeface="Arial" panose="020B0604020202020204" pitchFamily="34" charset="0"/>
              </a:rPr>
              <a:t>.</a:t>
            </a:r>
          </a:p>
        </p:txBody>
      </p:sp>
      <p:sp>
        <p:nvSpPr>
          <p:cNvPr id="18" name="Rounded Rectangle 17"/>
          <p:cNvSpPr/>
          <p:nvPr/>
        </p:nvSpPr>
        <p:spPr>
          <a:xfrm>
            <a:off x="343118" y="1058685"/>
            <a:ext cx="8378184" cy="5685899"/>
          </a:xfrm>
          <a:prstGeom prst="roundRect">
            <a:avLst>
              <a:gd name="adj" fmla="val 3764"/>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rotWithShape="1">
          <a:blip r:embed="rId3">
            <a:extLst>
              <a:ext uri="{28A0092B-C50C-407E-A947-70E740481C1C}">
                <a14:useLocalDpi xmlns:a14="http://schemas.microsoft.com/office/drawing/2010/main" val="0"/>
              </a:ext>
            </a:extLst>
          </a:blip>
          <a:srcRect r="476"/>
          <a:stretch/>
        </p:blipFill>
        <p:spPr>
          <a:xfrm>
            <a:off x="256032" y="971600"/>
            <a:ext cx="8465270" cy="732640"/>
          </a:xfrm>
          <a:prstGeom prst="rect">
            <a:avLst/>
          </a:prstGeom>
        </p:spPr>
      </p:pic>
      <p:cxnSp>
        <p:nvCxnSpPr>
          <p:cNvPr id="13" name="Straight Connector 12"/>
          <p:cNvCxnSpPr/>
          <p:nvPr/>
        </p:nvCxnSpPr>
        <p:spPr>
          <a:xfrm>
            <a:off x="528176" y="2111032"/>
            <a:ext cx="7315200"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14" name="Straight Connector 13"/>
          <p:cNvCxnSpPr/>
          <p:nvPr/>
        </p:nvCxnSpPr>
        <p:spPr>
          <a:xfrm>
            <a:off x="528176" y="2498463"/>
            <a:ext cx="7315200"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sp>
        <p:nvSpPr>
          <p:cNvPr id="15" name="TextBox 14"/>
          <p:cNvSpPr txBox="1"/>
          <p:nvPr/>
        </p:nvSpPr>
        <p:spPr>
          <a:xfrm>
            <a:off x="528176" y="1672468"/>
            <a:ext cx="6662057" cy="461665"/>
          </a:xfrm>
          <a:prstGeom prst="rect">
            <a:avLst/>
          </a:prstGeom>
          <a:noFill/>
        </p:spPr>
        <p:txBody>
          <a:bodyPr wrap="square" rtlCol="0">
            <a:spAutoFit/>
          </a:bodyPr>
          <a:lstStyle/>
          <a:p>
            <a:r>
              <a:rPr lang="en-US" sz="2400" b="1" i="1"/>
              <a:t>To: </a:t>
            </a:r>
            <a:r>
              <a:rPr lang="en-US" sz="2400"/>
              <a:t>tom@webmail.com</a:t>
            </a:r>
          </a:p>
        </p:txBody>
      </p:sp>
      <p:sp>
        <p:nvSpPr>
          <p:cNvPr id="17" name="TextBox 16"/>
          <p:cNvSpPr txBox="1"/>
          <p:nvPr/>
        </p:nvSpPr>
        <p:spPr>
          <a:xfrm>
            <a:off x="528176" y="2109546"/>
            <a:ext cx="6662057" cy="461665"/>
          </a:xfrm>
          <a:prstGeom prst="rect">
            <a:avLst/>
          </a:prstGeom>
          <a:noFill/>
        </p:spPr>
        <p:txBody>
          <a:bodyPr wrap="square" rtlCol="0">
            <a:spAutoFit/>
          </a:bodyPr>
          <a:lstStyle/>
          <a:p>
            <a:r>
              <a:rPr lang="en-US" sz="2400" b="1" i="1"/>
              <a:t>Subject: </a:t>
            </a:r>
            <a:r>
              <a:rPr lang="en-US" sz="2400"/>
              <a:t>Tet in Viet Nam</a:t>
            </a:r>
          </a:p>
        </p:txBody>
      </p:sp>
      <p:sp>
        <p:nvSpPr>
          <p:cNvPr id="20" name="TextBox 19"/>
          <p:cNvSpPr txBox="1"/>
          <p:nvPr/>
        </p:nvSpPr>
        <p:spPr>
          <a:xfrm>
            <a:off x="528175" y="2881541"/>
            <a:ext cx="8108286" cy="3785652"/>
          </a:xfrm>
          <a:prstGeom prst="rect">
            <a:avLst/>
          </a:prstGeom>
          <a:noFill/>
        </p:spPr>
        <p:txBody>
          <a:bodyPr wrap="square" rtlCol="0">
            <a:spAutoFit/>
          </a:bodyPr>
          <a:lstStyle/>
          <a:p>
            <a:r>
              <a:rPr lang="en-US" sz="2400" dirty="0"/>
              <a:t>Dear Tom,</a:t>
            </a:r>
          </a:p>
          <a:p>
            <a:r>
              <a:rPr lang="en-US" sz="2400" dirty="0"/>
              <a:t>Tet is coming. I will tell you more about our Tet.</a:t>
            </a:r>
          </a:p>
          <a:p>
            <a:r>
              <a:rPr lang="en-US" sz="2400" dirty="0"/>
              <a:t>At Tet, we should </a:t>
            </a:r>
            <a:r>
              <a:rPr lang="en-US" sz="2400" i="1" dirty="0">
                <a:solidFill>
                  <a:srgbClr val="0070C0"/>
                </a:solidFill>
              </a:rPr>
              <a:t>decorate our homes with flowers and plants.</a:t>
            </a:r>
            <a:r>
              <a:rPr lang="en-US" sz="2400" dirty="0"/>
              <a:t>                                                                </a:t>
            </a:r>
          </a:p>
          <a:p>
            <a:r>
              <a:rPr lang="en-US" sz="2400" dirty="0"/>
              <a:t>We should </a:t>
            </a:r>
            <a:r>
              <a:rPr lang="en-US" sz="2400" i="1" dirty="0">
                <a:solidFill>
                  <a:srgbClr val="0070C0"/>
                </a:solidFill>
              </a:rPr>
              <a:t>visit our grandparents and relatives, too.</a:t>
            </a:r>
            <a:r>
              <a:rPr lang="en-US" sz="2400" dirty="0"/>
              <a:t>                            </a:t>
            </a:r>
          </a:p>
          <a:p>
            <a:r>
              <a:rPr lang="en-US" sz="2400" dirty="0"/>
              <a:t>But we shouldn’t </a:t>
            </a:r>
            <a:r>
              <a:rPr lang="en-US" sz="2400" i="1" dirty="0">
                <a:solidFill>
                  <a:srgbClr val="0070C0"/>
                </a:solidFill>
              </a:rPr>
              <a:t>eat too much sweet food.</a:t>
            </a:r>
            <a:endParaRPr lang="en-US" sz="2400" dirty="0"/>
          </a:p>
          <a:p>
            <a:r>
              <a:rPr lang="en-US" sz="2400" dirty="0"/>
              <a:t>We shouldn’t </a:t>
            </a:r>
            <a:r>
              <a:rPr lang="en-US" sz="2400" i="1" dirty="0">
                <a:solidFill>
                  <a:srgbClr val="0070C0"/>
                </a:solidFill>
              </a:rPr>
              <a:t>keep lucky money, </a:t>
            </a:r>
            <a:r>
              <a:rPr lang="en-US" sz="2400" dirty="0"/>
              <a:t>either.</a:t>
            </a:r>
            <a:r>
              <a:rPr lang="en-US" sz="2400" i="1" dirty="0">
                <a:solidFill>
                  <a:srgbClr val="0070C0"/>
                </a:solidFill>
              </a:rPr>
              <a:t> We should put into our piggy bank. </a:t>
            </a:r>
            <a:r>
              <a:rPr lang="en-US" sz="2400" dirty="0"/>
              <a:t>                                                         </a:t>
            </a:r>
          </a:p>
          <a:p>
            <a:r>
              <a:rPr lang="en-US" sz="2400" dirty="0"/>
              <a:t>Please write and tell me about your New Year celebration.  </a:t>
            </a:r>
          </a:p>
          <a:p>
            <a:r>
              <a:rPr lang="en-US" sz="2400" i="1" dirty="0"/>
              <a:t>Yours</a:t>
            </a:r>
            <a:r>
              <a:rPr lang="en-US" sz="2400" dirty="0"/>
              <a:t>,</a:t>
            </a:r>
          </a:p>
          <a:p>
            <a:r>
              <a:rPr lang="en-US" sz="2400" i="1" dirty="0"/>
              <a:t>Nguyen</a:t>
            </a:r>
          </a:p>
        </p:txBody>
      </p:sp>
    </p:spTree>
    <p:extLst>
      <p:ext uri="{BB962C8B-B14F-4D97-AF65-F5344CB8AC3E}">
        <p14:creationId xmlns:p14="http://schemas.microsoft.com/office/powerpoint/2010/main" val="31489066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3553206" cy="841882"/>
          </a:xfrm>
        </p:spPr>
        <p:style>
          <a:lnRef idx="2">
            <a:schemeClr val="accent1">
              <a:shade val="50000"/>
            </a:schemeClr>
          </a:lnRef>
          <a:fillRef idx="1">
            <a:schemeClr val="accent1"/>
          </a:fillRef>
          <a:effectRef idx="0">
            <a:schemeClr val="accent1"/>
          </a:effectRef>
          <a:fontRef idx="minor">
            <a:schemeClr val="lt1"/>
          </a:fontRef>
        </p:style>
        <p:txBody>
          <a:bodyPr>
            <a:noAutofit/>
          </a:bodyPr>
          <a:lstStyle/>
          <a:p>
            <a:r>
              <a:rPr lang="en-US" sz="3200" b="1" dirty="0"/>
              <a:t>*</a:t>
            </a:r>
            <a:r>
              <a:rPr lang="en-US" sz="3200" b="1" u="sng" dirty="0"/>
              <a:t> Post - Writing</a:t>
            </a:r>
            <a:endParaRPr lang="en-GB" sz="3200" b="1" u="sng" dirty="0"/>
          </a:p>
        </p:txBody>
      </p:sp>
      <p:sp>
        <p:nvSpPr>
          <p:cNvPr id="4" name="Rectangle 3"/>
          <p:cNvSpPr/>
          <p:nvPr/>
        </p:nvSpPr>
        <p:spPr>
          <a:xfrm>
            <a:off x="2588636" y="1476494"/>
            <a:ext cx="5123647" cy="523220"/>
          </a:xfrm>
          <a:prstGeom prst="rect">
            <a:avLst/>
          </a:prstGeom>
        </p:spPr>
        <p:txBody>
          <a:bodyPr wrap="none">
            <a:spAutoFit/>
          </a:bodyPr>
          <a:lstStyle/>
          <a:p>
            <a:pPr lvl="0" fontAlgn="base"/>
            <a:r>
              <a:rPr lang="en-US" sz="2800" b="1" dirty="0">
                <a:effectLst>
                  <a:glow>
                    <a:srgbClr val="000000"/>
                  </a:glow>
                  <a:outerShdw sx="0" sy="0">
                    <a:srgbClr val="000000"/>
                  </a:outerShdw>
                  <a:reflection stA="0" endPos="0" fadeDir="0" sx="0" sy="0"/>
                </a:effectLst>
              </a:rPr>
              <a:t>Share your writing with the class</a:t>
            </a:r>
            <a:r>
              <a:rPr lang="vi-VN" sz="2800" b="1" dirty="0">
                <a:effectLst>
                  <a:glow>
                    <a:srgbClr val="000000"/>
                  </a:glow>
                  <a:outerShdw sx="0" sy="0">
                    <a:srgbClr val="000000"/>
                  </a:outerShdw>
                  <a:reflection stA="0" endPos="0" fadeDir="0" sx="0" sy="0"/>
                </a:effectLst>
              </a:rPr>
              <a:t>.</a:t>
            </a:r>
            <a:endParaRPr lang="en-GB" sz="2800" b="1" dirty="0">
              <a:effectLst>
                <a:glow>
                  <a:srgbClr val="000000"/>
                </a:glow>
                <a:outerShdw sx="0" sy="0">
                  <a:srgbClr val="000000"/>
                </a:outerShdw>
                <a:reflection stA="0" endPos="0" fadeDir="0" sx="0" sy="0"/>
              </a:effectLst>
            </a:endParaRPr>
          </a:p>
        </p:txBody>
      </p:sp>
    </p:spTree>
    <p:extLst>
      <p:ext uri="{BB962C8B-B14F-4D97-AF65-F5344CB8AC3E}">
        <p14:creationId xmlns:p14="http://schemas.microsoft.com/office/powerpoint/2010/main" val="31807809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lowchart: Process 4"/>
          <p:cNvSpPr/>
          <p:nvPr/>
        </p:nvSpPr>
        <p:spPr>
          <a:xfrm>
            <a:off x="152400" y="152400"/>
            <a:ext cx="8839200" cy="6553200"/>
          </a:xfrm>
          <a:prstGeom prst="flowChartProcess">
            <a:avLst/>
          </a:prstGeom>
          <a:no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4339" name="Picture 63" descr="FLOWR004"/>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229063">
            <a:off x="8356997" y="5053013"/>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0" name="Picture 63" descr="FLOWR004"/>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229063">
            <a:off x="8178404" y="5281613"/>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icture 63" descr="FLOWR004"/>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229063">
            <a:off x="8356997" y="5434013"/>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Picture 63" descr="FLOWR004"/>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229063">
            <a:off x="7949804" y="5662613"/>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3" name="Picture 63" descr="FLOWR004"/>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229063">
            <a:off x="8356997" y="5891213"/>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4" name="Picture 63" descr="FLOWR004"/>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229063">
            <a:off x="7721204" y="5891213"/>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5" name="Picture 63" descr="FLOWR004"/>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229063">
            <a:off x="8102204" y="5815013"/>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6" name="TextBox 13"/>
          <p:cNvSpPr txBox="1">
            <a:spLocks noChangeArrowheads="1"/>
          </p:cNvSpPr>
          <p:nvPr/>
        </p:nvSpPr>
        <p:spPr bwMode="auto">
          <a:xfrm>
            <a:off x="1066800" y="1828800"/>
            <a:ext cx="731520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Arial" charset="0"/>
              </a:defRPr>
            </a:lvl1pPr>
            <a:lvl2pPr marL="742950" indent="-285750">
              <a:defRPr sz="2400">
                <a:solidFill>
                  <a:schemeClr val="tx1"/>
                </a:solidFill>
                <a:latin typeface="Arial" charset="0"/>
              </a:defRPr>
            </a:lvl2pPr>
            <a:lvl3pPr>
              <a:defRPr sz="20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fontAlgn="base" hangingPunct="0">
              <a:spcAft>
                <a:spcPct val="0"/>
              </a:spcAft>
              <a:buFont typeface="Arial" charset="0"/>
              <a:defRPr sz="2000">
                <a:solidFill>
                  <a:schemeClr val="tx1"/>
                </a:solidFill>
                <a:latin typeface="Arial" charset="0"/>
              </a:defRPr>
            </a:lvl6pPr>
            <a:lvl7pPr eaLnBrk="0" fontAlgn="base" hangingPunct="0">
              <a:spcAft>
                <a:spcPct val="0"/>
              </a:spcAft>
              <a:buFont typeface="Arial" charset="0"/>
              <a:defRPr sz="2000">
                <a:solidFill>
                  <a:schemeClr val="tx1"/>
                </a:solidFill>
                <a:latin typeface="Arial" charset="0"/>
              </a:defRPr>
            </a:lvl7pPr>
            <a:lvl8pPr eaLnBrk="0" fontAlgn="base" hangingPunct="0">
              <a:spcAft>
                <a:spcPct val="0"/>
              </a:spcAft>
              <a:buFont typeface="Arial" charset="0"/>
              <a:defRPr sz="2000">
                <a:solidFill>
                  <a:schemeClr val="tx1"/>
                </a:solidFill>
                <a:latin typeface="Arial" charset="0"/>
              </a:defRPr>
            </a:lvl8pPr>
            <a:lvl9pPr eaLnBrk="0" fontAlgn="base" hangingPunct="0">
              <a:spcAft>
                <a:spcPct val="0"/>
              </a:spcAft>
              <a:buFont typeface="Arial" charset="0"/>
              <a:defRPr sz="2000">
                <a:solidFill>
                  <a:schemeClr val="tx1"/>
                </a:solidFill>
                <a:latin typeface="Arial" charset="0"/>
              </a:defRPr>
            </a:lvl9pPr>
          </a:lstStyle>
          <a:p>
            <a:pPr>
              <a:buFontTx/>
              <a:buBlip>
                <a:blip r:embed="rId3"/>
              </a:buBlip>
            </a:pPr>
            <a:r>
              <a:rPr lang="en-US" altLang="vi-VN" sz="4000" dirty="0">
                <a:latin typeface="Calibri" pitchFamily="34" charset="0"/>
              </a:rPr>
              <a:t> Rewrite your writing.</a:t>
            </a:r>
          </a:p>
          <a:p>
            <a:pPr>
              <a:buFontTx/>
              <a:buBlip>
                <a:blip r:embed="rId3"/>
              </a:buBlip>
            </a:pPr>
            <a:r>
              <a:rPr lang="en-US" altLang="vi-VN" sz="4000" dirty="0">
                <a:latin typeface="Calibri" pitchFamily="34" charset="0"/>
              </a:rPr>
              <a:t> Do  the exercises in workbook. </a:t>
            </a:r>
          </a:p>
          <a:p>
            <a:pPr>
              <a:buFontTx/>
              <a:buBlip>
                <a:blip r:embed="rId3"/>
              </a:buBlip>
            </a:pPr>
            <a:r>
              <a:rPr lang="en-US" altLang="vi-VN" sz="4000" dirty="0">
                <a:latin typeface="Calibri" pitchFamily="34" charset="0"/>
              </a:rPr>
              <a:t>Prepare  LOOKING BACK AND PROJECT..</a:t>
            </a:r>
          </a:p>
        </p:txBody>
      </p:sp>
      <p:sp>
        <p:nvSpPr>
          <p:cNvPr id="18" name="Rounded Rectangle 17"/>
          <p:cNvSpPr/>
          <p:nvPr/>
        </p:nvSpPr>
        <p:spPr>
          <a:xfrm>
            <a:off x="838200" y="1600200"/>
            <a:ext cx="7467600" cy="2590800"/>
          </a:xfrm>
          <a:prstGeom prst="round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Rectangle 14"/>
          <p:cNvSpPr/>
          <p:nvPr/>
        </p:nvSpPr>
        <p:spPr>
          <a:xfrm>
            <a:off x="1524000" y="381001"/>
            <a:ext cx="5943600" cy="1015663"/>
          </a:xfrm>
          <a:prstGeom prst="rect">
            <a:avLst/>
          </a:prstGeom>
          <a:noFill/>
        </p:spPr>
        <p:txBody>
          <a:bodyPr>
            <a:spAutoFit/>
          </a:bodyPr>
          <a:lstStyle/>
          <a:p>
            <a:pPr algn="ctr">
              <a:defRPr/>
            </a:pPr>
            <a:r>
              <a:rPr lang="en-US" sz="6000" b="1" cap="all" dirty="0">
                <a:ln w="9000" cmpd="sng">
                  <a:solidFill>
                    <a:schemeClr val="accent4">
                      <a:shade val="50000"/>
                      <a:satMod val="120000"/>
                    </a:schemeClr>
                  </a:solidFill>
                  <a:prstDash val="solid"/>
                </a:ln>
                <a:solidFill>
                  <a:srgbClr val="0070C0"/>
                </a:solidFill>
                <a:effectLst>
                  <a:reflection blurRad="12700" stA="28000" endPos="45000" dist="1000" dir="5400000" sy="-100000" algn="bl" rotWithShape="0"/>
                </a:effectLst>
              </a:rPr>
              <a:t>4.  </a:t>
            </a:r>
            <a:r>
              <a:rPr lang="en-US" sz="6000" b="1" cap="all">
                <a:ln w="9000" cmpd="sng">
                  <a:solidFill>
                    <a:schemeClr val="accent4">
                      <a:shade val="50000"/>
                      <a:satMod val="120000"/>
                    </a:schemeClr>
                  </a:solidFill>
                  <a:prstDash val="solid"/>
                </a:ln>
                <a:solidFill>
                  <a:srgbClr val="0070C0"/>
                </a:solidFill>
                <a:effectLst>
                  <a:reflection blurRad="12700" stA="28000" endPos="45000" dist="1000" dir="5400000" sy="-100000" algn="bl" rotWithShape="0"/>
                </a:effectLst>
              </a:rPr>
              <a:t>homework</a:t>
            </a:r>
            <a:endParaRPr lang="en-US" sz="6000" b="1" cap="all" dirty="0">
              <a:ln w="9000" cmpd="sng">
                <a:solidFill>
                  <a:schemeClr val="accent4">
                    <a:shade val="50000"/>
                    <a:satMod val="120000"/>
                  </a:schemeClr>
                </a:solidFill>
                <a:prstDash val="solid"/>
              </a:ln>
              <a:solidFill>
                <a:srgbClr val="0070C0"/>
              </a:solidFill>
              <a:effectLst>
                <a:reflection blurRad="12700" stA="28000" endPos="45000" dist="1000" dir="5400000" sy="-100000" algn="bl" rotWithShape="0"/>
              </a:effectLst>
            </a:endParaRPr>
          </a:p>
        </p:txBody>
      </p:sp>
    </p:spTree>
    <p:extLst>
      <p:ext uri="{BB962C8B-B14F-4D97-AF65-F5344CB8AC3E}">
        <p14:creationId xmlns:p14="http://schemas.microsoft.com/office/powerpoint/2010/main" val="41468093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2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WordArt 3"/>
          <p:cNvSpPr>
            <a:spLocks noChangeArrowheads="1" noChangeShapeType="1" noTextEdit="1"/>
          </p:cNvSpPr>
          <p:nvPr/>
        </p:nvSpPr>
        <p:spPr bwMode="auto">
          <a:xfrm>
            <a:off x="685800" y="4876800"/>
            <a:ext cx="7524750" cy="1981200"/>
          </a:xfrm>
          <a:prstGeom prst="rect">
            <a:avLst/>
          </a:prstGeom>
        </p:spPr>
        <p:txBody>
          <a:bodyPr wrap="none" fromWordArt="1">
            <a:prstTxWarp prst="textPlain">
              <a:avLst>
                <a:gd name="adj" fmla="val 50000"/>
              </a:avLst>
            </a:prstTxWarp>
          </a:bodyPr>
          <a:lstStyle/>
          <a:p>
            <a:pPr algn="ctr"/>
            <a:r>
              <a:rPr lang="en-GB" sz="3600" b="1"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a:rPr>
              <a:t>Thank you for your attention!</a:t>
            </a:r>
          </a:p>
        </p:txBody>
      </p:sp>
      <p:pic>
        <p:nvPicPr>
          <p:cNvPr id="14341" name="DemThanhPhoDaySao.mid">
            <a:hlinkClick r:id="" action="ppaction://media"/>
          </p:cNvPr>
          <p:cNvPicPr>
            <a:picLocks noRot="1" noChangeAspect="1" noChangeArrowheads="1"/>
          </p:cNvPicPr>
          <p:nvPr>
            <a:audioFile r:link="rId1"/>
          </p:nvPr>
        </p:nvPicPr>
        <p:blipFill>
          <a:blip r:embed="rId4">
            <a:extLst>
              <a:ext uri="{28A0092B-C50C-407E-A947-70E740481C1C}">
                <a14:useLocalDpi xmlns:a14="http://schemas.microsoft.com/office/drawing/2010/main" val="0"/>
              </a:ext>
            </a:extLst>
          </a:blip>
          <a:srcRect/>
          <a:stretch>
            <a:fillRect/>
          </a:stretch>
        </p:blipFill>
        <p:spPr bwMode="auto">
          <a:xfrm>
            <a:off x="457200" y="3048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303345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withEffect">
                                  <p:stCondLst>
                                    <p:cond delay="0"/>
                                  </p:stCondLst>
                                  <p:childTnLst>
                                    <p:set>
                                      <p:cBhvr>
                                        <p:cTn id="6" dur="1" fill="hold">
                                          <p:stCondLst>
                                            <p:cond delay="0"/>
                                          </p:stCondLst>
                                        </p:cTn>
                                        <p:tgtEl>
                                          <p:spTgt spid="14338"/>
                                        </p:tgtEl>
                                        <p:attrNameLst>
                                          <p:attrName>style.visibility</p:attrName>
                                        </p:attrNameLst>
                                      </p:cBhvr>
                                      <p:to>
                                        <p:strVal val="visible"/>
                                      </p:to>
                                    </p:set>
                                    <p:animEffect transition="in" filter="checkerboard(across)">
                                      <p:cBhvr>
                                        <p:cTn id="7" dur="500"/>
                                        <p:tgtEl>
                                          <p:spTgt spid="14338"/>
                                        </p:tgtEl>
                                      </p:cBhvr>
                                    </p:animEffect>
                                  </p:childTnLst>
                                </p:cTn>
                              </p:par>
                            </p:childTnLst>
                          </p:cTn>
                        </p:par>
                        <p:par>
                          <p:cTn id="8" fill="hold" nodeType="afterGroup">
                            <p:stCondLst>
                              <p:cond delay="500"/>
                            </p:stCondLst>
                            <p:childTnLst>
                              <p:par>
                                <p:cTn id="9" presetID="53" presetClass="entr" presetSubtype="0" fill="hold" grpId="0" nodeType="afterEffect">
                                  <p:stCondLst>
                                    <p:cond delay="0"/>
                                  </p:stCondLst>
                                  <p:childTnLst>
                                    <p:set>
                                      <p:cBhvr>
                                        <p:cTn id="10" dur="1" fill="hold">
                                          <p:stCondLst>
                                            <p:cond delay="0"/>
                                          </p:stCondLst>
                                        </p:cTn>
                                        <p:tgtEl>
                                          <p:spTgt spid="14339"/>
                                        </p:tgtEl>
                                        <p:attrNameLst>
                                          <p:attrName>style.visibility</p:attrName>
                                        </p:attrNameLst>
                                      </p:cBhvr>
                                      <p:to>
                                        <p:strVal val="visible"/>
                                      </p:to>
                                    </p:set>
                                    <p:anim calcmode="lin" valueType="num">
                                      <p:cBhvr>
                                        <p:cTn id="11" dur="500" fill="hold"/>
                                        <p:tgtEl>
                                          <p:spTgt spid="14339"/>
                                        </p:tgtEl>
                                        <p:attrNameLst>
                                          <p:attrName>ppt_w</p:attrName>
                                        </p:attrNameLst>
                                      </p:cBhvr>
                                      <p:tavLst>
                                        <p:tav tm="0">
                                          <p:val>
                                            <p:fltVal val="0"/>
                                          </p:val>
                                        </p:tav>
                                        <p:tav tm="100000">
                                          <p:val>
                                            <p:strVal val="#ppt_w"/>
                                          </p:val>
                                        </p:tav>
                                      </p:tavLst>
                                    </p:anim>
                                    <p:anim calcmode="lin" valueType="num">
                                      <p:cBhvr>
                                        <p:cTn id="12" dur="500" fill="hold"/>
                                        <p:tgtEl>
                                          <p:spTgt spid="14339"/>
                                        </p:tgtEl>
                                        <p:attrNameLst>
                                          <p:attrName>ppt_h</p:attrName>
                                        </p:attrNameLst>
                                      </p:cBhvr>
                                      <p:tavLst>
                                        <p:tav tm="0">
                                          <p:val>
                                            <p:fltVal val="0"/>
                                          </p:val>
                                        </p:tav>
                                        <p:tav tm="100000">
                                          <p:val>
                                            <p:strVal val="#ppt_h"/>
                                          </p:val>
                                        </p:tav>
                                      </p:tavLst>
                                    </p:anim>
                                    <p:animEffect transition="in" filter="fade">
                                      <p:cBhvr>
                                        <p:cTn id="13" dur="500"/>
                                        <p:tgtEl>
                                          <p:spTgt spid="14339"/>
                                        </p:tgtEl>
                                      </p:cBhvr>
                                    </p:animEffect>
                                  </p:childTnLst>
                                </p:cTn>
                              </p:par>
                            </p:childTnLst>
                          </p:cTn>
                        </p:par>
                        <p:par>
                          <p:cTn id="14" fill="hold" nodeType="afterGroup">
                            <p:stCondLst>
                              <p:cond delay="1000"/>
                            </p:stCondLst>
                            <p:childTnLst>
                              <p:par>
                                <p:cTn id="15" presetID="4" presetClass="entr" presetSubtype="16" fill="hold" grpId="1" nodeType="afterEffect">
                                  <p:stCondLst>
                                    <p:cond delay="0"/>
                                  </p:stCondLst>
                                  <p:childTnLst>
                                    <p:set>
                                      <p:cBhvr>
                                        <p:cTn id="16" dur="1" fill="hold">
                                          <p:stCondLst>
                                            <p:cond delay="0"/>
                                          </p:stCondLst>
                                        </p:cTn>
                                        <p:tgtEl>
                                          <p:spTgt spid="14339"/>
                                        </p:tgtEl>
                                        <p:attrNameLst>
                                          <p:attrName>style.visibility</p:attrName>
                                        </p:attrNameLst>
                                      </p:cBhvr>
                                      <p:to>
                                        <p:strVal val="visible"/>
                                      </p:to>
                                    </p:set>
                                    <p:animEffect transition="in" filter="box(in)">
                                      <p:cBhvr>
                                        <p:cTn id="17" dur="500"/>
                                        <p:tgtEl>
                                          <p:spTgt spid="14339"/>
                                        </p:tgtEl>
                                      </p:cBhvr>
                                    </p:animEffect>
                                  </p:childTnLst>
                                </p:cTn>
                              </p:par>
                            </p:childTnLst>
                          </p:cTn>
                        </p:par>
                        <p:par>
                          <p:cTn id="18" fill="hold" nodeType="afterGroup">
                            <p:stCondLst>
                              <p:cond delay="1500"/>
                            </p:stCondLst>
                            <p:childTnLst>
                              <p:par>
                                <p:cTn id="19" presetID="5" presetClass="entr" presetSubtype="10" fill="hold" grpId="2" nodeType="afterEffect">
                                  <p:stCondLst>
                                    <p:cond delay="0"/>
                                  </p:stCondLst>
                                  <p:childTnLst>
                                    <p:set>
                                      <p:cBhvr>
                                        <p:cTn id="20" dur="1" fill="hold">
                                          <p:stCondLst>
                                            <p:cond delay="0"/>
                                          </p:stCondLst>
                                        </p:cTn>
                                        <p:tgtEl>
                                          <p:spTgt spid="14339"/>
                                        </p:tgtEl>
                                        <p:attrNameLst>
                                          <p:attrName>style.visibility</p:attrName>
                                        </p:attrNameLst>
                                      </p:cBhvr>
                                      <p:to>
                                        <p:strVal val="visible"/>
                                      </p:to>
                                    </p:set>
                                    <p:animEffect transition="in" filter="checkerboard(across)">
                                      <p:cBhvr>
                                        <p:cTn id="21" dur="500"/>
                                        <p:tgtEl>
                                          <p:spTgt spid="14339"/>
                                        </p:tgtEl>
                                      </p:cBhvr>
                                    </p:animEffect>
                                  </p:childTnLst>
                                </p:cTn>
                              </p:par>
                            </p:childTnLst>
                          </p:cTn>
                        </p:par>
                        <p:par>
                          <p:cTn id="22" fill="hold" nodeType="afterGroup">
                            <p:stCondLst>
                              <p:cond delay="2000"/>
                            </p:stCondLst>
                            <p:childTnLst>
                              <p:par>
                                <p:cTn id="23" presetID="8" presetClass="entr" presetSubtype="16" fill="hold" grpId="3" nodeType="afterEffect">
                                  <p:stCondLst>
                                    <p:cond delay="0"/>
                                  </p:stCondLst>
                                  <p:childTnLst>
                                    <p:set>
                                      <p:cBhvr>
                                        <p:cTn id="24" dur="1" fill="hold">
                                          <p:stCondLst>
                                            <p:cond delay="0"/>
                                          </p:stCondLst>
                                        </p:cTn>
                                        <p:tgtEl>
                                          <p:spTgt spid="14339"/>
                                        </p:tgtEl>
                                        <p:attrNameLst>
                                          <p:attrName>style.visibility</p:attrName>
                                        </p:attrNameLst>
                                      </p:cBhvr>
                                      <p:to>
                                        <p:strVal val="visible"/>
                                      </p:to>
                                    </p:set>
                                    <p:animEffect transition="in" filter="diamond(in)">
                                      <p:cBhvr>
                                        <p:cTn id="25" dur="2000"/>
                                        <p:tgtEl>
                                          <p:spTgt spid="14339"/>
                                        </p:tgtEl>
                                      </p:cBhvr>
                                    </p:animEffect>
                                  </p:childTnLst>
                                </p:cTn>
                              </p:par>
                            </p:childTnLst>
                          </p:cTn>
                        </p:par>
                        <p:par>
                          <p:cTn id="26" fill="hold" nodeType="afterGroup">
                            <p:stCondLst>
                              <p:cond delay="4000"/>
                            </p:stCondLst>
                            <p:childTnLst>
                              <p:par>
                                <p:cTn id="27" presetID="9" presetClass="entr" presetSubtype="0" fill="hold" grpId="4" nodeType="afterEffect">
                                  <p:stCondLst>
                                    <p:cond delay="0"/>
                                  </p:stCondLst>
                                  <p:childTnLst>
                                    <p:set>
                                      <p:cBhvr>
                                        <p:cTn id="28" dur="1" fill="hold">
                                          <p:stCondLst>
                                            <p:cond delay="0"/>
                                          </p:stCondLst>
                                        </p:cTn>
                                        <p:tgtEl>
                                          <p:spTgt spid="14339"/>
                                        </p:tgtEl>
                                        <p:attrNameLst>
                                          <p:attrName>style.visibility</p:attrName>
                                        </p:attrNameLst>
                                      </p:cBhvr>
                                      <p:to>
                                        <p:strVal val="visible"/>
                                      </p:to>
                                    </p:set>
                                    <p:animEffect transition="in" filter="dissolve">
                                      <p:cBhvr>
                                        <p:cTn id="29" dur="500"/>
                                        <p:tgtEl>
                                          <p:spTgt spid="14339"/>
                                        </p:tgtEl>
                                      </p:cBhvr>
                                    </p:animEffect>
                                  </p:childTnLst>
                                </p:cTn>
                              </p:par>
                            </p:childTnLst>
                          </p:cTn>
                        </p:par>
                        <p:par>
                          <p:cTn id="30" fill="hold" nodeType="afterGroup">
                            <p:stCondLst>
                              <p:cond delay="4500"/>
                            </p:stCondLst>
                            <p:childTnLst>
                              <p:par>
                                <p:cTn id="31" presetID="9" presetClass="entr" presetSubtype="0" fill="hold" grpId="5" nodeType="afterEffect">
                                  <p:stCondLst>
                                    <p:cond delay="0"/>
                                  </p:stCondLst>
                                  <p:childTnLst>
                                    <p:set>
                                      <p:cBhvr>
                                        <p:cTn id="32" dur="1" fill="hold">
                                          <p:stCondLst>
                                            <p:cond delay="0"/>
                                          </p:stCondLst>
                                        </p:cTn>
                                        <p:tgtEl>
                                          <p:spTgt spid="14339"/>
                                        </p:tgtEl>
                                        <p:attrNameLst>
                                          <p:attrName>style.visibility</p:attrName>
                                        </p:attrNameLst>
                                      </p:cBhvr>
                                      <p:to>
                                        <p:strVal val="visible"/>
                                      </p:to>
                                    </p:set>
                                    <p:animEffect transition="in" filter="dissolve">
                                      <p:cBhvr>
                                        <p:cTn id="33" dur="500"/>
                                        <p:tgtEl>
                                          <p:spTgt spid="14339"/>
                                        </p:tgtEl>
                                      </p:cBhvr>
                                    </p:animEffect>
                                  </p:childTnLst>
                                </p:cTn>
                              </p:par>
                            </p:childTnLst>
                          </p:cTn>
                        </p:par>
                        <p:par>
                          <p:cTn id="34" fill="hold" nodeType="afterGroup">
                            <p:stCondLst>
                              <p:cond delay="5000"/>
                            </p:stCondLst>
                            <p:childTnLst>
                              <p:par>
                                <p:cTn id="35" presetID="1" presetClass="mediacall" presetSubtype="0" fill="hold" nodeType="afterEffect">
                                  <p:stCondLst>
                                    <p:cond delay="0"/>
                                  </p:stCondLst>
                                  <p:childTnLst>
                                    <p:cmd type="call" cmd="playFrom(0.0)">
                                      <p:cBhvr>
                                        <p:cTn id="36" dur="258232" fill="hold"/>
                                        <p:tgtEl>
                                          <p:spTgt spid="1434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37" fill="hold" display="0">
                  <p:stCondLst>
                    <p:cond delay="indefinite"/>
                  </p:stCondLst>
                  <p:endCondLst>
                    <p:cond evt="onNext" delay="0">
                      <p:tgtEl>
                        <p:sldTgt/>
                      </p:tgtEl>
                    </p:cond>
                    <p:cond evt="onPrev" delay="0">
                      <p:tgtEl>
                        <p:sldTgt/>
                      </p:tgtEl>
                    </p:cond>
                    <p:cond evt="onStopAudio" delay="0">
                      <p:tgtEl>
                        <p:sldTgt/>
                      </p:tgtEl>
                    </p:cond>
                  </p:endCondLst>
                </p:cTn>
                <p:tgtEl>
                  <p:spTgt spid="14341"/>
                </p:tgtEl>
              </p:cMediaNode>
            </p:audio>
          </p:childTnLst>
        </p:cTn>
      </p:par>
    </p:tnLst>
    <p:bldLst>
      <p:bldP spid="14339" grpId="0" animBg="1"/>
      <p:bldP spid="14339" grpId="1" animBg="1"/>
      <p:bldP spid="14339" grpId="2" animBg="1"/>
      <p:bldP spid="14339" grpId="3" animBg="1"/>
      <p:bldP spid="14339" grpId="4" animBg="1"/>
      <p:bldP spid="14339" grpId="5"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video-1607577446.mp4">
            <a:hlinkClick r:id="" action="ppaction://media"/>
          </p:cNvPr>
          <p:cNvPicPr>
            <a:picLocks noRot="1" noChangeAspect="1"/>
          </p:cNvPicPr>
          <p:nvPr>
            <a:videoFile r:link="rId1"/>
          </p:nvPr>
        </p:nvPicPr>
        <p:blipFill>
          <a:blip r:embed="rId3">
            <a:extLst>
              <a:ext uri="{28A0092B-C50C-407E-A947-70E740481C1C}">
                <a14:useLocalDpi xmlns:a14="http://schemas.microsoft.com/office/drawing/2010/main" val="0"/>
              </a:ext>
            </a:extLst>
          </a:blip>
          <a:srcRect/>
          <a:stretch>
            <a:fillRect/>
          </a:stretch>
        </p:blipFill>
        <p:spPr bwMode="auto">
          <a:xfrm>
            <a:off x="2819400" y="304800"/>
            <a:ext cx="350520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487680" y="573024"/>
            <a:ext cx="2133600" cy="523220"/>
          </a:xfrm>
          <a:prstGeom prst="rect">
            <a:avLst/>
          </a:prstGeom>
          <a:noFill/>
        </p:spPr>
        <p:txBody>
          <a:bodyPr wrap="square" rtlCol="0">
            <a:spAutoFit/>
          </a:bodyPr>
          <a:lstStyle/>
          <a:p>
            <a:r>
              <a:rPr lang="en-US" sz="2800" dirty="0">
                <a:solidFill>
                  <a:srgbClr val="FF0000"/>
                </a:solidFill>
                <a:latin typeface="Times New Roman" pitchFamily="18" charset="0"/>
                <a:cs typeface="Times New Roman" pitchFamily="18" charset="0"/>
              </a:rPr>
              <a:t>Watch a clip </a:t>
            </a:r>
            <a:endParaRPr lang="en-GB" sz="2800" dirty="0">
              <a:solidFill>
                <a:srgbClr val="FF0000"/>
              </a:solidFill>
              <a:latin typeface="Times New Roman" pitchFamily="18" charset="0"/>
              <a:cs typeface="Times New Roman" pitchFamily="18" charset="0"/>
            </a:endParaRPr>
          </a:p>
        </p:txBody>
      </p:sp>
      <p:sp>
        <p:nvSpPr>
          <p:cNvPr id="4" name="TextBox 3"/>
          <p:cNvSpPr txBox="1"/>
          <p:nvPr/>
        </p:nvSpPr>
        <p:spPr>
          <a:xfrm>
            <a:off x="6419088" y="540758"/>
            <a:ext cx="2554224" cy="954107"/>
          </a:xfrm>
          <a:prstGeom prst="rect">
            <a:avLst/>
          </a:prstGeom>
          <a:noFill/>
        </p:spPr>
        <p:txBody>
          <a:bodyPr wrap="square" rtlCol="0">
            <a:spAutoFit/>
          </a:bodyPr>
          <a:lstStyle/>
          <a:p>
            <a:r>
              <a:rPr lang="en-US" sz="2800" b="1" dirty="0">
                <a:solidFill>
                  <a:schemeClr val="accent1">
                    <a:lumMod val="75000"/>
                  </a:schemeClr>
                </a:solidFill>
                <a:latin typeface="Times New Roman" pitchFamily="18" charset="0"/>
                <a:cs typeface="Times New Roman" pitchFamily="18" charset="0"/>
              </a:rPr>
              <a:t>Write activities about </a:t>
            </a:r>
            <a:r>
              <a:rPr lang="en-US" sz="2800" b="1" dirty="0" err="1">
                <a:solidFill>
                  <a:schemeClr val="accent1">
                    <a:lumMod val="75000"/>
                  </a:schemeClr>
                </a:solidFill>
                <a:latin typeface="Times New Roman" pitchFamily="18" charset="0"/>
                <a:cs typeface="Times New Roman" pitchFamily="18" charset="0"/>
              </a:rPr>
              <a:t>Tet</a:t>
            </a:r>
            <a:r>
              <a:rPr lang="en-US" sz="2800" b="1" dirty="0">
                <a:solidFill>
                  <a:schemeClr val="accent1">
                    <a:lumMod val="75000"/>
                  </a:schemeClr>
                </a:solidFill>
                <a:latin typeface="Times New Roman" pitchFamily="18" charset="0"/>
                <a:cs typeface="Times New Roman" pitchFamily="18" charset="0"/>
              </a:rPr>
              <a:t> </a:t>
            </a:r>
            <a:endParaRPr lang="en-GB" sz="2800" b="1" dirty="0">
              <a:solidFill>
                <a:schemeClr val="accent1">
                  <a:lumMod val="75000"/>
                </a:schemeClr>
              </a:solidFill>
              <a:latin typeface="Times New Roman" pitchFamily="18" charset="0"/>
              <a:cs typeface="Times New Roman" pitchFamily="18" charset="0"/>
            </a:endParaRPr>
          </a:p>
        </p:txBody>
      </p:sp>
      <p:sp>
        <p:nvSpPr>
          <p:cNvPr id="5" name="TextBox 4"/>
          <p:cNvSpPr txBox="1"/>
          <p:nvPr/>
        </p:nvSpPr>
        <p:spPr>
          <a:xfrm>
            <a:off x="243840" y="1524000"/>
            <a:ext cx="2243328" cy="369332"/>
          </a:xfrm>
          <a:prstGeom prst="rect">
            <a:avLst/>
          </a:prstGeom>
          <a:noFill/>
        </p:spPr>
        <p:txBody>
          <a:bodyPr wrap="square" rtlCol="0">
            <a:spAutoFit/>
          </a:bodyPr>
          <a:lstStyle/>
          <a:p>
            <a:r>
              <a:rPr lang="en-US" dirty="0"/>
              <a:t>- watching fireworks</a:t>
            </a:r>
            <a:endParaRPr lang="en-GB" dirty="0"/>
          </a:p>
        </p:txBody>
      </p:sp>
      <p:sp>
        <p:nvSpPr>
          <p:cNvPr id="6" name="TextBox 5"/>
          <p:cNvSpPr txBox="1"/>
          <p:nvPr/>
        </p:nvSpPr>
        <p:spPr>
          <a:xfrm>
            <a:off x="262128" y="1920240"/>
            <a:ext cx="2243328" cy="369332"/>
          </a:xfrm>
          <a:prstGeom prst="rect">
            <a:avLst/>
          </a:prstGeom>
          <a:noFill/>
        </p:spPr>
        <p:txBody>
          <a:bodyPr wrap="square" rtlCol="0">
            <a:spAutoFit/>
          </a:bodyPr>
          <a:lstStyle/>
          <a:p>
            <a:r>
              <a:rPr lang="en-US" dirty="0"/>
              <a:t>- buying flowers</a:t>
            </a:r>
            <a:endParaRPr lang="en-GB" dirty="0"/>
          </a:p>
        </p:txBody>
      </p:sp>
      <p:sp>
        <p:nvSpPr>
          <p:cNvPr id="7" name="TextBox 6"/>
          <p:cNvSpPr txBox="1"/>
          <p:nvPr/>
        </p:nvSpPr>
        <p:spPr>
          <a:xfrm>
            <a:off x="256032" y="2279904"/>
            <a:ext cx="2243328" cy="369332"/>
          </a:xfrm>
          <a:prstGeom prst="rect">
            <a:avLst/>
          </a:prstGeom>
          <a:noFill/>
        </p:spPr>
        <p:txBody>
          <a:bodyPr wrap="square" rtlCol="0">
            <a:spAutoFit/>
          </a:bodyPr>
          <a:lstStyle/>
          <a:p>
            <a:r>
              <a:rPr lang="en-US" dirty="0"/>
              <a:t>- decorating houses</a:t>
            </a:r>
            <a:endParaRPr lang="en-GB" dirty="0"/>
          </a:p>
        </p:txBody>
      </p:sp>
      <p:sp>
        <p:nvSpPr>
          <p:cNvPr id="8" name="TextBox 7"/>
          <p:cNvSpPr txBox="1"/>
          <p:nvPr/>
        </p:nvSpPr>
        <p:spPr>
          <a:xfrm>
            <a:off x="262128" y="2737104"/>
            <a:ext cx="2243328" cy="369332"/>
          </a:xfrm>
          <a:prstGeom prst="rect">
            <a:avLst/>
          </a:prstGeom>
          <a:noFill/>
        </p:spPr>
        <p:txBody>
          <a:bodyPr wrap="square" rtlCol="0">
            <a:spAutoFit/>
          </a:bodyPr>
          <a:lstStyle/>
          <a:p>
            <a:r>
              <a:rPr lang="en-US" dirty="0"/>
              <a:t>- buying new clothes</a:t>
            </a:r>
            <a:endParaRPr lang="en-GB" dirty="0"/>
          </a:p>
        </p:txBody>
      </p:sp>
      <p:sp>
        <p:nvSpPr>
          <p:cNvPr id="9" name="TextBox 8"/>
          <p:cNvSpPr txBox="1"/>
          <p:nvPr/>
        </p:nvSpPr>
        <p:spPr>
          <a:xfrm>
            <a:off x="231648" y="3133344"/>
            <a:ext cx="2243328" cy="369332"/>
          </a:xfrm>
          <a:prstGeom prst="rect">
            <a:avLst/>
          </a:prstGeom>
          <a:noFill/>
        </p:spPr>
        <p:txBody>
          <a:bodyPr wrap="square" rtlCol="0">
            <a:spAutoFit/>
          </a:bodyPr>
          <a:lstStyle/>
          <a:p>
            <a:r>
              <a:rPr lang="en-US" dirty="0"/>
              <a:t>- making Chung cake</a:t>
            </a:r>
            <a:endParaRPr lang="en-GB" dirty="0"/>
          </a:p>
        </p:txBody>
      </p:sp>
      <p:sp>
        <p:nvSpPr>
          <p:cNvPr id="10" name="TextBox 9"/>
          <p:cNvSpPr txBox="1"/>
          <p:nvPr/>
        </p:nvSpPr>
        <p:spPr>
          <a:xfrm>
            <a:off x="6431280" y="1861066"/>
            <a:ext cx="2542032" cy="369332"/>
          </a:xfrm>
          <a:prstGeom prst="rect">
            <a:avLst/>
          </a:prstGeom>
          <a:noFill/>
        </p:spPr>
        <p:txBody>
          <a:bodyPr wrap="square" rtlCol="0">
            <a:spAutoFit/>
          </a:bodyPr>
          <a:lstStyle/>
          <a:p>
            <a:r>
              <a:rPr lang="en-US" dirty="0"/>
              <a:t>- going to the pagoda</a:t>
            </a:r>
            <a:endParaRPr lang="en-GB" dirty="0"/>
          </a:p>
        </p:txBody>
      </p:sp>
      <p:sp>
        <p:nvSpPr>
          <p:cNvPr id="11" name="TextBox 10"/>
          <p:cNvSpPr txBox="1"/>
          <p:nvPr/>
        </p:nvSpPr>
        <p:spPr>
          <a:xfrm>
            <a:off x="6449568" y="2257306"/>
            <a:ext cx="2243328" cy="369332"/>
          </a:xfrm>
          <a:prstGeom prst="rect">
            <a:avLst/>
          </a:prstGeom>
          <a:noFill/>
        </p:spPr>
        <p:txBody>
          <a:bodyPr wrap="square" rtlCol="0">
            <a:spAutoFit/>
          </a:bodyPr>
          <a:lstStyle/>
          <a:p>
            <a:r>
              <a:rPr lang="en-US" dirty="0"/>
              <a:t>- gathering family</a:t>
            </a:r>
            <a:endParaRPr lang="en-GB" dirty="0"/>
          </a:p>
        </p:txBody>
      </p:sp>
      <p:sp>
        <p:nvSpPr>
          <p:cNvPr id="12" name="TextBox 11"/>
          <p:cNvSpPr txBox="1"/>
          <p:nvPr/>
        </p:nvSpPr>
        <p:spPr>
          <a:xfrm>
            <a:off x="6443472" y="2616970"/>
            <a:ext cx="2243328" cy="369332"/>
          </a:xfrm>
          <a:prstGeom prst="rect">
            <a:avLst/>
          </a:prstGeom>
          <a:noFill/>
        </p:spPr>
        <p:txBody>
          <a:bodyPr wrap="square" rtlCol="0">
            <a:spAutoFit/>
          </a:bodyPr>
          <a:lstStyle/>
          <a:p>
            <a:r>
              <a:rPr lang="en-US" dirty="0"/>
              <a:t>- getting lucky money</a:t>
            </a:r>
            <a:endParaRPr lang="en-GB" dirty="0"/>
          </a:p>
        </p:txBody>
      </p:sp>
      <p:sp>
        <p:nvSpPr>
          <p:cNvPr id="13" name="TextBox 12"/>
          <p:cNvSpPr txBox="1"/>
          <p:nvPr/>
        </p:nvSpPr>
        <p:spPr>
          <a:xfrm>
            <a:off x="6449568" y="3074170"/>
            <a:ext cx="2243328" cy="369332"/>
          </a:xfrm>
          <a:prstGeom prst="rect">
            <a:avLst/>
          </a:prstGeom>
          <a:noFill/>
        </p:spPr>
        <p:txBody>
          <a:bodyPr wrap="square" rtlCol="0">
            <a:spAutoFit/>
          </a:bodyPr>
          <a:lstStyle/>
          <a:p>
            <a:r>
              <a:rPr lang="en-US" dirty="0"/>
              <a:t>- eating special food</a:t>
            </a:r>
            <a:endParaRPr lang="en-GB" dirty="0"/>
          </a:p>
        </p:txBody>
      </p:sp>
    </p:spTree>
    <p:extLst>
      <p:ext uri="{BB962C8B-B14F-4D97-AF65-F5344CB8AC3E}">
        <p14:creationId xmlns:p14="http://schemas.microsoft.com/office/powerpoint/2010/main" val="1824378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1000" fill="hold"/>
                                        <p:tgtEl>
                                          <p:spTgt spid="9"/>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1000"/>
                                        <p:tgtEl>
                                          <p:spTgt spid="10"/>
                                        </p:tgtEl>
                                      </p:cBhvr>
                                    </p:animEffect>
                                    <p:anim calcmode="lin" valueType="num">
                                      <p:cBhvr>
                                        <p:cTn id="33" dur="1000" fill="hold"/>
                                        <p:tgtEl>
                                          <p:spTgt spid="10"/>
                                        </p:tgtEl>
                                        <p:attrNameLst>
                                          <p:attrName>ppt_x</p:attrName>
                                        </p:attrNameLst>
                                      </p:cBhvr>
                                      <p:tavLst>
                                        <p:tav tm="0">
                                          <p:val>
                                            <p:strVal val="#ppt_x"/>
                                          </p:val>
                                        </p:tav>
                                        <p:tav tm="100000">
                                          <p:val>
                                            <p:strVal val="#ppt_x"/>
                                          </p:val>
                                        </p:tav>
                                      </p:tavLst>
                                    </p:anim>
                                    <p:anim calcmode="lin" valueType="num">
                                      <p:cBhvr>
                                        <p:cTn id="34" dur="1000" fill="hold"/>
                                        <p:tgtEl>
                                          <p:spTgt spid="10"/>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1000"/>
                                        <p:tgtEl>
                                          <p:spTgt spid="11"/>
                                        </p:tgtEl>
                                      </p:cBhvr>
                                    </p:animEffect>
                                    <p:anim calcmode="lin" valueType="num">
                                      <p:cBhvr>
                                        <p:cTn id="38" dur="1000" fill="hold"/>
                                        <p:tgtEl>
                                          <p:spTgt spid="11"/>
                                        </p:tgtEl>
                                        <p:attrNameLst>
                                          <p:attrName>ppt_x</p:attrName>
                                        </p:attrNameLst>
                                      </p:cBhvr>
                                      <p:tavLst>
                                        <p:tav tm="0">
                                          <p:val>
                                            <p:strVal val="#ppt_x"/>
                                          </p:val>
                                        </p:tav>
                                        <p:tav tm="100000">
                                          <p:val>
                                            <p:strVal val="#ppt_x"/>
                                          </p:val>
                                        </p:tav>
                                      </p:tavLst>
                                    </p:anim>
                                    <p:anim calcmode="lin" valueType="num">
                                      <p:cBhvr>
                                        <p:cTn id="39" dur="1000" fill="hold"/>
                                        <p:tgtEl>
                                          <p:spTgt spid="11"/>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1000"/>
                                        <p:tgtEl>
                                          <p:spTgt spid="12"/>
                                        </p:tgtEl>
                                      </p:cBhvr>
                                    </p:animEffect>
                                    <p:anim calcmode="lin" valueType="num">
                                      <p:cBhvr>
                                        <p:cTn id="43" dur="1000" fill="hold"/>
                                        <p:tgtEl>
                                          <p:spTgt spid="12"/>
                                        </p:tgtEl>
                                        <p:attrNameLst>
                                          <p:attrName>ppt_x</p:attrName>
                                        </p:attrNameLst>
                                      </p:cBhvr>
                                      <p:tavLst>
                                        <p:tav tm="0">
                                          <p:val>
                                            <p:strVal val="#ppt_x"/>
                                          </p:val>
                                        </p:tav>
                                        <p:tav tm="100000">
                                          <p:val>
                                            <p:strVal val="#ppt_x"/>
                                          </p:val>
                                        </p:tav>
                                      </p:tavLst>
                                    </p:anim>
                                    <p:anim calcmode="lin" valueType="num">
                                      <p:cBhvr>
                                        <p:cTn id="44" dur="1000" fill="hold"/>
                                        <p:tgtEl>
                                          <p:spTgt spid="12"/>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1000"/>
                                        <p:tgtEl>
                                          <p:spTgt spid="13"/>
                                        </p:tgtEl>
                                      </p:cBhvr>
                                    </p:animEffect>
                                    <p:anim calcmode="lin" valueType="num">
                                      <p:cBhvr>
                                        <p:cTn id="48" dur="1000" fill="hold"/>
                                        <p:tgtEl>
                                          <p:spTgt spid="13"/>
                                        </p:tgtEl>
                                        <p:attrNameLst>
                                          <p:attrName>ppt_x</p:attrName>
                                        </p:attrNameLst>
                                      </p:cBhvr>
                                      <p:tavLst>
                                        <p:tav tm="0">
                                          <p:val>
                                            <p:strVal val="#ppt_x"/>
                                          </p:val>
                                        </p:tav>
                                        <p:tav tm="100000">
                                          <p:val>
                                            <p:strVal val="#ppt_x"/>
                                          </p:val>
                                        </p:tav>
                                      </p:tavLst>
                                    </p:anim>
                                    <p:anim calcmode="lin" valueType="num">
                                      <p:cBhvr>
                                        <p:cTn id="4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0" restart="whenNotActive" fill="hold" evtFilter="cancelBubble" nodeType="interactiveSeq">
                <p:stCondLst>
                  <p:cond evt="onClick" delay="0">
                    <p:tgtEl>
                      <p:spTgt spid="3"/>
                    </p:tgtEl>
                  </p:cond>
                </p:stCondLst>
                <p:endSync evt="end" delay="0">
                  <p:rtn val="all"/>
                </p:endSync>
                <p:childTnLst>
                  <p:par>
                    <p:cTn id="51" fill="hold" nodeType="clickPar">
                      <p:stCondLst>
                        <p:cond delay="0"/>
                      </p:stCondLst>
                      <p:childTnLst>
                        <p:par>
                          <p:cTn id="52" fill="hold" nodeType="withGroup">
                            <p:stCondLst>
                              <p:cond delay="0"/>
                            </p:stCondLst>
                            <p:childTnLst>
                              <p:par>
                                <p:cTn id="53" presetID="2" presetClass="mediacall" presetSubtype="0" fill="hold" nodeType="clickEffect">
                                  <p:stCondLst>
                                    <p:cond delay="0"/>
                                  </p:stCondLst>
                                  <p:childTnLst>
                                    <p:cmd type="call" cmd="togglePause">
                                      <p:cBhvr>
                                        <p:cTn id="54" dur="1" fill="hold"/>
                                        <p:tgtEl>
                                          <p:spTgt spid="3"/>
                                        </p:tgtEl>
                                      </p:cBhvr>
                                    </p:cmd>
                                  </p:childTnLst>
                                </p:cTn>
                              </p:par>
                            </p:childTnLst>
                          </p:cTn>
                        </p:par>
                      </p:childTnLst>
                    </p:cTn>
                  </p:par>
                </p:childTnLst>
              </p:cTn>
              <p:nextCondLst>
                <p:cond evt="onClick" delay="0">
                  <p:tgtEl>
                    <p:spTgt spid="3"/>
                  </p:tgtEl>
                </p:cond>
              </p:nextCondLst>
            </p:seq>
            <p:video>
              <p:cMediaNode vol="80000">
                <p:cTn id="55" fill="hold" display="0">
                  <p:stCondLst>
                    <p:cond delay="indefinite"/>
                  </p:stCondLst>
                </p:cTn>
                <p:tgtEl>
                  <p:spTgt spid="3"/>
                </p:tgtEl>
              </p:cMediaNode>
            </p:video>
          </p:childTnLst>
        </p:cTn>
      </p:par>
    </p:tnLst>
    <p:bldLst>
      <p:bldP spid="5" grpId="0"/>
      <p:bldP spid="6" grpId="0"/>
      <p:bldP spid="7" grpId="0"/>
      <p:bldP spid="8" grpId="0"/>
      <p:bldP spid="9" grpId="0"/>
      <p:bldP spid="10" grpId="0"/>
      <p:bldP spid="11" grpId="0"/>
      <p:bldP spid="12" grpId="0"/>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08176" y="1490007"/>
            <a:ext cx="4572000" cy="3108543"/>
          </a:xfrm>
          <a:prstGeom prst="rect">
            <a:avLst/>
          </a:prstGeom>
        </p:spPr>
        <p:txBody>
          <a:bodyPr>
            <a:spAutoFit/>
          </a:bodyPr>
          <a:lstStyle/>
          <a:p>
            <a:r>
              <a:rPr lang="en-GB" b="1" i="1" u="sng" dirty="0">
                <a:solidFill>
                  <a:srgbClr val="FF0000"/>
                </a:solidFill>
              </a:rPr>
              <a:t>Suggested answers</a:t>
            </a:r>
            <a:r>
              <a:rPr lang="en-GB" dirty="0"/>
              <a:t>:</a:t>
            </a:r>
          </a:p>
          <a:p>
            <a:r>
              <a:rPr lang="en-GB" dirty="0"/>
              <a:t>	</a:t>
            </a:r>
            <a:r>
              <a:rPr lang="en-GB" sz="3200" i="1" dirty="0"/>
              <a:t>Buy new clothes</a:t>
            </a:r>
          </a:p>
          <a:p>
            <a:r>
              <a:rPr lang="en-GB" sz="3200" i="1" dirty="0"/>
              <a:t>	Clean the house</a:t>
            </a:r>
          </a:p>
          <a:p>
            <a:r>
              <a:rPr lang="en-GB" sz="3200" i="1" dirty="0"/>
              <a:t>	Decorate the house</a:t>
            </a:r>
          </a:p>
          <a:p>
            <a:r>
              <a:rPr lang="en-US" sz="3200" dirty="0"/>
              <a:t>           - ……………………</a:t>
            </a:r>
            <a:endParaRPr lang="en-GB" sz="3200" dirty="0"/>
          </a:p>
          <a:p>
            <a:endParaRPr lang="en-GB" sz="3200" dirty="0"/>
          </a:p>
          <a:p>
            <a:endParaRPr lang="en-GB" dirty="0"/>
          </a:p>
        </p:txBody>
      </p:sp>
      <p:sp>
        <p:nvSpPr>
          <p:cNvPr id="3" name="Rectangle 2"/>
          <p:cNvSpPr/>
          <p:nvPr/>
        </p:nvSpPr>
        <p:spPr>
          <a:xfrm>
            <a:off x="859536" y="540604"/>
            <a:ext cx="6748272" cy="523220"/>
          </a:xfrm>
          <a:prstGeom prst="rect">
            <a:avLst/>
          </a:prstGeom>
        </p:spPr>
        <p:txBody>
          <a:bodyPr wrap="square">
            <a:spAutoFit/>
          </a:bodyPr>
          <a:lstStyle/>
          <a:p>
            <a:r>
              <a:rPr lang="en-GB" sz="2800" b="1" dirty="0">
                <a:solidFill>
                  <a:srgbClr val="0070C0"/>
                </a:solidFill>
              </a:rPr>
              <a:t> - How  does your family  prepare for </a:t>
            </a:r>
            <a:r>
              <a:rPr lang="en-GB" sz="2800" b="1" dirty="0" err="1">
                <a:solidFill>
                  <a:srgbClr val="0070C0"/>
                </a:solidFill>
              </a:rPr>
              <a:t>Tet</a:t>
            </a:r>
            <a:r>
              <a:rPr lang="en-GB" sz="2800" b="1" dirty="0">
                <a:solidFill>
                  <a:srgbClr val="0070C0"/>
                </a:solidFill>
              </a:rPr>
              <a:t>?</a:t>
            </a:r>
          </a:p>
        </p:txBody>
      </p:sp>
      <p:sp>
        <p:nvSpPr>
          <p:cNvPr id="7" name="Rectangle 6"/>
          <p:cNvSpPr/>
          <p:nvPr/>
        </p:nvSpPr>
        <p:spPr>
          <a:xfrm>
            <a:off x="859536" y="4422664"/>
            <a:ext cx="6986016" cy="923330"/>
          </a:xfrm>
          <a:prstGeom prst="rect">
            <a:avLst/>
          </a:prstGeom>
        </p:spPr>
        <p:txBody>
          <a:bodyPr wrap="square">
            <a:spAutoFit/>
          </a:bodyPr>
          <a:lstStyle/>
          <a:p>
            <a:pPr>
              <a:lnSpc>
                <a:spcPct val="150000"/>
              </a:lnSpc>
            </a:pPr>
            <a:r>
              <a:rPr lang="en-GB" b="1" i="1" dirty="0">
                <a:solidFill>
                  <a:srgbClr val="0070C0"/>
                </a:solidFill>
              </a:rPr>
              <a:t>	Now  we are going to listen to Nguyen’s letter to his pen-friend – Tom about how his family prepares for </a:t>
            </a:r>
            <a:r>
              <a:rPr lang="en-GB" b="1" i="1" dirty="0" err="1">
                <a:solidFill>
                  <a:srgbClr val="0070C0"/>
                </a:solidFill>
              </a:rPr>
              <a:t>Tet</a:t>
            </a:r>
            <a:r>
              <a:rPr lang="en-GB" b="1" i="1" dirty="0">
                <a:solidFill>
                  <a:srgbClr val="0070C0"/>
                </a:solidFill>
              </a:rPr>
              <a:t>.</a:t>
            </a:r>
          </a:p>
        </p:txBody>
      </p:sp>
    </p:spTree>
    <p:extLst>
      <p:ext uri="{BB962C8B-B14F-4D97-AF65-F5344CB8AC3E}">
        <p14:creationId xmlns:p14="http://schemas.microsoft.com/office/powerpoint/2010/main" val="730030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7348" y="560833"/>
            <a:ext cx="627229" cy="439356"/>
          </a:xfrm>
          <a:prstGeom prst="rect">
            <a:avLst/>
          </a:prstGeom>
        </p:spPr>
        <p:style>
          <a:lnRef idx="2">
            <a:schemeClr val="accent1">
              <a:shade val="50000"/>
            </a:schemeClr>
          </a:lnRef>
          <a:fillRef idx="1">
            <a:schemeClr val="accent1"/>
          </a:fillRef>
          <a:effectRef idx="0">
            <a:schemeClr val="accent1"/>
          </a:effectRef>
          <a:fontRef idx="minor">
            <a:schemeClr val="lt1"/>
          </a:fontRef>
        </p:style>
      </p:pic>
      <p:sp>
        <p:nvSpPr>
          <p:cNvPr id="12" name="TextBox 11"/>
          <p:cNvSpPr txBox="1"/>
          <p:nvPr/>
        </p:nvSpPr>
        <p:spPr>
          <a:xfrm>
            <a:off x="827313" y="501631"/>
            <a:ext cx="7783288" cy="769441"/>
          </a:xfrm>
          <a:prstGeom prst="rect">
            <a:avLst/>
          </a:prstGeom>
          <a:noFill/>
        </p:spPr>
        <p:txBody>
          <a:bodyPr wrap="square" rtlCol="0">
            <a:spAutoFit/>
          </a:bodyPr>
          <a:lstStyle/>
          <a:p>
            <a:pPr algn="just"/>
            <a:r>
              <a:rPr lang="en-US" sz="2200" b="1" dirty="0">
                <a:effectLst>
                  <a:glow rad="88900">
                    <a:schemeClr val="bg1"/>
                  </a:glow>
                </a:effectLst>
                <a:latin typeface="Times New Roman" pitchFamily="18" charset="0"/>
                <a:cs typeface="Times New Roman" pitchFamily="18" charset="0"/>
              </a:rPr>
              <a:t>      Nguyen is writing to his </a:t>
            </a:r>
            <a:r>
              <a:rPr lang="en-US" sz="2200" b="1" dirty="0" err="1">
                <a:effectLst>
                  <a:glow rad="88900">
                    <a:schemeClr val="bg1"/>
                  </a:glow>
                </a:effectLst>
                <a:latin typeface="Times New Roman" pitchFamily="18" charset="0"/>
                <a:cs typeface="Times New Roman" pitchFamily="18" charset="0"/>
              </a:rPr>
              <a:t>penfriend</a:t>
            </a:r>
            <a:r>
              <a:rPr lang="en-US" sz="2200" b="1" dirty="0">
                <a:effectLst>
                  <a:glow rad="88900">
                    <a:schemeClr val="bg1"/>
                  </a:glow>
                </a:effectLst>
                <a:latin typeface="Times New Roman" pitchFamily="18" charset="0"/>
                <a:cs typeface="Times New Roman" pitchFamily="18" charset="0"/>
              </a:rPr>
              <a:t> Tom about how his family prepares for </a:t>
            </a:r>
            <a:r>
              <a:rPr lang="en-US" sz="2200" b="1" dirty="0" err="1">
                <a:effectLst>
                  <a:glow rad="88900">
                    <a:schemeClr val="bg1"/>
                  </a:glow>
                </a:effectLst>
                <a:latin typeface="Times New Roman" pitchFamily="18" charset="0"/>
                <a:cs typeface="Times New Roman" pitchFamily="18" charset="0"/>
              </a:rPr>
              <a:t>Tet</a:t>
            </a:r>
            <a:r>
              <a:rPr lang="en-US" sz="2200" b="1" dirty="0">
                <a:effectLst>
                  <a:glow rad="88900">
                    <a:schemeClr val="bg1"/>
                  </a:glow>
                </a:effectLst>
                <a:latin typeface="Times New Roman" pitchFamily="18" charset="0"/>
                <a:cs typeface="Times New Roman" pitchFamily="18" charset="0"/>
              </a:rPr>
              <a:t>. Listen and tick (</a:t>
            </a:r>
            <a:r>
              <a:rPr lang="en-US" sz="2200" b="1" dirty="0">
                <a:effectLst>
                  <a:glow rad="88900">
                    <a:schemeClr val="bg1"/>
                  </a:glow>
                </a:effectLst>
                <a:latin typeface="Times New Roman" pitchFamily="18" charset="0"/>
                <a:cs typeface="Times New Roman" pitchFamily="18" charset="0"/>
                <a:sym typeface="Wingdings 2" panose="05020102010507070707" pitchFamily="18" charset="2"/>
              </a:rPr>
              <a:t></a:t>
            </a:r>
            <a:r>
              <a:rPr lang="en-US" sz="2200" b="1" dirty="0">
                <a:effectLst>
                  <a:glow rad="88900">
                    <a:schemeClr val="bg1"/>
                  </a:glow>
                </a:effectLst>
                <a:latin typeface="Times New Roman" pitchFamily="18" charset="0"/>
                <a:cs typeface="Times New Roman" pitchFamily="18" charset="0"/>
              </a:rPr>
              <a:t>) the things you hear. </a:t>
            </a:r>
          </a:p>
        </p:txBody>
      </p:sp>
      <p:sp>
        <p:nvSpPr>
          <p:cNvPr id="9" name="TextBox 8"/>
          <p:cNvSpPr txBox="1"/>
          <p:nvPr/>
        </p:nvSpPr>
        <p:spPr>
          <a:xfrm>
            <a:off x="2110086" y="1550295"/>
            <a:ext cx="474830" cy="461665"/>
          </a:xfrm>
          <a:prstGeom prst="rect">
            <a:avLst/>
          </a:prstGeom>
          <a:noFill/>
        </p:spPr>
        <p:txBody>
          <a:bodyPr wrap="square" rtlCol="0">
            <a:spAutoFit/>
          </a:bodyPr>
          <a:lstStyle/>
          <a:p>
            <a:r>
              <a:rPr lang="en-US" sz="2400" b="1">
                <a:solidFill>
                  <a:srgbClr val="0070C0"/>
                </a:solidFill>
              </a:rPr>
              <a:t>1.</a:t>
            </a:r>
          </a:p>
        </p:txBody>
      </p:sp>
      <p:sp>
        <p:nvSpPr>
          <p:cNvPr id="13" name="TextBox 12"/>
          <p:cNvSpPr txBox="1"/>
          <p:nvPr/>
        </p:nvSpPr>
        <p:spPr>
          <a:xfrm>
            <a:off x="2584916" y="1529271"/>
            <a:ext cx="2662499" cy="461665"/>
          </a:xfrm>
          <a:prstGeom prst="rect">
            <a:avLst/>
          </a:prstGeom>
          <a:noFill/>
        </p:spPr>
        <p:txBody>
          <a:bodyPr wrap="square" rtlCol="0">
            <a:spAutoFit/>
          </a:bodyPr>
          <a:lstStyle/>
          <a:p>
            <a:r>
              <a:rPr lang="en-US" sz="2400"/>
              <a:t>old things</a:t>
            </a:r>
            <a:endParaRPr lang="en-US" sz="2400" b="1" dirty="0">
              <a:solidFill>
                <a:srgbClr val="0070C0"/>
              </a:solidFill>
            </a:endParaRPr>
          </a:p>
        </p:txBody>
      </p:sp>
      <p:sp>
        <p:nvSpPr>
          <p:cNvPr id="14" name="TextBox 13"/>
          <p:cNvSpPr txBox="1"/>
          <p:nvPr/>
        </p:nvSpPr>
        <p:spPr>
          <a:xfrm>
            <a:off x="2110086" y="2268969"/>
            <a:ext cx="474830" cy="461665"/>
          </a:xfrm>
          <a:prstGeom prst="rect">
            <a:avLst/>
          </a:prstGeom>
          <a:noFill/>
        </p:spPr>
        <p:txBody>
          <a:bodyPr wrap="square" rtlCol="0">
            <a:spAutoFit/>
          </a:bodyPr>
          <a:lstStyle/>
          <a:p>
            <a:r>
              <a:rPr lang="en-US" sz="2400" b="1">
                <a:solidFill>
                  <a:srgbClr val="0070C0"/>
                </a:solidFill>
              </a:rPr>
              <a:t>2.</a:t>
            </a:r>
          </a:p>
        </p:txBody>
      </p:sp>
      <p:sp>
        <p:nvSpPr>
          <p:cNvPr id="15" name="TextBox 14"/>
          <p:cNvSpPr txBox="1"/>
          <p:nvPr/>
        </p:nvSpPr>
        <p:spPr>
          <a:xfrm>
            <a:off x="2584916" y="2247945"/>
            <a:ext cx="2662499" cy="461665"/>
          </a:xfrm>
          <a:prstGeom prst="rect">
            <a:avLst/>
          </a:prstGeom>
          <a:noFill/>
        </p:spPr>
        <p:txBody>
          <a:bodyPr wrap="square" rtlCol="0">
            <a:spAutoFit/>
          </a:bodyPr>
          <a:lstStyle/>
          <a:p>
            <a:r>
              <a:rPr lang="en-US" sz="2400"/>
              <a:t>peach flowers</a:t>
            </a:r>
            <a:endParaRPr lang="en-US" sz="2400" b="1" dirty="0">
              <a:solidFill>
                <a:srgbClr val="0070C0"/>
              </a:solidFill>
            </a:endParaRPr>
          </a:p>
        </p:txBody>
      </p:sp>
      <p:sp>
        <p:nvSpPr>
          <p:cNvPr id="16" name="TextBox 15"/>
          <p:cNvSpPr txBox="1"/>
          <p:nvPr/>
        </p:nvSpPr>
        <p:spPr>
          <a:xfrm>
            <a:off x="2110086" y="3036614"/>
            <a:ext cx="474830" cy="461665"/>
          </a:xfrm>
          <a:prstGeom prst="rect">
            <a:avLst/>
          </a:prstGeom>
          <a:noFill/>
        </p:spPr>
        <p:txBody>
          <a:bodyPr wrap="square" rtlCol="0">
            <a:spAutoFit/>
          </a:bodyPr>
          <a:lstStyle/>
          <a:p>
            <a:r>
              <a:rPr lang="en-US" sz="2400" b="1">
                <a:solidFill>
                  <a:srgbClr val="0070C0"/>
                </a:solidFill>
              </a:rPr>
              <a:t>3.</a:t>
            </a:r>
          </a:p>
        </p:txBody>
      </p:sp>
      <p:sp>
        <p:nvSpPr>
          <p:cNvPr id="17" name="TextBox 16"/>
          <p:cNvSpPr txBox="1"/>
          <p:nvPr/>
        </p:nvSpPr>
        <p:spPr>
          <a:xfrm>
            <a:off x="2584916" y="3027961"/>
            <a:ext cx="2662499" cy="461665"/>
          </a:xfrm>
          <a:prstGeom prst="rect">
            <a:avLst/>
          </a:prstGeom>
          <a:noFill/>
        </p:spPr>
        <p:txBody>
          <a:bodyPr wrap="square" rtlCol="0">
            <a:spAutoFit/>
          </a:bodyPr>
          <a:lstStyle/>
          <a:p>
            <a:r>
              <a:rPr lang="en-US" sz="2400"/>
              <a:t>new clothes</a:t>
            </a:r>
            <a:endParaRPr lang="en-US" sz="2400" b="1" dirty="0">
              <a:solidFill>
                <a:srgbClr val="0070C0"/>
              </a:solidFill>
            </a:endParaRPr>
          </a:p>
        </p:txBody>
      </p:sp>
      <p:sp>
        <p:nvSpPr>
          <p:cNvPr id="18" name="TextBox 17"/>
          <p:cNvSpPr txBox="1"/>
          <p:nvPr/>
        </p:nvSpPr>
        <p:spPr>
          <a:xfrm>
            <a:off x="2110086" y="3829478"/>
            <a:ext cx="474830" cy="461665"/>
          </a:xfrm>
          <a:prstGeom prst="rect">
            <a:avLst/>
          </a:prstGeom>
          <a:noFill/>
        </p:spPr>
        <p:txBody>
          <a:bodyPr wrap="square" rtlCol="0">
            <a:spAutoFit/>
          </a:bodyPr>
          <a:lstStyle/>
          <a:p>
            <a:r>
              <a:rPr lang="en-US" sz="2400" b="1">
                <a:solidFill>
                  <a:srgbClr val="0070C0"/>
                </a:solidFill>
              </a:rPr>
              <a:t>4.</a:t>
            </a:r>
          </a:p>
        </p:txBody>
      </p:sp>
      <p:sp>
        <p:nvSpPr>
          <p:cNvPr id="19" name="TextBox 18"/>
          <p:cNvSpPr txBox="1"/>
          <p:nvPr/>
        </p:nvSpPr>
        <p:spPr>
          <a:xfrm>
            <a:off x="2584916" y="3820825"/>
            <a:ext cx="2662499" cy="461665"/>
          </a:xfrm>
          <a:prstGeom prst="rect">
            <a:avLst/>
          </a:prstGeom>
          <a:noFill/>
        </p:spPr>
        <p:txBody>
          <a:bodyPr wrap="square" rtlCol="0">
            <a:spAutoFit/>
          </a:bodyPr>
          <a:lstStyle/>
          <a:p>
            <a:r>
              <a:rPr lang="en-US" sz="2400"/>
              <a:t>cakes</a:t>
            </a:r>
            <a:endParaRPr lang="en-US" sz="2400" b="1" dirty="0">
              <a:solidFill>
                <a:srgbClr val="0070C0"/>
              </a:solidFill>
            </a:endParaRPr>
          </a:p>
        </p:txBody>
      </p:sp>
      <p:sp>
        <p:nvSpPr>
          <p:cNvPr id="20" name="TextBox 19"/>
          <p:cNvSpPr txBox="1"/>
          <p:nvPr/>
        </p:nvSpPr>
        <p:spPr>
          <a:xfrm>
            <a:off x="2110086" y="4533473"/>
            <a:ext cx="474830" cy="461665"/>
          </a:xfrm>
          <a:prstGeom prst="rect">
            <a:avLst/>
          </a:prstGeom>
          <a:noFill/>
        </p:spPr>
        <p:txBody>
          <a:bodyPr wrap="square" rtlCol="0">
            <a:spAutoFit/>
          </a:bodyPr>
          <a:lstStyle/>
          <a:p>
            <a:r>
              <a:rPr lang="en-US" sz="2400" b="1">
                <a:solidFill>
                  <a:srgbClr val="0070C0"/>
                </a:solidFill>
              </a:rPr>
              <a:t>5.</a:t>
            </a:r>
          </a:p>
        </p:txBody>
      </p:sp>
      <p:sp>
        <p:nvSpPr>
          <p:cNvPr id="21" name="TextBox 20"/>
          <p:cNvSpPr txBox="1"/>
          <p:nvPr/>
        </p:nvSpPr>
        <p:spPr>
          <a:xfrm>
            <a:off x="2584916" y="4533473"/>
            <a:ext cx="2662499" cy="461665"/>
          </a:xfrm>
          <a:prstGeom prst="rect">
            <a:avLst/>
          </a:prstGeom>
          <a:noFill/>
        </p:spPr>
        <p:txBody>
          <a:bodyPr wrap="square" rtlCol="0">
            <a:spAutoFit/>
          </a:bodyPr>
          <a:lstStyle/>
          <a:p>
            <a:r>
              <a:rPr lang="en-US" sz="2400"/>
              <a:t>wishes</a:t>
            </a:r>
            <a:endParaRPr lang="en-US" sz="2400" b="1" dirty="0">
              <a:solidFill>
                <a:srgbClr val="0070C0"/>
              </a:solidFill>
            </a:endParaRPr>
          </a:p>
        </p:txBody>
      </p:sp>
      <p:sp>
        <p:nvSpPr>
          <p:cNvPr id="22" name="Rectangle 21"/>
          <p:cNvSpPr/>
          <p:nvPr/>
        </p:nvSpPr>
        <p:spPr>
          <a:xfrm>
            <a:off x="6182595" y="1440595"/>
            <a:ext cx="457200" cy="4572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6182595" y="2216670"/>
            <a:ext cx="457200" cy="4572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6182595" y="2996322"/>
            <a:ext cx="457200" cy="4572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6182595" y="3820825"/>
            <a:ext cx="457200" cy="4572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6182595" y="4600477"/>
            <a:ext cx="457200" cy="4572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2110086" y="5246121"/>
            <a:ext cx="474830" cy="461665"/>
          </a:xfrm>
          <a:prstGeom prst="rect">
            <a:avLst/>
          </a:prstGeom>
          <a:noFill/>
        </p:spPr>
        <p:txBody>
          <a:bodyPr wrap="square" rtlCol="0">
            <a:spAutoFit/>
          </a:bodyPr>
          <a:lstStyle/>
          <a:p>
            <a:r>
              <a:rPr lang="en-US" sz="2400" b="1">
                <a:solidFill>
                  <a:srgbClr val="0070C0"/>
                </a:solidFill>
              </a:rPr>
              <a:t>6.</a:t>
            </a:r>
          </a:p>
        </p:txBody>
      </p:sp>
      <p:sp>
        <p:nvSpPr>
          <p:cNvPr id="28" name="TextBox 27"/>
          <p:cNvSpPr txBox="1"/>
          <p:nvPr/>
        </p:nvSpPr>
        <p:spPr>
          <a:xfrm>
            <a:off x="2584916" y="5246121"/>
            <a:ext cx="2662499" cy="461665"/>
          </a:xfrm>
          <a:prstGeom prst="rect">
            <a:avLst/>
          </a:prstGeom>
          <a:noFill/>
        </p:spPr>
        <p:txBody>
          <a:bodyPr wrap="square" rtlCol="0">
            <a:spAutoFit/>
          </a:bodyPr>
          <a:lstStyle/>
          <a:p>
            <a:r>
              <a:rPr lang="en-US" sz="2400"/>
              <a:t>good luck</a:t>
            </a:r>
            <a:endParaRPr lang="en-US" sz="2400" b="1" dirty="0">
              <a:solidFill>
                <a:srgbClr val="0070C0"/>
              </a:solidFill>
            </a:endParaRPr>
          </a:p>
        </p:txBody>
      </p:sp>
      <p:sp>
        <p:nvSpPr>
          <p:cNvPr id="29" name="Rectangle 28"/>
          <p:cNvSpPr/>
          <p:nvPr/>
        </p:nvSpPr>
        <p:spPr>
          <a:xfrm>
            <a:off x="6182595" y="5313125"/>
            <a:ext cx="457200" cy="4572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Bản sao của B1_42">
            <a:hlinkClick r:id="" action="ppaction://media"/>
            <a:extLst>
              <a:ext uri="{FF2B5EF4-FFF2-40B4-BE49-F238E27FC236}">
                <a16:creationId xmlns:a16="http://schemas.microsoft.com/office/drawing/2014/main" id="{2B9B0B44-678D-4C26-A934-01951470E03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230330" y="1296318"/>
            <a:ext cx="487363" cy="487363"/>
          </a:xfrm>
          <a:prstGeom prst="rect">
            <a:avLst/>
          </a:prstGeom>
        </p:spPr>
      </p:pic>
      <p:sp>
        <p:nvSpPr>
          <p:cNvPr id="30" name="Rounded Rectangle 2">
            <a:hlinkClick r:id="rId6" action="ppaction://hlinksldjump"/>
            <a:extLst>
              <a:ext uri="{FF2B5EF4-FFF2-40B4-BE49-F238E27FC236}">
                <a16:creationId xmlns:a16="http://schemas.microsoft.com/office/drawing/2014/main" id="{79817665-E32F-485A-9C4E-F828C1CEC8B3}"/>
              </a:ext>
            </a:extLst>
          </p:cNvPr>
          <p:cNvSpPr/>
          <p:nvPr/>
        </p:nvSpPr>
        <p:spPr>
          <a:xfrm>
            <a:off x="8482727" y="5707786"/>
            <a:ext cx="548640" cy="548640"/>
          </a:xfrm>
          <a:prstGeom prst="ellipse">
            <a:avLst/>
          </a:prstGeom>
          <a:solidFill>
            <a:schemeClr val="accent2"/>
          </a:solidFill>
          <a:ln>
            <a:solidFill>
              <a:srgbClr val="0FB7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pc="-100" dirty="0">
                <a:solidFill>
                  <a:schemeClr val="bg1"/>
                </a:solidFill>
              </a:rPr>
              <a:t>T</a:t>
            </a:r>
          </a:p>
        </p:txBody>
      </p:sp>
      <p:sp>
        <p:nvSpPr>
          <p:cNvPr id="5" name="TextBox 4">
            <a:extLst>
              <a:ext uri="{FF2B5EF4-FFF2-40B4-BE49-F238E27FC236}">
                <a16:creationId xmlns:a16="http://schemas.microsoft.com/office/drawing/2014/main" id="{61226AF7-D9D5-4223-BA2A-F72B07E06CF2}"/>
              </a:ext>
            </a:extLst>
          </p:cNvPr>
          <p:cNvSpPr txBox="1"/>
          <p:nvPr/>
        </p:nvSpPr>
        <p:spPr>
          <a:xfrm>
            <a:off x="6161767" y="1428051"/>
            <a:ext cx="498855" cy="584775"/>
          </a:xfrm>
          <a:prstGeom prst="rect">
            <a:avLst/>
          </a:prstGeom>
          <a:noFill/>
        </p:spPr>
        <p:txBody>
          <a:bodyPr wrap="none" rtlCol="0">
            <a:spAutoFit/>
          </a:bodyPr>
          <a:lstStyle/>
          <a:p>
            <a:r>
              <a:rPr lang="en-US" sz="3200" b="1" dirty="0">
                <a:solidFill>
                  <a:srgbClr val="FF0000"/>
                </a:solidFill>
                <a:sym typeface="Wingdings 2" panose="05020102010507070707" pitchFamily="18" charset="2"/>
              </a:rPr>
              <a:t></a:t>
            </a:r>
            <a:endParaRPr lang="en-US" sz="3200" b="1" dirty="0">
              <a:solidFill>
                <a:srgbClr val="FF0000"/>
              </a:solidFill>
            </a:endParaRPr>
          </a:p>
        </p:txBody>
      </p:sp>
      <p:sp>
        <p:nvSpPr>
          <p:cNvPr id="31" name="TextBox 30">
            <a:extLst>
              <a:ext uri="{FF2B5EF4-FFF2-40B4-BE49-F238E27FC236}">
                <a16:creationId xmlns:a16="http://schemas.microsoft.com/office/drawing/2014/main" id="{BAB772A9-DCD8-479D-BF71-7BB285B73CE4}"/>
              </a:ext>
            </a:extLst>
          </p:cNvPr>
          <p:cNvSpPr txBox="1"/>
          <p:nvPr/>
        </p:nvSpPr>
        <p:spPr>
          <a:xfrm>
            <a:off x="6140940" y="2207413"/>
            <a:ext cx="498855" cy="584775"/>
          </a:xfrm>
          <a:prstGeom prst="rect">
            <a:avLst/>
          </a:prstGeom>
          <a:noFill/>
        </p:spPr>
        <p:txBody>
          <a:bodyPr wrap="none" rtlCol="0">
            <a:spAutoFit/>
          </a:bodyPr>
          <a:lstStyle/>
          <a:p>
            <a:r>
              <a:rPr lang="en-US" sz="3200" b="1" dirty="0">
                <a:solidFill>
                  <a:srgbClr val="FF0000"/>
                </a:solidFill>
                <a:sym typeface="Wingdings 2" panose="05020102010507070707" pitchFamily="18" charset="2"/>
              </a:rPr>
              <a:t></a:t>
            </a:r>
            <a:endParaRPr lang="en-US" sz="3200" b="1" dirty="0">
              <a:solidFill>
                <a:srgbClr val="FF0000"/>
              </a:solidFill>
            </a:endParaRPr>
          </a:p>
        </p:txBody>
      </p:sp>
      <p:sp>
        <p:nvSpPr>
          <p:cNvPr id="32" name="TextBox 31">
            <a:extLst>
              <a:ext uri="{FF2B5EF4-FFF2-40B4-BE49-F238E27FC236}">
                <a16:creationId xmlns:a16="http://schemas.microsoft.com/office/drawing/2014/main" id="{85DC5729-E641-4D76-83A7-83AA0DC7F049}"/>
              </a:ext>
            </a:extLst>
          </p:cNvPr>
          <p:cNvSpPr txBox="1"/>
          <p:nvPr/>
        </p:nvSpPr>
        <p:spPr>
          <a:xfrm>
            <a:off x="6161766" y="2996471"/>
            <a:ext cx="498855" cy="584775"/>
          </a:xfrm>
          <a:prstGeom prst="rect">
            <a:avLst/>
          </a:prstGeom>
          <a:noFill/>
        </p:spPr>
        <p:txBody>
          <a:bodyPr wrap="none" rtlCol="0">
            <a:spAutoFit/>
          </a:bodyPr>
          <a:lstStyle/>
          <a:p>
            <a:r>
              <a:rPr lang="en-US" sz="3200" b="1" dirty="0">
                <a:solidFill>
                  <a:srgbClr val="FF0000"/>
                </a:solidFill>
                <a:sym typeface="Wingdings 2" panose="05020102010507070707" pitchFamily="18" charset="2"/>
              </a:rPr>
              <a:t></a:t>
            </a:r>
            <a:endParaRPr lang="en-US" sz="3200" b="1" dirty="0">
              <a:solidFill>
                <a:srgbClr val="FF0000"/>
              </a:solidFill>
            </a:endParaRPr>
          </a:p>
        </p:txBody>
      </p:sp>
      <p:sp>
        <p:nvSpPr>
          <p:cNvPr id="33" name="TextBox 32">
            <a:extLst>
              <a:ext uri="{FF2B5EF4-FFF2-40B4-BE49-F238E27FC236}">
                <a16:creationId xmlns:a16="http://schemas.microsoft.com/office/drawing/2014/main" id="{37B657C0-E712-4F74-9A02-400A746505B2}"/>
              </a:ext>
            </a:extLst>
          </p:cNvPr>
          <p:cNvSpPr txBox="1"/>
          <p:nvPr/>
        </p:nvSpPr>
        <p:spPr>
          <a:xfrm>
            <a:off x="6140940" y="4600477"/>
            <a:ext cx="498855" cy="584775"/>
          </a:xfrm>
          <a:prstGeom prst="rect">
            <a:avLst/>
          </a:prstGeom>
          <a:noFill/>
        </p:spPr>
        <p:txBody>
          <a:bodyPr wrap="none" rtlCol="0">
            <a:spAutoFit/>
          </a:bodyPr>
          <a:lstStyle/>
          <a:p>
            <a:r>
              <a:rPr lang="en-US" sz="3200" b="1" dirty="0">
                <a:solidFill>
                  <a:srgbClr val="FF0000"/>
                </a:solidFill>
                <a:sym typeface="Wingdings 2" panose="05020102010507070707" pitchFamily="18" charset="2"/>
              </a:rPr>
              <a:t></a:t>
            </a:r>
            <a:endParaRPr lang="en-US" sz="3200" b="1" dirty="0">
              <a:solidFill>
                <a:srgbClr val="FF0000"/>
              </a:solidFill>
            </a:endParaRPr>
          </a:p>
        </p:txBody>
      </p:sp>
      <p:sp>
        <p:nvSpPr>
          <p:cNvPr id="34" name="TextBox 33"/>
          <p:cNvSpPr txBox="1"/>
          <p:nvPr/>
        </p:nvSpPr>
        <p:spPr>
          <a:xfrm>
            <a:off x="210467" y="0"/>
            <a:ext cx="2264509" cy="584775"/>
          </a:xfrm>
          <a:prstGeom prst="rect">
            <a:avLst/>
          </a:prstGeom>
          <a:noFill/>
        </p:spPr>
        <p:txBody>
          <a:bodyPr wrap="square" rtlCol="0">
            <a:spAutoFit/>
          </a:bodyPr>
          <a:lstStyle/>
          <a:p>
            <a:r>
              <a:rPr lang="en-US" sz="3200" b="1" dirty="0">
                <a:solidFill>
                  <a:srgbClr val="0084B1"/>
                </a:solidFill>
              </a:rPr>
              <a:t>I. </a:t>
            </a:r>
            <a:r>
              <a:rPr lang="en-US" sz="3200" b="1" u="sng" dirty="0">
                <a:solidFill>
                  <a:srgbClr val="0084B1"/>
                </a:solidFill>
              </a:rPr>
              <a:t>Listening</a:t>
            </a:r>
          </a:p>
        </p:txBody>
      </p:sp>
    </p:spTree>
    <p:extLst>
      <p:ext uri="{BB962C8B-B14F-4D97-AF65-F5344CB8AC3E}">
        <p14:creationId xmlns:p14="http://schemas.microsoft.com/office/powerpoint/2010/main" val="3240564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2"/>
                    </p:tgtEl>
                  </p:cond>
                </p:stCondLst>
                <p:endSync evt="end" delay="0">
                  <p:rtn val="all"/>
                </p:endSync>
                <p:childTnLst>
                  <p:par>
                    <p:cTn id="20" fill="hold">
                      <p:stCondLst>
                        <p:cond delay="0"/>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65794" fill="hold"/>
                                        <p:tgtEl>
                                          <p:spTgt spid="2"/>
                                        </p:tgtEl>
                                      </p:cBhvr>
                                    </p:cmd>
                                  </p:childTnLst>
                                </p:cTn>
                              </p:par>
                            </p:childTnLst>
                          </p:cTn>
                        </p:par>
                      </p:childTnLst>
                    </p:cTn>
                  </p:par>
                </p:childTnLst>
              </p:cTn>
              <p:nextCondLst>
                <p:cond evt="onClick" delay="0">
                  <p:tgtEl>
                    <p:spTgt spid="2"/>
                  </p:tgtEl>
                </p:cond>
              </p:nextCondLst>
            </p:seq>
            <p:audio>
              <p:cMediaNode vol="80000">
                <p:cTn id="24" fill="hold" display="0">
                  <p:stCondLst>
                    <p:cond delay="indefinite"/>
                  </p:stCondLst>
                  <p:endCondLst>
                    <p:cond evt="onStopAudio" delay="0">
                      <p:tgtEl>
                        <p:sldTgt/>
                      </p:tgtEl>
                    </p:cond>
                  </p:endCondLst>
                </p:cTn>
                <p:tgtEl>
                  <p:spTgt spid="2"/>
                </p:tgtEl>
              </p:cMediaNode>
            </p:audio>
          </p:childTnLst>
        </p:cTn>
      </p:par>
    </p:tnLst>
    <p:bldLst>
      <p:bldP spid="5" grpId="0"/>
      <p:bldP spid="31" grpId="0"/>
      <p:bldP spid="32" grpId="0"/>
      <p:bldP spid="3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0085" y="322462"/>
            <a:ext cx="470476" cy="621628"/>
          </a:xfrm>
          <a:prstGeom prst="rect">
            <a:avLst/>
          </a:prstGeom>
        </p:spPr>
        <p:style>
          <a:lnRef idx="2">
            <a:schemeClr val="accent1">
              <a:shade val="50000"/>
            </a:schemeClr>
          </a:lnRef>
          <a:fillRef idx="1">
            <a:schemeClr val="accent1"/>
          </a:fillRef>
          <a:effectRef idx="0">
            <a:schemeClr val="accent1"/>
          </a:effectRef>
          <a:fontRef idx="minor">
            <a:schemeClr val="lt1"/>
          </a:fontRef>
        </p:style>
      </p:pic>
      <p:sp>
        <p:nvSpPr>
          <p:cNvPr id="8" name="TextBox 7"/>
          <p:cNvSpPr txBox="1"/>
          <p:nvPr/>
        </p:nvSpPr>
        <p:spPr>
          <a:xfrm>
            <a:off x="829536" y="187000"/>
            <a:ext cx="7906536" cy="892552"/>
          </a:xfrm>
          <a:prstGeom prst="rect">
            <a:avLst/>
          </a:prstGeom>
          <a:noFill/>
        </p:spPr>
        <p:txBody>
          <a:bodyPr wrap="square" rtlCol="0">
            <a:spAutoFit/>
          </a:bodyPr>
          <a:lstStyle/>
          <a:p>
            <a:pPr algn="just"/>
            <a:r>
              <a:rPr lang="en-US" sz="2600" b="1" spc="-50" dirty="0">
                <a:effectLst>
                  <a:glow rad="88900">
                    <a:schemeClr val="bg1"/>
                  </a:glow>
                </a:effectLst>
                <a:latin typeface="Times New Roman" pitchFamily="18" charset="0"/>
                <a:cs typeface="Times New Roman" pitchFamily="18" charset="0"/>
              </a:rPr>
              <a:t>Listen again and answer the questions in one or two words.</a:t>
            </a:r>
          </a:p>
        </p:txBody>
      </p:sp>
      <p:grpSp>
        <p:nvGrpSpPr>
          <p:cNvPr id="12" name="Group 11"/>
          <p:cNvGrpSpPr/>
          <p:nvPr/>
        </p:nvGrpSpPr>
        <p:grpSpPr>
          <a:xfrm>
            <a:off x="806175" y="1584960"/>
            <a:ext cx="5728817" cy="348370"/>
            <a:chOff x="363373" y="1262747"/>
            <a:chExt cx="5728817" cy="470318"/>
          </a:xfrm>
        </p:grpSpPr>
        <p:sp>
          <p:nvSpPr>
            <p:cNvPr id="13" name="TextBox 12"/>
            <p:cNvSpPr txBox="1"/>
            <p:nvPr/>
          </p:nvSpPr>
          <p:spPr>
            <a:xfrm>
              <a:off x="363373" y="1262747"/>
              <a:ext cx="474830" cy="461665"/>
            </a:xfrm>
            <a:prstGeom prst="rect">
              <a:avLst/>
            </a:prstGeom>
            <a:noFill/>
          </p:spPr>
          <p:txBody>
            <a:bodyPr wrap="square" rtlCol="0">
              <a:spAutoFit/>
            </a:bodyPr>
            <a:lstStyle/>
            <a:p>
              <a:r>
                <a:rPr lang="en-US" sz="2400" b="1">
                  <a:solidFill>
                    <a:srgbClr val="0070C0"/>
                  </a:solidFill>
                </a:rPr>
                <a:t>1.</a:t>
              </a:r>
            </a:p>
          </p:txBody>
        </p:sp>
        <p:sp>
          <p:nvSpPr>
            <p:cNvPr id="14" name="TextBox 13"/>
            <p:cNvSpPr txBox="1"/>
            <p:nvPr/>
          </p:nvSpPr>
          <p:spPr>
            <a:xfrm>
              <a:off x="827314" y="1271400"/>
              <a:ext cx="5264876" cy="461665"/>
            </a:xfrm>
            <a:prstGeom prst="rect">
              <a:avLst/>
            </a:prstGeom>
            <a:noFill/>
          </p:spPr>
          <p:txBody>
            <a:bodyPr wrap="square" rtlCol="0">
              <a:spAutoFit/>
            </a:bodyPr>
            <a:lstStyle/>
            <a:p>
              <a:r>
                <a:rPr lang="en-US" sz="2400" dirty="0"/>
                <a:t>What do they throw away before </a:t>
              </a:r>
              <a:r>
                <a:rPr lang="en-US" sz="2400" dirty="0" err="1"/>
                <a:t>Tet</a:t>
              </a:r>
              <a:r>
                <a:rPr lang="en-US" sz="2400" dirty="0"/>
                <a:t>?</a:t>
              </a:r>
              <a:endParaRPr lang="en-US" sz="2400" i="1" dirty="0"/>
            </a:p>
          </p:txBody>
        </p:sp>
      </p:grpSp>
      <p:grpSp>
        <p:nvGrpSpPr>
          <p:cNvPr id="15" name="Group 14"/>
          <p:cNvGrpSpPr/>
          <p:nvPr/>
        </p:nvGrpSpPr>
        <p:grpSpPr>
          <a:xfrm>
            <a:off x="806175" y="2579735"/>
            <a:ext cx="7565721" cy="341961"/>
            <a:chOff x="369902" y="2142097"/>
            <a:chExt cx="7565721" cy="461665"/>
          </a:xfrm>
        </p:grpSpPr>
        <p:sp>
          <p:nvSpPr>
            <p:cNvPr id="16" name="TextBox 15"/>
            <p:cNvSpPr txBox="1"/>
            <p:nvPr/>
          </p:nvSpPr>
          <p:spPr>
            <a:xfrm>
              <a:off x="369902" y="2142097"/>
              <a:ext cx="474830" cy="461665"/>
            </a:xfrm>
            <a:prstGeom prst="rect">
              <a:avLst/>
            </a:prstGeom>
            <a:noFill/>
          </p:spPr>
          <p:txBody>
            <a:bodyPr wrap="square" rtlCol="0">
              <a:spAutoFit/>
            </a:bodyPr>
            <a:lstStyle/>
            <a:p>
              <a:r>
                <a:rPr lang="en-US" sz="2400" b="1">
                  <a:solidFill>
                    <a:srgbClr val="0070C0"/>
                  </a:solidFill>
                </a:rPr>
                <a:t>2.</a:t>
              </a:r>
            </a:p>
          </p:txBody>
        </p:sp>
        <p:sp>
          <p:nvSpPr>
            <p:cNvPr id="18" name="TextBox 17"/>
            <p:cNvSpPr txBox="1"/>
            <p:nvPr/>
          </p:nvSpPr>
          <p:spPr>
            <a:xfrm>
              <a:off x="844732" y="2142097"/>
              <a:ext cx="7090891" cy="461665"/>
            </a:xfrm>
            <a:prstGeom prst="rect">
              <a:avLst/>
            </a:prstGeom>
            <a:noFill/>
          </p:spPr>
          <p:txBody>
            <a:bodyPr wrap="square" rtlCol="0">
              <a:spAutoFit/>
            </a:bodyPr>
            <a:lstStyle/>
            <a:p>
              <a:r>
                <a:rPr lang="en-US" sz="2400" dirty="0"/>
                <a:t>What do they clean and decorate?</a:t>
              </a:r>
            </a:p>
          </p:txBody>
        </p:sp>
      </p:grpSp>
      <p:grpSp>
        <p:nvGrpSpPr>
          <p:cNvPr id="19" name="Group 18"/>
          <p:cNvGrpSpPr/>
          <p:nvPr/>
        </p:nvGrpSpPr>
        <p:grpSpPr>
          <a:xfrm>
            <a:off x="806175" y="3570345"/>
            <a:ext cx="6914269" cy="348370"/>
            <a:chOff x="363373" y="4026312"/>
            <a:chExt cx="6914269" cy="470318"/>
          </a:xfrm>
        </p:grpSpPr>
        <p:sp>
          <p:nvSpPr>
            <p:cNvPr id="20" name="TextBox 19"/>
            <p:cNvSpPr txBox="1"/>
            <p:nvPr/>
          </p:nvSpPr>
          <p:spPr>
            <a:xfrm>
              <a:off x="363373" y="4034965"/>
              <a:ext cx="474830" cy="461665"/>
            </a:xfrm>
            <a:prstGeom prst="rect">
              <a:avLst/>
            </a:prstGeom>
            <a:noFill/>
          </p:spPr>
          <p:txBody>
            <a:bodyPr wrap="square" rtlCol="0">
              <a:spAutoFit/>
            </a:bodyPr>
            <a:lstStyle/>
            <a:p>
              <a:r>
                <a:rPr lang="en-US" sz="2400" b="1">
                  <a:solidFill>
                    <a:srgbClr val="0070C0"/>
                  </a:solidFill>
                </a:rPr>
                <a:t>3.</a:t>
              </a:r>
            </a:p>
          </p:txBody>
        </p:sp>
        <p:sp>
          <p:nvSpPr>
            <p:cNvPr id="21" name="TextBox 20"/>
            <p:cNvSpPr txBox="1"/>
            <p:nvPr/>
          </p:nvSpPr>
          <p:spPr>
            <a:xfrm>
              <a:off x="838203" y="4026312"/>
              <a:ext cx="6439439" cy="461665"/>
            </a:xfrm>
            <a:prstGeom prst="rect">
              <a:avLst/>
            </a:prstGeom>
            <a:noFill/>
          </p:spPr>
          <p:txBody>
            <a:bodyPr wrap="square" rtlCol="0">
              <a:spAutoFit/>
            </a:bodyPr>
            <a:lstStyle/>
            <a:p>
              <a:r>
                <a:rPr lang="en-US" sz="2400" dirty="0"/>
                <a:t>What </a:t>
              </a:r>
              <a:r>
                <a:rPr lang="en-US" sz="2400" dirty="0" err="1"/>
                <a:t>colour</a:t>
              </a:r>
              <a:r>
                <a:rPr lang="en-US" sz="2400" dirty="0"/>
                <a:t> are the envelopes?</a:t>
              </a:r>
            </a:p>
          </p:txBody>
        </p:sp>
      </p:grpSp>
      <p:grpSp>
        <p:nvGrpSpPr>
          <p:cNvPr id="22" name="Group 21"/>
          <p:cNvGrpSpPr/>
          <p:nvPr/>
        </p:nvGrpSpPr>
        <p:grpSpPr>
          <a:xfrm>
            <a:off x="806175" y="4558711"/>
            <a:ext cx="6471767" cy="348370"/>
            <a:chOff x="363373" y="3312302"/>
            <a:chExt cx="6471767" cy="470318"/>
          </a:xfrm>
        </p:grpSpPr>
        <p:sp>
          <p:nvSpPr>
            <p:cNvPr id="23" name="TextBox 22"/>
            <p:cNvSpPr txBox="1"/>
            <p:nvPr/>
          </p:nvSpPr>
          <p:spPr>
            <a:xfrm>
              <a:off x="363373" y="3320955"/>
              <a:ext cx="474830" cy="461665"/>
            </a:xfrm>
            <a:prstGeom prst="rect">
              <a:avLst/>
            </a:prstGeom>
            <a:noFill/>
          </p:spPr>
          <p:txBody>
            <a:bodyPr wrap="square" rtlCol="0">
              <a:spAutoFit/>
            </a:bodyPr>
            <a:lstStyle/>
            <a:p>
              <a:r>
                <a:rPr lang="en-US" sz="2400" b="1">
                  <a:solidFill>
                    <a:srgbClr val="0070C0"/>
                  </a:solidFill>
                </a:rPr>
                <a:t>4.</a:t>
              </a:r>
            </a:p>
          </p:txBody>
        </p:sp>
        <p:sp>
          <p:nvSpPr>
            <p:cNvPr id="24" name="TextBox 23"/>
            <p:cNvSpPr txBox="1"/>
            <p:nvPr/>
          </p:nvSpPr>
          <p:spPr>
            <a:xfrm>
              <a:off x="838204" y="3312302"/>
              <a:ext cx="5996936" cy="461665"/>
            </a:xfrm>
            <a:prstGeom prst="rect">
              <a:avLst/>
            </a:prstGeom>
            <a:noFill/>
          </p:spPr>
          <p:txBody>
            <a:bodyPr wrap="square" rtlCol="0">
              <a:spAutoFit/>
            </a:bodyPr>
            <a:lstStyle/>
            <a:p>
              <a:r>
                <a:rPr lang="en-US" sz="2400" dirty="0"/>
                <a:t>Who cooks </a:t>
              </a:r>
              <a:r>
                <a:rPr lang="en-US" sz="2400" i="1" dirty="0" err="1"/>
                <a:t>banh</a:t>
              </a:r>
              <a:r>
                <a:rPr lang="en-US" sz="2400" i="1" dirty="0"/>
                <a:t> </a:t>
              </a:r>
              <a:r>
                <a:rPr lang="en-US" sz="2400" i="1" dirty="0" err="1"/>
                <a:t>chung</a:t>
              </a:r>
              <a:r>
                <a:rPr lang="en-US" sz="2400" dirty="0"/>
                <a:t>?</a:t>
              </a:r>
            </a:p>
          </p:txBody>
        </p:sp>
      </p:grpSp>
      <p:cxnSp>
        <p:nvCxnSpPr>
          <p:cNvPr id="25" name="Straight Connector 24"/>
          <p:cNvCxnSpPr/>
          <p:nvPr/>
        </p:nvCxnSpPr>
        <p:spPr>
          <a:xfrm>
            <a:off x="1404303" y="2301216"/>
            <a:ext cx="6400800" cy="0"/>
          </a:xfrm>
          <a:prstGeom prst="line">
            <a:avLst/>
          </a:prstGeom>
          <a:ln w="28575">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1404303" y="3368016"/>
            <a:ext cx="6400800" cy="0"/>
          </a:xfrm>
          <a:prstGeom prst="line">
            <a:avLst/>
          </a:prstGeom>
          <a:ln w="28575">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1408428" y="4375635"/>
            <a:ext cx="6400800" cy="0"/>
          </a:xfrm>
          <a:prstGeom prst="line">
            <a:avLst/>
          </a:prstGeom>
          <a:ln w="28575">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1408428" y="5276179"/>
            <a:ext cx="6400800" cy="0"/>
          </a:xfrm>
          <a:prstGeom prst="line">
            <a:avLst/>
          </a:prstGeom>
          <a:ln w="28575">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978094" y="2166625"/>
            <a:ext cx="355523"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978094" y="3267715"/>
            <a:ext cx="355523"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978094" y="4216405"/>
            <a:ext cx="355523"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978094" y="5151239"/>
            <a:ext cx="355523"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33" name="Group 32"/>
          <p:cNvGrpSpPr/>
          <p:nvPr/>
        </p:nvGrpSpPr>
        <p:grpSpPr>
          <a:xfrm>
            <a:off x="805981" y="5661314"/>
            <a:ext cx="7330101" cy="348370"/>
            <a:chOff x="363373" y="3312302"/>
            <a:chExt cx="7330101" cy="470318"/>
          </a:xfrm>
        </p:grpSpPr>
        <p:sp>
          <p:nvSpPr>
            <p:cNvPr id="34" name="TextBox 33"/>
            <p:cNvSpPr txBox="1"/>
            <p:nvPr/>
          </p:nvSpPr>
          <p:spPr>
            <a:xfrm>
              <a:off x="363373" y="3320955"/>
              <a:ext cx="474830" cy="461665"/>
            </a:xfrm>
            <a:prstGeom prst="rect">
              <a:avLst/>
            </a:prstGeom>
            <a:noFill/>
          </p:spPr>
          <p:txBody>
            <a:bodyPr wrap="square" rtlCol="0">
              <a:spAutoFit/>
            </a:bodyPr>
            <a:lstStyle/>
            <a:p>
              <a:r>
                <a:rPr lang="en-US" sz="2400" b="1">
                  <a:solidFill>
                    <a:srgbClr val="0070C0"/>
                  </a:solidFill>
                </a:rPr>
                <a:t>5.</a:t>
              </a:r>
            </a:p>
          </p:txBody>
        </p:sp>
        <p:sp>
          <p:nvSpPr>
            <p:cNvPr id="35" name="TextBox 34"/>
            <p:cNvSpPr txBox="1"/>
            <p:nvPr/>
          </p:nvSpPr>
          <p:spPr>
            <a:xfrm>
              <a:off x="838204" y="3312302"/>
              <a:ext cx="6855270" cy="461665"/>
            </a:xfrm>
            <a:prstGeom prst="rect">
              <a:avLst/>
            </a:prstGeom>
            <a:noFill/>
          </p:spPr>
          <p:txBody>
            <a:bodyPr wrap="square" rtlCol="0">
              <a:spAutoFit/>
            </a:bodyPr>
            <a:lstStyle/>
            <a:p>
              <a:r>
                <a:rPr lang="en-US" sz="2400" dirty="0"/>
                <a:t>What shouldn’t they break?</a:t>
              </a:r>
            </a:p>
          </p:txBody>
        </p:sp>
      </p:grpSp>
      <p:cxnSp>
        <p:nvCxnSpPr>
          <p:cNvPr id="36" name="Straight Connector 35"/>
          <p:cNvCxnSpPr/>
          <p:nvPr/>
        </p:nvCxnSpPr>
        <p:spPr>
          <a:xfrm>
            <a:off x="1408234" y="6378782"/>
            <a:ext cx="6400800" cy="0"/>
          </a:xfrm>
          <a:prstGeom prst="line">
            <a:avLst/>
          </a:prstGeom>
          <a:ln w="28575">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a:off x="977900" y="6253842"/>
            <a:ext cx="355523"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2657230" y="691238"/>
            <a:ext cx="4908316" cy="584775"/>
          </a:xfrm>
          <a:prstGeom prst="rect">
            <a:avLst/>
          </a:prstGeom>
          <a:noFill/>
        </p:spPr>
        <p:txBody>
          <a:bodyPr wrap="square" rtlCol="0">
            <a:spAutoFit/>
          </a:bodyPr>
          <a:lstStyle/>
          <a:p>
            <a:r>
              <a:rPr lang="en-US" sz="3200" b="1" i="1" dirty="0">
                <a:solidFill>
                  <a:schemeClr val="accent1">
                    <a:lumMod val="75000"/>
                  </a:schemeClr>
                </a:solidFill>
              </a:rPr>
              <a:t>GAME : WHO’S  FASTER?</a:t>
            </a:r>
            <a:endParaRPr lang="en-GB" sz="3200" b="1" i="1" dirty="0">
              <a:solidFill>
                <a:schemeClr val="accent1">
                  <a:lumMod val="75000"/>
                </a:schemeClr>
              </a:solidFill>
            </a:endParaRPr>
          </a:p>
        </p:txBody>
      </p:sp>
      <p:pic>
        <p:nvPicPr>
          <p:cNvPr id="3" name="Bản sao của B1_42">
            <a:hlinkClick r:id="" action="ppaction://media"/>
            <a:extLst>
              <a:ext uri="{FF2B5EF4-FFF2-40B4-BE49-F238E27FC236}">
                <a16:creationId xmlns:a16="http://schemas.microsoft.com/office/drawing/2014/main" id="{F09B4E40-1145-0A97-51F4-76A06B8C18B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230330" y="1296318"/>
            <a:ext cx="487363" cy="487363"/>
          </a:xfrm>
          <a:prstGeom prst="rect">
            <a:avLst/>
          </a:prstGeom>
        </p:spPr>
      </p:pic>
    </p:spTree>
    <p:extLst>
      <p:ext uri="{BB962C8B-B14F-4D97-AF65-F5344CB8AC3E}">
        <p14:creationId xmlns:p14="http://schemas.microsoft.com/office/powerpoint/2010/main" val="136028879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5794"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colorTemperature colorTemp="4700"/>
                    </a14:imgEffect>
                  </a14:imgLayer>
                </a14:imgProps>
              </a:ext>
              <a:ext uri="{28A0092B-C50C-407E-A947-70E740481C1C}">
                <a14:useLocalDpi xmlns:a14="http://schemas.microsoft.com/office/drawing/2010/main" val="0"/>
              </a:ext>
            </a:extLst>
          </a:blip>
          <a:stretch>
            <a:fillRect/>
          </a:stretch>
        </p:blipFill>
        <p:spPr>
          <a:xfrm>
            <a:off x="-57235" y="0"/>
            <a:ext cx="9171581" cy="6858000"/>
          </a:xfrm>
          <a:prstGeom prst="rect">
            <a:avLst/>
          </a:prstGeom>
        </p:spPr>
      </p:pic>
      <p:pic>
        <p:nvPicPr>
          <p:cNvPr id="3" name="Picture 5" descr="thugian"/>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5867400"/>
            <a:ext cx="91440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descr="Káº¿t quáº£ hÃ¬nh áº£nh cho tree pictur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2526" y="767554"/>
            <a:ext cx="5865634" cy="4892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Káº¿t quáº£ hÃ¬nh áº£nh cho apple">
            <a:hlinkClick r:id="rId6" action="ppaction://hlinksldjump"/>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4340" y="3180218"/>
            <a:ext cx="1183390" cy="874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2682875" y="5065713"/>
            <a:ext cx="647700" cy="5191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3000" b="0">
              <a:solidFill>
                <a:schemeClr val="tx1"/>
              </a:solidFill>
              <a:latin typeface="Times New Roman" pitchFamily="18" charset="0"/>
              <a:cs typeface="Times New Roman" pitchFamily="18" charset="0"/>
            </a:endParaRPr>
          </a:p>
        </p:txBody>
      </p:sp>
      <p:pic>
        <p:nvPicPr>
          <p:cNvPr id="7" name="Picture 4" descr="Káº¿t quáº£ hÃ¬nh áº£nh cho appl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78187" y="4088176"/>
            <a:ext cx="983465" cy="842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descr="Káº¿t quáº£ hÃ¬nh áº£nh cho appl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2695" y="1335925"/>
            <a:ext cx="1181114" cy="948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descr="Káº¿t quáº£ hÃ¬nh áº£nh cho appl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06941" y="751423"/>
            <a:ext cx="1113980" cy="823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descr="Káº¿t quáº£ hÃ¬nh áº£nh cho appl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735577" y="1175276"/>
            <a:ext cx="864340" cy="798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 descr="Káº¿t quáº£ hÃ¬nh áº£nh cho appl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12975" y="2615777"/>
            <a:ext cx="1032052" cy="1036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 descr="Káº¿t quáº£ hÃ¬nh áº£nh cho appl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40991" y="826565"/>
            <a:ext cx="1089533" cy="925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 descr="Káº¿t quáº£ hÃ¬nh áº£nh cho bitten apple">
            <a:hlinkClick r:id="" action="ppaction://noaction"/>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456613" y="5949950"/>
            <a:ext cx="669925" cy="874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AutoShape 3">
            <a:hlinkClick r:id="rId9" action="ppaction://hlinksldjump" highlightClick="1">
              <a:snd r:embed="rId10" name="breeze.wav"/>
            </a:hlinkClick>
          </p:cNvPr>
          <p:cNvSpPr>
            <a:spLocks noChangeArrowheads="1"/>
          </p:cNvSpPr>
          <p:nvPr/>
        </p:nvSpPr>
        <p:spPr bwMode="auto">
          <a:xfrm>
            <a:off x="749108" y="3440588"/>
            <a:ext cx="647700" cy="539750"/>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0" hangingPunct="0"/>
            <a:r>
              <a:rPr lang="en-US" sz="4000" b="0" dirty="0">
                <a:latin typeface="Times New Roman" pitchFamily="18" charset="0"/>
                <a:cs typeface="Times New Roman" pitchFamily="18" charset="0"/>
              </a:rPr>
              <a:t>1 </a:t>
            </a:r>
          </a:p>
        </p:txBody>
      </p:sp>
      <p:sp>
        <p:nvSpPr>
          <p:cNvPr id="16" name="AutoShape 3">
            <a:hlinkClick r:id="rId11" action="ppaction://hlinksldjump" highlightClick="1">
              <a:snd r:embed="rId12" name="applause.wav"/>
            </a:hlinkClick>
          </p:cNvPr>
          <p:cNvSpPr>
            <a:spLocks noChangeArrowheads="1"/>
          </p:cNvSpPr>
          <p:nvPr/>
        </p:nvSpPr>
        <p:spPr bwMode="auto">
          <a:xfrm>
            <a:off x="1232248" y="4277066"/>
            <a:ext cx="646112" cy="538162"/>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0" hangingPunct="0"/>
            <a:r>
              <a:rPr lang="en-US" sz="4000" b="0" dirty="0">
                <a:latin typeface="Times New Roman" pitchFamily="18" charset="0"/>
                <a:cs typeface="Times New Roman" pitchFamily="18" charset="0"/>
              </a:rPr>
              <a:t>  2 </a:t>
            </a:r>
          </a:p>
        </p:txBody>
      </p:sp>
      <p:sp>
        <p:nvSpPr>
          <p:cNvPr id="17" name="AutoShape 3">
            <a:hlinkClick r:id="rId13" action="ppaction://hlinksldjump" highlightClick="1">
              <a:snd r:embed="rId10" name="breeze.wav"/>
            </a:hlinkClick>
          </p:cNvPr>
          <p:cNvSpPr>
            <a:spLocks noChangeArrowheads="1"/>
          </p:cNvSpPr>
          <p:nvPr/>
        </p:nvSpPr>
        <p:spPr bwMode="auto">
          <a:xfrm>
            <a:off x="908398" y="1530052"/>
            <a:ext cx="647700" cy="754063"/>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0" hangingPunct="0"/>
            <a:r>
              <a:rPr lang="en-US" sz="4000" b="0" dirty="0">
                <a:latin typeface="Times New Roman" pitchFamily="18" charset="0"/>
                <a:cs typeface="Times New Roman" pitchFamily="18" charset="0"/>
              </a:rPr>
              <a:t>3 </a:t>
            </a:r>
          </a:p>
        </p:txBody>
      </p:sp>
      <p:sp>
        <p:nvSpPr>
          <p:cNvPr id="18" name="AutoShape 3">
            <a:hlinkClick r:id="rId14" action="ppaction://hlinksldjump" highlightClick="1">
              <a:snd r:embed="rId10" name="breeze.wav"/>
            </a:hlinkClick>
          </p:cNvPr>
          <p:cNvSpPr>
            <a:spLocks noChangeArrowheads="1"/>
          </p:cNvSpPr>
          <p:nvPr/>
        </p:nvSpPr>
        <p:spPr bwMode="auto">
          <a:xfrm>
            <a:off x="2109405" y="1064417"/>
            <a:ext cx="719140" cy="538162"/>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0" hangingPunct="0"/>
            <a:r>
              <a:rPr lang="en-US" sz="4000" b="0" dirty="0">
                <a:latin typeface="Times New Roman" pitchFamily="18" charset="0"/>
                <a:cs typeface="Times New Roman" pitchFamily="18" charset="0"/>
              </a:rPr>
              <a:t>4 </a:t>
            </a:r>
          </a:p>
        </p:txBody>
      </p:sp>
      <p:sp>
        <p:nvSpPr>
          <p:cNvPr id="19" name="AutoShape 3">
            <a:hlinkClick r:id="rId11" action="ppaction://hlinksldjump" highlightClick="1">
              <a:snd r:embed="rId12" name="applause.wav"/>
            </a:hlinkClick>
          </p:cNvPr>
          <p:cNvSpPr>
            <a:spLocks noChangeArrowheads="1"/>
          </p:cNvSpPr>
          <p:nvPr/>
        </p:nvSpPr>
        <p:spPr bwMode="auto">
          <a:xfrm>
            <a:off x="4087877" y="909604"/>
            <a:ext cx="647700" cy="593725"/>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0" hangingPunct="0"/>
            <a:r>
              <a:rPr lang="en-US" sz="4000" b="0" dirty="0">
                <a:latin typeface="Times New Roman" pitchFamily="18" charset="0"/>
                <a:cs typeface="Times New Roman" pitchFamily="18" charset="0"/>
              </a:rPr>
              <a:t>5 </a:t>
            </a:r>
          </a:p>
        </p:txBody>
      </p:sp>
      <p:sp>
        <p:nvSpPr>
          <p:cNvPr id="20" name="AutoShape 3">
            <a:hlinkClick r:id="rId15" action="ppaction://hlinksldjump" highlightClick="1">
              <a:snd r:embed="rId10" name="breeze.wav"/>
            </a:hlinkClick>
          </p:cNvPr>
          <p:cNvSpPr>
            <a:spLocks noChangeArrowheads="1"/>
          </p:cNvSpPr>
          <p:nvPr/>
        </p:nvSpPr>
        <p:spPr bwMode="auto">
          <a:xfrm>
            <a:off x="4912975" y="1416380"/>
            <a:ext cx="581368" cy="462746"/>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0" hangingPunct="0"/>
            <a:r>
              <a:rPr lang="en-US" sz="4000" b="0" dirty="0">
                <a:latin typeface="Times New Roman" pitchFamily="18" charset="0"/>
                <a:cs typeface="Times New Roman" pitchFamily="18" charset="0"/>
              </a:rPr>
              <a:t>6 </a:t>
            </a:r>
          </a:p>
        </p:txBody>
      </p:sp>
      <p:sp>
        <p:nvSpPr>
          <p:cNvPr id="21" name="AutoShape 3">
            <a:hlinkClick r:id="rId16" action="ppaction://hlinksldjump" highlightClick="1">
              <a:snd r:embed="rId10" name="breeze.wav"/>
            </a:hlinkClick>
          </p:cNvPr>
          <p:cNvSpPr>
            <a:spLocks noChangeArrowheads="1"/>
          </p:cNvSpPr>
          <p:nvPr/>
        </p:nvSpPr>
        <p:spPr bwMode="auto">
          <a:xfrm>
            <a:off x="5153919" y="2958244"/>
            <a:ext cx="647700" cy="538163"/>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0" hangingPunct="0"/>
            <a:r>
              <a:rPr lang="en-US" sz="4000" b="0" dirty="0">
                <a:latin typeface="Times New Roman" pitchFamily="18" charset="0"/>
                <a:cs typeface="Times New Roman" pitchFamily="18" charset="0"/>
              </a:rPr>
              <a:t>7 </a:t>
            </a:r>
          </a:p>
        </p:txBody>
      </p:sp>
      <p:sp>
        <p:nvSpPr>
          <p:cNvPr id="23" name="Rectangle 22"/>
          <p:cNvSpPr/>
          <p:nvPr/>
        </p:nvSpPr>
        <p:spPr>
          <a:xfrm>
            <a:off x="4735577" y="736520"/>
            <a:ext cx="5524269" cy="923330"/>
          </a:xfrm>
          <a:prstGeom prst="rect">
            <a:avLst/>
          </a:prstGeom>
          <a:noFill/>
        </p:spPr>
        <p:txBody>
          <a:bodyPr wrap="none" lIns="91440" tIns="45720" rIns="91440" bIns="45720">
            <a:spAutoFit/>
            <a:scene3d>
              <a:camera prst="isometricOffAxis1Right"/>
              <a:lightRig rig="flat" dir="tl">
                <a:rot lat="0" lon="0" rev="6600000"/>
              </a:lightRig>
            </a:scene3d>
            <a:sp3d extrusionH="25400" contourW="8890">
              <a:bevelT w="38100" h="31750"/>
              <a:contourClr>
                <a:schemeClr val="accent2">
                  <a:shade val="75000"/>
                </a:schemeClr>
              </a:contourClr>
            </a:sp3d>
          </a:bodyPr>
          <a:lstStyle/>
          <a:p>
            <a:pPr algn="ctr"/>
            <a:r>
              <a:rPr lang="en-US" sz="5400" b="1" dirty="0">
                <a:ln w="11430"/>
                <a:solidFill>
                  <a:srgbClr val="0000CC"/>
                </a:solidFill>
                <a:effectLst>
                  <a:glow rad="101600">
                    <a:srgbClr val="9F2936">
                      <a:lumMod val="60000"/>
                      <a:lumOff val="40000"/>
                      <a:alpha val="60000"/>
                    </a:srgbClr>
                  </a:glow>
                </a:effectLst>
              </a:rPr>
              <a:t>Who’s faster?</a:t>
            </a:r>
          </a:p>
        </p:txBody>
      </p:sp>
      <p:sp>
        <p:nvSpPr>
          <p:cNvPr id="24" name="Right Arrow 23">
            <a:hlinkClick r:id="rId17" action="ppaction://hlinksldjump"/>
          </p:cNvPr>
          <p:cNvSpPr/>
          <p:nvPr/>
        </p:nvSpPr>
        <p:spPr>
          <a:xfrm>
            <a:off x="7895781" y="3924355"/>
            <a:ext cx="1121664" cy="5852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305622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fill="hold" grpId="0" nodeType="withEffect">
                                  <p:stCondLst>
                                    <p:cond delay="0"/>
                                  </p:stCondLst>
                                  <p:childTnLst>
                                    <p:animClr clrSpc="hsl" dir="cw">
                                      <p:cBhvr override="childStyle">
                                        <p:cTn id="6" dur="500" fill="hold"/>
                                        <p:tgtEl>
                                          <p:spTgt spid="23"/>
                                        </p:tgtEl>
                                        <p:attrNameLst>
                                          <p:attrName>style.color</p:attrName>
                                        </p:attrNameLst>
                                      </p:cBhvr>
                                      <p:by>
                                        <p:hsl h="7200000" s="0" l="0"/>
                                      </p:by>
                                    </p:animClr>
                                    <p:animClr clrSpc="hsl" dir="cw">
                                      <p:cBhvr>
                                        <p:cTn id="7" dur="500" fill="hold"/>
                                        <p:tgtEl>
                                          <p:spTgt spid="23"/>
                                        </p:tgtEl>
                                        <p:attrNameLst>
                                          <p:attrName>fillcolor</p:attrName>
                                        </p:attrNameLst>
                                      </p:cBhvr>
                                      <p:by>
                                        <p:hsl h="7200000" s="0" l="0"/>
                                      </p:by>
                                    </p:animClr>
                                    <p:animClr clrSpc="hsl" dir="cw">
                                      <p:cBhvr>
                                        <p:cTn id="8" dur="500" fill="hold"/>
                                        <p:tgtEl>
                                          <p:spTgt spid="23"/>
                                        </p:tgtEl>
                                        <p:attrNameLst>
                                          <p:attrName>stroke.color</p:attrName>
                                        </p:attrNameLst>
                                      </p:cBhvr>
                                      <p:by>
                                        <p:hsl h="7200000" s="0" l="0"/>
                                      </p:by>
                                    </p:animClr>
                                    <p:set>
                                      <p:cBhvr>
                                        <p:cTn id="9" dur="500" fill="hold"/>
                                        <p:tgtEl>
                                          <p:spTgt spid="2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5"/>
                    </p:tgtEl>
                  </p:cond>
                </p:stCondLst>
                <p:endSync evt="end" delay="0">
                  <p:rtn val="all"/>
                </p:endSync>
                <p:childTnLst>
                  <p:par>
                    <p:cTn id="11" fill="hold">
                      <p:stCondLst>
                        <p:cond delay="0"/>
                      </p:stCondLst>
                      <p:childTnLst>
                        <p:par>
                          <p:cTn id="12" fill="hold">
                            <p:stCondLst>
                              <p:cond delay="0"/>
                            </p:stCondLst>
                            <p:childTnLst>
                              <p:par>
                                <p:cTn id="13" presetID="4" presetClass="exit" presetSubtype="16" fill="hold" grpId="0" nodeType="clickEffect">
                                  <p:stCondLst>
                                    <p:cond delay="0"/>
                                  </p:stCondLst>
                                  <p:childTnLst>
                                    <p:animEffect transition="out" filter="box(in)">
                                      <p:cBhvr>
                                        <p:cTn id="14" dur="500"/>
                                        <p:tgtEl>
                                          <p:spTgt spid="15"/>
                                        </p:tgtEl>
                                      </p:cBhvr>
                                    </p:animEffect>
                                    <p:set>
                                      <p:cBhvr>
                                        <p:cTn id="15"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6" restart="whenNotActive" fill="hold" evtFilter="cancelBubble" nodeType="interactiveSeq">
                <p:stCondLst>
                  <p:cond evt="onClick" delay="0">
                    <p:tgtEl>
                      <p:spTgt spid="16"/>
                    </p:tgtEl>
                  </p:cond>
                </p:stCondLst>
                <p:endSync evt="end" delay="0">
                  <p:rtn val="all"/>
                </p:endSync>
                <p:childTnLst>
                  <p:par>
                    <p:cTn id="17" fill="hold">
                      <p:stCondLst>
                        <p:cond delay="0"/>
                      </p:stCondLst>
                      <p:childTnLst>
                        <p:par>
                          <p:cTn id="18" fill="hold">
                            <p:stCondLst>
                              <p:cond delay="0"/>
                            </p:stCondLst>
                            <p:childTnLst>
                              <p:par>
                                <p:cTn id="19" presetID="4" presetClass="exit" presetSubtype="16" fill="hold" grpId="0" nodeType="clickEffect">
                                  <p:stCondLst>
                                    <p:cond delay="0"/>
                                  </p:stCondLst>
                                  <p:childTnLst>
                                    <p:animEffect transition="out" filter="box(in)">
                                      <p:cBhvr>
                                        <p:cTn id="20" dur="500"/>
                                        <p:tgtEl>
                                          <p:spTgt spid="16"/>
                                        </p:tgtEl>
                                      </p:cBhvr>
                                    </p:animEffect>
                                    <p:set>
                                      <p:cBhvr>
                                        <p:cTn id="21"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22" restart="whenNotActive" fill="hold" evtFilter="cancelBubble" nodeType="interactiveSeq">
                <p:stCondLst>
                  <p:cond evt="onClick" delay="0">
                    <p:tgtEl>
                      <p:spTgt spid="17"/>
                    </p:tgtEl>
                  </p:cond>
                </p:stCondLst>
                <p:endSync evt="end" delay="0">
                  <p:rtn val="all"/>
                </p:endSync>
                <p:childTnLst>
                  <p:par>
                    <p:cTn id="23" fill="hold">
                      <p:stCondLst>
                        <p:cond delay="0"/>
                      </p:stCondLst>
                      <p:childTnLst>
                        <p:par>
                          <p:cTn id="24" fill="hold">
                            <p:stCondLst>
                              <p:cond delay="0"/>
                            </p:stCondLst>
                            <p:childTnLst>
                              <p:par>
                                <p:cTn id="25" presetID="4" presetClass="exit" presetSubtype="16" fill="hold" grpId="0" nodeType="clickEffect">
                                  <p:stCondLst>
                                    <p:cond delay="0"/>
                                  </p:stCondLst>
                                  <p:childTnLst>
                                    <p:animEffect transition="out" filter="box(in)">
                                      <p:cBhvr>
                                        <p:cTn id="26" dur="500"/>
                                        <p:tgtEl>
                                          <p:spTgt spid="17"/>
                                        </p:tgtEl>
                                      </p:cBhvr>
                                    </p:animEffect>
                                    <p:set>
                                      <p:cBhvr>
                                        <p:cTn id="27"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28" restart="whenNotActive" fill="hold" evtFilter="cancelBubble" nodeType="interactiveSeq">
                <p:stCondLst>
                  <p:cond evt="onClick" delay="0">
                    <p:tgtEl>
                      <p:spTgt spid="18"/>
                    </p:tgtEl>
                  </p:cond>
                </p:stCondLst>
                <p:endSync evt="end" delay="0">
                  <p:rtn val="all"/>
                </p:endSync>
                <p:childTnLst>
                  <p:par>
                    <p:cTn id="29" fill="hold">
                      <p:stCondLst>
                        <p:cond delay="0"/>
                      </p:stCondLst>
                      <p:childTnLst>
                        <p:par>
                          <p:cTn id="30" fill="hold">
                            <p:stCondLst>
                              <p:cond delay="0"/>
                            </p:stCondLst>
                            <p:childTnLst>
                              <p:par>
                                <p:cTn id="31" presetID="4" presetClass="exit" presetSubtype="16" fill="hold" grpId="0" nodeType="clickEffect">
                                  <p:stCondLst>
                                    <p:cond delay="0"/>
                                  </p:stCondLst>
                                  <p:childTnLst>
                                    <p:animEffect transition="out" filter="box(in)">
                                      <p:cBhvr>
                                        <p:cTn id="32" dur="500"/>
                                        <p:tgtEl>
                                          <p:spTgt spid="18"/>
                                        </p:tgtEl>
                                      </p:cBhvr>
                                    </p:animEffect>
                                    <p:set>
                                      <p:cBhvr>
                                        <p:cTn id="33"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34" restart="whenNotActive" fill="hold" evtFilter="cancelBubble" nodeType="interactiveSeq">
                <p:stCondLst>
                  <p:cond evt="onClick" delay="0">
                    <p:tgtEl>
                      <p:spTgt spid="19"/>
                    </p:tgtEl>
                  </p:cond>
                </p:stCondLst>
                <p:endSync evt="end" delay="0">
                  <p:rtn val="all"/>
                </p:endSync>
                <p:childTnLst>
                  <p:par>
                    <p:cTn id="35" fill="hold">
                      <p:stCondLst>
                        <p:cond delay="0"/>
                      </p:stCondLst>
                      <p:childTnLst>
                        <p:par>
                          <p:cTn id="36" fill="hold">
                            <p:stCondLst>
                              <p:cond delay="0"/>
                            </p:stCondLst>
                            <p:childTnLst>
                              <p:par>
                                <p:cTn id="37" presetID="4" presetClass="exit" presetSubtype="16" fill="hold" grpId="0" nodeType="clickEffect">
                                  <p:stCondLst>
                                    <p:cond delay="0"/>
                                  </p:stCondLst>
                                  <p:childTnLst>
                                    <p:animEffect transition="out" filter="box(in)">
                                      <p:cBhvr>
                                        <p:cTn id="38" dur="500"/>
                                        <p:tgtEl>
                                          <p:spTgt spid="19"/>
                                        </p:tgtEl>
                                      </p:cBhvr>
                                    </p:animEffect>
                                    <p:set>
                                      <p:cBhvr>
                                        <p:cTn id="39"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40" restart="whenNotActive" fill="hold" evtFilter="cancelBubble" nodeType="interactiveSeq">
                <p:stCondLst>
                  <p:cond evt="onClick" delay="0">
                    <p:tgtEl>
                      <p:spTgt spid="20"/>
                    </p:tgtEl>
                  </p:cond>
                </p:stCondLst>
                <p:endSync evt="end" delay="0">
                  <p:rtn val="all"/>
                </p:endSync>
                <p:childTnLst>
                  <p:par>
                    <p:cTn id="41" fill="hold">
                      <p:stCondLst>
                        <p:cond delay="0"/>
                      </p:stCondLst>
                      <p:childTnLst>
                        <p:par>
                          <p:cTn id="42" fill="hold">
                            <p:stCondLst>
                              <p:cond delay="0"/>
                            </p:stCondLst>
                            <p:childTnLst>
                              <p:par>
                                <p:cTn id="43" presetID="4" presetClass="exit" presetSubtype="16" fill="hold" grpId="0" nodeType="clickEffect">
                                  <p:stCondLst>
                                    <p:cond delay="0"/>
                                  </p:stCondLst>
                                  <p:childTnLst>
                                    <p:animEffect transition="out" filter="box(in)">
                                      <p:cBhvr>
                                        <p:cTn id="44" dur="500"/>
                                        <p:tgtEl>
                                          <p:spTgt spid="20"/>
                                        </p:tgtEl>
                                      </p:cBhvr>
                                    </p:animEffect>
                                    <p:set>
                                      <p:cBhvr>
                                        <p:cTn id="45"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46" restart="whenNotActive" fill="hold" evtFilter="cancelBubble" nodeType="interactiveSeq">
                <p:stCondLst>
                  <p:cond evt="onClick" delay="0">
                    <p:tgtEl>
                      <p:spTgt spid="21"/>
                    </p:tgtEl>
                  </p:cond>
                </p:stCondLst>
                <p:endSync evt="end" delay="0">
                  <p:rtn val="all"/>
                </p:endSync>
                <p:childTnLst>
                  <p:par>
                    <p:cTn id="47" fill="hold">
                      <p:stCondLst>
                        <p:cond delay="0"/>
                      </p:stCondLst>
                      <p:childTnLst>
                        <p:par>
                          <p:cTn id="48" fill="hold">
                            <p:stCondLst>
                              <p:cond delay="0"/>
                            </p:stCondLst>
                            <p:childTnLst>
                              <p:par>
                                <p:cTn id="49" presetID="4" presetClass="exit" presetSubtype="16" fill="hold" grpId="0" nodeType="clickEffect">
                                  <p:stCondLst>
                                    <p:cond delay="0"/>
                                  </p:stCondLst>
                                  <p:childTnLst>
                                    <p:animEffect transition="out" filter="box(in)">
                                      <p:cBhvr>
                                        <p:cTn id="50" dur="500"/>
                                        <p:tgtEl>
                                          <p:spTgt spid="21"/>
                                        </p:tgtEl>
                                      </p:cBhvr>
                                    </p:animEffect>
                                    <p:set>
                                      <p:cBhvr>
                                        <p:cTn id="51"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bldLst>
      <p:bldP spid="15" grpId="0"/>
      <p:bldP spid="16" grpId="0"/>
      <p:bldP spid="17" grpId="0"/>
      <p:bldP spid="18" grpId="0"/>
      <p:bldP spid="19" grpId="0"/>
      <p:bldP spid="20" grpId="0"/>
      <p:bldP spid="21" grpId="0"/>
      <p:bldP spid="2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048000" y="2950464"/>
            <a:ext cx="1828800" cy="3810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solidFill>
                  <a:srgbClr val="FF0000"/>
                </a:solidFill>
              </a:rPr>
              <a:t>Old things</a:t>
            </a:r>
          </a:p>
        </p:txBody>
      </p:sp>
      <p:pic>
        <p:nvPicPr>
          <p:cNvPr id="20" name="Picture 29" descr="Picture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781800" y="1219200"/>
            <a:ext cx="53340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36" descr="Picture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172200" y="1236663"/>
            <a:ext cx="495300"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33" descr="Picture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181600" y="533400"/>
            <a:ext cx="1143000" cy="47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35" descr="Picture2"/>
          <p:cNvPicPr>
            <a:picLocks noChangeAspect="1" noChangeArrowheads="1" noCrop="1"/>
          </p:cNvPicPr>
          <p:nvPr/>
        </p:nvPicPr>
        <p:blipFill>
          <a:blip r:embed="rId6">
            <a:extLst>
              <a:ext uri="{BEBA8EAE-BF5A-486C-A8C5-ECC9F3942E4B}">
                <a14:imgProps xmlns:a14="http://schemas.microsoft.com/office/drawing/2010/main">
                  <a14:imgLayer r:embed="rId7">
                    <a14:imgEffect>
                      <a14:brightnessContrast bright="-40000" contrast="-36000"/>
                    </a14:imgEffect>
                  </a14:imgLayer>
                </a14:imgProps>
              </a:ext>
              <a:ext uri="{28A0092B-C50C-407E-A947-70E740481C1C}">
                <a14:useLocalDpi xmlns:a14="http://schemas.microsoft.com/office/drawing/2010/main" val="0"/>
              </a:ext>
            </a:extLst>
          </a:blip>
          <a:srcRect/>
          <a:stretch>
            <a:fillRect/>
          </a:stretch>
        </p:blipFill>
        <p:spPr bwMode="auto">
          <a:xfrm>
            <a:off x="6400800" y="1889125"/>
            <a:ext cx="533400" cy="47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29" descr="Picture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334000" y="1371600"/>
            <a:ext cx="53340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36" descr="Picture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886200" y="1617663"/>
            <a:ext cx="495300"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3" descr="Picture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886200" y="609600"/>
            <a:ext cx="1143000" cy="47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35" descr="Picture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876800" y="2041525"/>
            <a:ext cx="533400" cy="47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Rectangle 39"/>
          <p:cNvSpPr/>
          <p:nvPr/>
        </p:nvSpPr>
        <p:spPr>
          <a:xfrm>
            <a:off x="895581" y="5229165"/>
            <a:ext cx="5524269" cy="923330"/>
          </a:xfrm>
          <a:prstGeom prst="rect">
            <a:avLst/>
          </a:prstGeom>
          <a:noFill/>
        </p:spPr>
        <p:txBody>
          <a:bodyPr wrap="none" lIns="91440" tIns="45720" rIns="91440" bIns="45720">
            <a:spAutoFit/>
            <a:scene3d>
              <a:camera prst="isometricOffAxis1Right"/>
              <a:lightRig rig="flat" dir="tl">
                <a:rot lat="0" lon="0" rev="6600000"/>
              </a:lightRig>
            </a:scene3d>
            <a:sp3d extrusionH="25400" contourW="8890">
              <a:bevelT w="38100" h="31750"/>
              <a:contourClr>
                <a:schemeClr val="accent2">
                  <a:shade val="75000"/>
                </a:schemeClr>
              </a:contourClr>
            </a:sp3d>
          </a:bodyPr>
          <a:lstStyle/>
          <a:p>
            <a:pPr algn="ctr"/>
            <a:r>
              <a:rPr lang="en-US" sz="5400" b="1" dirty="0">
                <a:ln w="11430"/>
                <a:solidFill>
                  <a:srgbClr val="0000CC"/>
                </a:solidFill>
                <a:effectLst>
                  <a:glow rad="101600">
                    <a:srgbClr val="9F2936">
                      <a:lumMod val="60000"/>
                      <a:lumOff val="40000"/>
                      <a:alpha val="60000"/>
                    </a:srgbClr>
                  </a:glow>
                </a:effectLst>
              </a:rPr>
              <a:t>Who’s faster?</a:t>
            </a:r>
          </a:p>
        </p:txBody>
      </p:sp>
      <p:sp>
        <p:nvSpPr>
          <p:cNvPr id="23" name="Text Box 124"/>
          <p:cNvSpPr txBox="1">
            <a:spLocks noChangeArrowheads="1"/>
          </p:cNvSpPr>
          <p:nvPr/>
        </p:nvSpPr>
        <p:spPr bwMode="auto">
          <a:xfrm>
            <a:off x="609600" y="1045698"/>
            <a:ext cx="838200" cy="584775"/>
          </a:xfrm>
          <a:prstGeom prst="rect">
            <a:avLst/>
          </a:prstGeom>
          <a:noFill/>
          <a:ln w="2857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Aft>
                <a:spcPct val="0"/>
              </a:spcAft>
            </a:pPr>
            <a:r>
              <a:rPr lang="en-US" sz="3200" b="1" spc="300" dirty="0">
                <a:solidFill>
                  <a:srgbClr val="0000CC"/>
                </a:solidFill>
                <a:latin typeface="Verdana" pitchFamily="34" charset="0"/>
              </a:rPr>
              <a:t>10</a:t>
            </a:r>
          </a:p>
        </p:txBody>
      </p:sp>
      <p:sp>
        <p:nvSpPr>
          <p:cNvPr id="24" name="Text Box 125"/>
          <p:cNvSpPr txBox="1">
            <a:spLocks noChangeArrowheads="1"/>
          </p:cNvSpPr>
          <p:nvPr/>
        </p:nvSpPr>
        <p:spPr bwMode="auto">
          <a:xfrm>
            <a:off x="609600" y="1045698"/>
            <a:ext cx="838200" cy="584775"/>
          </a:xfrm>
          <a:prstGeom prst="rect">
            <a:avLst/>
          </a:prstGeom>
          <a:noFill/>
          <a:ln w="2857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Aft>
                <a:spcPct val="0"/>
              </a:spcAft>
            </a:pPr>
            <a:r>
              <a:rPr lang="en-US" sz="3200" b="1" spc="300" dirty="0">
                <a:solidFill>
                  <a:srgbClr val="0000CC"/>
                </a:solidFill>
                <a:latin typeface="Verdana" pitchFamily="34" charset="0"/>
              </a:rPr>
              <a:t>09</a:t>
            </a:r>
          </a:p>
        </p:txBody>
      </p:sp>
      <p:sp>
        <p:nvSpPr>
          <p:cNvPr id="25" name="Text Box 126"/>
          <p:cNvSpPr txBox="1">
            <a:spLocks noChangeArrowheads="1"/>
          </p:cNvSpPr>
          <p:nvPr/>
        </p:nvSpPr>
        <p:spPr bwMode="auto">
          <a:xfrm>
            <a:off x="609600" y="1045698"/>
            <a:ext cx="838200" cy="584775"/>
          </a:xfrm>
          <a:prstGeom prst="rect">
            <a:avLst/>
          </a:prstGeom>
          <a:noFill/>
          <a:ln w="2857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Aft>
                <a:spcPct val="0"/>
              </a:spcAft>
            </a:pPr>
            <a:r>
              <a:rPr lang="en-US" sz="3200" b="1" spc="300" dirty="0">
                <a:solidFill>
                  <a:srgbClr val="0000CC"/>
                </a:solidFill>
                <a:latin typeface="Verdana" pitchFamily="34" charset="0"/>
              </a:rPr>
              <a:t>08</a:t>
            </a:r>
          </a:p>
        </p:txBody>
      </p:sp>
      <p:sp>
        <p:nvSpPr>
          <p:cNvPr id="26" name="Text Box 127"/>
          <p:cNvSpPr txBox="1">
            <a:spLocks noChangeArrowheads="1"/>
          </p:cNvSpPr>
          <p:nvPr/>
        </p:nvSpPr>
        <p:spPr bwMode="auto">
          <a:xfrm>
            <a:off x="609600" y="1045698"/>
            <a:ext cx="838200" cy="584775"/>
          </a:xfrm>
          <a:prstGeom prst="rect">
            <a:avLst/>
          </a:prstGeom>
          <a:noFill/>
          <a:ln w="2857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Aft>
                <a:spcPct val="0"/>
              </a:spcAft>
            </a:pPr>
            <a:r>
              <a:rPr lang="en-US" sz="3200" b="1" spc="300" dirty="0">
                <a:solidFill>
                  <a:srgbClr val="0000CC"/>
                </a:solidFill>
                <a:latin typeface="Verdana" pitchFamily="34" charset="0"/>
              </a:rPr>
              <a:t>07</a:t>
            </a:r>
          </a:p>
        </p:txBody>
      </p:sp>
      <p:sp>
        <p:nvSpPr>
          <p:cNvPr id="27" name="Text Box 128"/>
          <p:cNvSpPr txBox="1">
            <a:spLocks noChangeArrowheads="1"/>
          </p:cNvSpPr>
          <p:nvPr/>
        </p:nvSpPr>
        <p:spPr bwMode="auto">
          <a:xfrm>
            <a:off x="609600" y="1045698"/>
            <a:ext cx="838200" cy="584775"/>
          </a:xfrm>
          <a:prstGeom prst="rect">
            <a:avLst/>
          </a:prstGeom>
          <a:noFill/>
          <a:ln w="2857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Aft>
                <a:spcPct val="0"/>
              </a:spcAft>
            </a:pPr>
            <a:r>
              <a:rPr lang="en-US" sz="3200" b="1" spc="300" dirty="0">
                <a:solidFill>
                  <a:srgbClr val="0000CC"/>
                </a:solidFill>
                <a:latin typeface="Verdana" pitchFamily="34" charset="0"/>
              </a:rPr>
              <a:t>06</a:t>
            </a:r>
          </a:p>
        </p:txBody>
      </p:sp>
      <p:sp>
        <p:nvSpPr>
          <p:cNvPr id="28" name="Text Box 129"/>
          <p:cNvSpPr txBox="1">
            <a:spLocks noChangeArrowheads="1"/>
          </p:cNvSpPr>
          <p:nvPr/>
        </p:nvSpPr>
        <p:spPr bwMode="auto">
          <a:xfrm>
            <a:off x="609600" y="1045698"/>
            <a:ext cx="838200" cy="584775"/>
          </a:xfrm>
          <a:prstGeom prst="rect">
            <a:avLst/>
          </a:prstGeom>
          <a:noFill/>
          <a:ln w="2857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Aft>
                <a:spcPct val="0"/>
              </a:spcAft>
            </a:pPr>
            <a:r>
              <a:rPr lang="en-US" sz="3200" b="1" spc="300" dirty="0">
                <a:solidFill>
                  <a:srgbClr val="0000CC"/>
                </a:solidFill>
                <a:latin typeface="Verdana" pitchFamily="34" charset="0"/>
              </a:rPr>
              <a:t>05</a:t>
            </a:r>
          </a:p>
        </p:txBody>
      </p:sp>
      <p:sp>
        <p:nvSpPr>
          <p:cNvPr id="29" name="Text Box 130"/>
          <p:cNvSpPr txBox="1">
            <a:spLocks noChangeArrowheads="1"/>
          </p:cNvSpPr>
          <p:nvPr/>
        </p:nvSpPr>
        <p:spPr bwMode="auto">
          <a:xfrm>
            <a:off x="609600" y="1045698"/>
            <a:ext cx="838200" cy="584775"/>
          </a:xfrm>
          <a:prstGeom prst="rect">
            <a:avLst/>
          </a:prstGeom>
          <a:noFill/>
          <a:ln w="2857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Aft>
                <a:spcPct val="0"/>
              </a:spcAft>
            </a:pPr>
            <a:r>
              <a:rPr lang="en-US" sz="3200" b="1" spc="300" dirty="0">
                <a:solidFill>
                  <a:srgbClr val="0000CC"/>
                </a:solidFill>
                <a:latin typeface="Verdana" pitchFamily="34" charset="0"/>
              </a:rPr>
              <a:t>04</a:t>
            </a:r>
          </a:p>
        </p:txBody>
      </p:sp>
      <p:sp>
        <p:nvSpPr>
          <p:cNvPr id="30" name="Text Box 131"/>
          <p:cNvSpPr txBox="1">
            <a:spLocks noChangeArrowheads="1"/>
          </p:cNvSpPr>
          <p:nvPr/>
        </p:nvSpPr>
        <p:spPr bwMode="auto">
          <a:xfrm>
            <a:off x="609600" y="1045698"/>
            <a:ext cx="838200" cy="584775"/>
          </a:xfrm>
          <a:prstGeom prst="rect">
            <a:avLst/>
          </a:prstGeom>
          <a:noFill/>
          <a:ln w="2857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Aft>
                <a:spcPct val="0"/>
              </a:spcAft>
            </a:pPr>
            <a:r>
              <a:rPr lang="en-US" sz="3200" b="1" spc="300" dirty="0">
                <a:solidFill>
                  <a:srgbClr val="0000CC"/>
                </a:solidFill>
                <a:latin typeface="Verdana" pitchFamily="34" charset="0"/>
              </a:rPr>
              <a:t>03</a:t>
            </a:r>
          </a:p>
        </p:txBody>
      </p:sp>
      <p:sp>
        <p:nvSpPr>
          <p:cNvPr id="31" name="Text Box 132"/>
          <p:cNvSpPr txBox="1">
            <a:spLocks noChangeArrowheads="1"/>
          </p:cNvSpPr>
          <p:nvPr/>
        </p:nvSpPr>
        <p:spPr bwMode="auto">
          <a:xfrm>
            <a:off x="609600" y="1045698"/>
            <a:ext cx="838200" cy="584775"/>
          </a:xfrm>
          <a:prstGeom prst="rect">
            <a:avLst/>
          </a:prstGeom>
          <a:noFill/>
          <a:ln w="2857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Aft>
                <a:spcPct val="0"/>
              </a:spcAft>
            </a:pPr>
            <a:r>
              <a:rPr lang="en-US" sz="3200" b="1" spc="300" dirty="0">
                <a:solidFill>
                  <a:srgbClr val="0000CC"/>
                </a:solidFill>
                <a:latin typeface="Verdana" pitchFamily="34" charset="0"/>
              </a:rPr>
              <a:t>02</a:t>
            </a:r>
          </a:p>
        </p:txBody>
      </p:sp>
      <p:sp>
        <p:nvSpPr>
          <p:cNvPr id="32" name="Text Box 133"/>
          <p:cNvSpPr txBox="1">
            <a:spLocks noChangeArrowheads="1"/>
          </p:cNvSpPr>
          <p:nvPr/>
        </p:nvSpPr>
        <p:spPr bwMode="auto">
          <a:xfrm>
            <a:off x="609600" y="1045698"/>
            <a:ext cx="838200" cy="584775"/>
          </a:xfrm>
          <a:prstGeom prst="rect">
            <a:avLst/>
          </a:prstGeom>
          <a:noFill/>
          <a:ln w="2857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Aft>
                <a:spcPct val="0"/>
              </a:spcAft>
            </a:pPr>
            <a:r>
              <a:rPr lang="en-US" sz="3200" b="1" spc="300" dirty="0">
                <a:solidFill>
                  <a:srgbClr val="0000CC"/>
                </a:solidFill>
                <a:latin typeface="Verdana" pitchFamily="34" charset="0"/>
              </a:rPr>
              <a:t>01</a:t>
            </a:r>
          </a:p>
        </p:txBody>
      </p:sp>
      <p:sp>
        <p:nvSpPr>
          <p:cNvPr id="33" name="Text Box 137"/>
          <p:cNvSpPr txBox="1">
            <a:spLocks noChangeArrowheads="1"/>
          </p:cNvSpPr>
          <p:nvPr/>
        </p:nvSpPr>
        <p:spPr bwMode="auto">
          <a:xfrm>
            <a:off x="609600" y="1023362"/>
            <a:ext cx="838200" cy="584775"/>
          </a:xfrm>
          <a:prstGeom prst="rect">
            <a:avLst/>
          </a:prstGeom>
          <a:solidFill>
            <a:srgbClr val="FF0000"/>
          </a:solidFill>
          <a:ln w="28575">
            <a:solidFill>
              <a:srgbClr val="FF0000"/>
            </a:solid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Aft>
                <a:spcPct val="0"/>
              </a:spcAft>
            </a:pPr>
            <a:r>
              <a:rPr lang="en-US" sz="3200" b="1" spc="300" dirty="0">
                <a:solidFill>
                  <a:srgbClr val="0000CC"/>
                </a:solidFill>
                <a:latin typeface="Verdana" pitchFamily="34" charset="0"/>
              </a:rPr>
              <a:t>00</a:t>
            </a:r>
          </a:p>
        </p:txBody>
      </p:sp>
      <p:sp>
        <p:nvSpPr>
          <p:cNvPr id="44" name="Rectangle 43"/>
          <p:cNvSpPr/>
          <p:nvPr/>
        </p:nvSpPr>
        <p:spPr>
          <a:xfrm>
            <a:off x="3010131" y="600670"/>
            <a:ext cx="5524269" cy="923330"/>
          </a:xfrm>
          <a:prstGeom prst="rect">
            <a:avLst/>
          </a:prstGeom>
          <a:noFill/>
        </p:spPr>
        <p:txBody>
          <a:bodyPr wrap="none" lIns="91440" tIns="45720" rIns="91440" bIns="45720">
            <a:spAutoFit/>
            <a:scene3d>
              <a:camera prst="isometricOffAxis1Right"/>
              <a:lightRig rig="flat" dir="tl">
                <a:rot lat="0" lon="0" rev="6600000"/>
              </a:lightRig>
            </a:scene3d>
            <a:sp3d extrusionH="25400" contourW="8890">
              <a:bevelT w="38100" h="31750"/>
              <a:contourClr>
                <a:schemeClr val="accent2">
                  <a:shade val="75000"/>
                </a:schemeClr>
              </a:contourClr>
            </a:sp3d>
          </a:bodyPr>
          <a:lstStyle/>
          <a:p>
            <a:pPr algn="ctr"/>
            <a:r>
              <a:rPr lang="en-US" sz="5400" b="1" dirty="0">
                <a:ln w="11430"/>
                <a:solidFill>
                  <a:srgbClr val="FF0000"/>
                </a:solidFill>
                <a:effectLst>
                  <a:glow rad="101600">
                    <a:srgbClr val="9F2936">
                      <a:lumMod val="60000"/>
                      <a:lumOff val="40000"/>
                      <a:alpha val="60000"/>
                    </a:srgbClr>
                  </a:glow>
                </a:effectLst>
              </a:rPr>
              <a:t>Who’s faster?</a:t>
            </a:r>
          </a:p>
        </p:txBody>
      </p:sp>
      <p:sp>
        <p:nvSpPr>
          <p:cNvPr id="3" name="Rectangle 2"/>
          <p:cNvSpPr/>
          <p:nvPr/>
        </p:nvSpPr>
        <p:spPr>
          <a:xfrm>
            <a:off x="1706880" y="2175946"/>
            <a:ext cx="6675120" cy="523220"/>
          </a:xfrm>
          <a:prstGeom prst="rect">
            <a:avLst/>
          </a:prstGeom>
        </p:spPr>
        <p:txBody>
          <a:bodyPr wrap="square">
            <a:spAutoFit/>
          </a:bodyPr>
          <a:lstStyle/>
          <a:p>
            <a:r>
              <a:rPr lang="en-US" sz="2800" b="1" dirty="0">
                <a:solidFill>
                  <a:srgbClr val="0070C0"/>
                </a:solidFill>
              </a:rPr>
              <a:t>1. What do they throw away before </a:t>
            </a:r>
            <a:r>
              <a:rPr lang="en-US" sz="2800" b="1" dirty="0" err="1">
                <a:solidFill>
                  <a:srgbClr val="0070C0"/>
                </a:solidFill>
              </a:rPr>
              <a:t>Tet</a:t>
            </a:r>
            <a:r>
              <a:rPr lang="en-US" sz="2800" b="1" dirty="0">
                <a:solidFill>
                  <a:srgbClr val="0070C0"/>
                </a:solidFill>
              </a:rPr>
              <a:t>?</a:t>
            </a:r>
            <a:endParaRPr lang="en-US" sz="2800" b="1" i="1" dirty="0">
              <a:solidFill>
                <a:srgbClr val="0070C0"/>
              </a:solidFill>
            </a:endParaRPr>
          </a:p>
        </p:txBody>
      </p:sp>
      <p:pic>
        <p:nvPicPr>
          <p:cNvPr id="46" name="Picture 4" descr="Káº¿t quáº£ hÃ¬nh áº£nh cho appl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06880" y="141857"/>
            <a:ext cx="1642872" cy="1454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Action Button: Home 4">
            <a:hlinkClick r:id="rId9" action="ppaction://hlinksldjump" highlightClick="1"/>
          </p:cNvPr>
          <p:cNvSpPr/>
          <p:nvPr/>
        </p:nvSpPr>
        <p:spPr>
          <a:xfrm>
            <a:off x="8168640" y="6152495"/>
            <a:ext cx="646176" cy="565297"/>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726436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1" presetClass="entr" presetSubtype="0" fill="hold" grpId="0" nodeType="afterEffect">
                                  <p:stCondLst>
                                    <p:cond delay="0"/>
                                  </p:stCondLst>
                                  <p:childTnLst>
                                    <p:set>
                                      <p:cBhvr>
                                        <p:cTn id="6" dur="1000">
                                          <p:stCondLst>
                                            <p:cond delay="0"/>
                                          </p:stCondLst>
                                        </p:cTn>
                                        <p:tgtEl>
                                          <p:spTgt spid="23"/>
                                        </p:tgtEl>
                                        <p:attrNameLst>
                                          <p:attrName>style.visibility</p:attrName>
                                        </p:attrNameLst>
                                      </p:cBhvr>
                                      <p:to>
                                        <p:strVal val="visible"/>
                                      </p:to>
                                    </p:set>
                                  </p:childTnLst>
                                  <p:subTnLst>
                                    <p:set>
                                      <p:cBhvr override="childStyle">
                                        <p:cTn dur="1" fill="hold" display="0" masterRel="sameClick" afterEffect="1">
                                          <p:stCondLst>
                                            <p:cond evt="end" delay="0">
                                              <p:tn val="5"/>
                                            </p:cond>
                                          </p:stCondLst>
                                        </p:cTn>
                                        <p:tgtEl>
                                          <p:spTgt spid="23"/>
                                        </p:tgtEl>
                                        <p:attrNameLst>
                                          <p:attrName>style.visibility</p:attrName>
                                        </p:attrNameLst>
                                      </p:cBhvr>
                                      <p:to>
                                        <p:strVal val="hidden"/>
                                      </p:to>
                                    </p:set>
                                    <p:audio>
                                      <p:cMediaNode>
                                        <p:cTn display="0" masterRel="sameClick">
                                          <p:stCondLst>
                                            <p:cond evt="begin" delay="0">
                                              <p:tn val="5"/>
                                            </p:cond>
                                          </p:stCondLst>
                                          <p:endCondLst>
                                            <p:cond evt="onStopAudio" delay="0">
                                              <p:tgtEl>
                                                <p:sldTgt/>
                                              </p:tgtEl>
                                            </p:cond>
                                          </p:endCondLst>
                                        </p:cTn>
                                        <p:tgtEl>
                                          <p:sndTgt r:embed="rId3" name="happy re 10.wav"/>
                                        </p:tgtEl>
                                      </p:cMediaNode>
                                    </p:audio>
                                  </p:subTnLst>
                                </p:cTn>
                              </p:par>
                            </p:childTnLst>
                          </p:cTn>
                        </p:par>
                        <p:par>
                          <p:cTn id="7" fill="hold">
                            <p:stCondLst>
                              <p:cond delay="1000"/>
                            </p:stCondLst>
                            <p:childTnLst>
                              <p:par>
                                <p:cTn id="8" presetID="11" presetClass="entr" presetSubtype="0" fill="hold" grpId="0" nodeType="afterEffect">
                                  <p:stCondLst>
                                    <p:cond delay="0"/>
                                  </p:stCondLst>
                                  <p:childTnLst>
                                    <p:set>
                                      <p:cBhvr>
                                        <p:cTn id="9" dur="1000">
                                          <p:stCondLst>
                                            <p:cond delay="0"/>
                                          </p:stCondLst>
                                        </p:cTn>
                                        <p:tgtEl>
                                          <p:spTgt spid="24"/>
                                        </p:tgtEl>
                                        <p:attrNameLst>
                                          <p:attrName>style.visibility</p:attrName>
                                        </p:attrNameLst>
                                      </p:cBhvr>
                                      <p:to>
                                        <p:strVal val="visible"/>
                                      </p:to>
                                    </p:set>
                                  </p:childTnLst>
                                  <p:subTnLst>
                                    <p:set>
                                      <p:cBhvr override="childStyle">
                                        <p:cTn dur="1" fill="hold" display="0" masterRel="sameClick" afterEffect="1">
                                          <p:stCondLst>
                                            <p:cond evt="end" delay="0">
                                              <p:tn val="8"/>
                                            </p:cond>
                                          </p:stCondLst>
                                        </p:cTn>
                                        <p:tgtEl>
                                          <p:spTgt spid="24"/>
                                        </p:tgtEl>
                                        <p:attrNameLst>
                                          <p:attrName>style.visibility</p:attrName>
                                        </p:attrNameLst>
                                      </p:cBhvr>
                                      <p:to>
                                        <p:strVal val="hidden"/>
                                      </p:to>
                                    </p:set>
                                  </p:subTnLst>
                                </p:cTn>
                              </p:par>
                            </p:childTnLst>
                          </p:cTn>
                        </p:par>
                        <p:par>
                          <p:cTn id="10" fill="hold">
                            <p:stCondLst>
                              <p:cond delay="2000"/>
                            </p:stCondLst>
                            <p:childTnLst>
                              <p:par>
                                <p:cTn id="11" presetID="11" presetClass="entr" presetSubtype="0" fill="hold" grpId="0" nodeType="afterEffect">
                                  <p:stCondLst>
                                    <p:cond delay="0"/>
                                  </p:stCondLst>
                                  <p:childTnLst>
                                    <p:set>
                                      <p:cBhvr>
                                        <p:cTn id="12" dur="1000">
                                          <p:stCondLst>
                                            <p:cond delay="0"/>
                                          </p:stCondLst>
                                        </p:cTn>
                                        <p:tgtEl>
                                          <p:spTgt spid="25"/>
                                        </p:tgtEl>
                                        <p:attrNameLst>
                                          <p:attrName>style.visibility</p:attrName>
                                        </p:attrNameLst>
                                      </p:cBhvr>
                                      <p:to>
                                        <p:strVal val="visible"/>
                                      </p:to>
                                    </p:set>
                                  </p:childTnLst>
                                  <p:subTnLst>
                                    <p:set>
                                      <p:cBhvr override="childStyle">
                                        <p:cTn dur="1" fill="hold" display="0" masterRel="sameClick" afterEffect="1">
                                          <p:stCondLst>
                                            <p:cond evt="end" delay="0">
                                              <p:tn val="11"/>
                                            </p:cond>
                                          </p:stCondLst>
                                        </p:cTn>
                                        <p:tgtEl>
                                          <p:spTgt spid="25"/>
                                        </p:tgtEl>
                                        <p:attrNameLst>
                                          <p:attrName>style.visibility</p:attrName>
                                        </p:attrNameLst>
                                      </p:cBhvr>
                                      <p:to>
                                        <p:strVal val="hidden"/>
                                      </p:to>
                                    </p:set>
                                  </p:subTnLst>
                                </p:cTn>
                              </p:par>
                            </p:childTnLst>
                          </p:cTn>
                        </p:par>
                        <p:par>
                          <p:cTn id="13" fill="hold">
                            <p:stCondLst>
                              <p:cond delay="3000"/>
                            </p:stCondLst>
                            <p:childTnLst>
                              <p:par>
                                <p:cTn id="14" presetID="11" presetClass="entr" presetSubtype="0" fill="hold" grpId="0" nodeType="afterEffect">
                                  <p:stCondLst>
                                    <p:cond delay="0"/>
                                  </p:stCondLst>
                                  <p:childTnLst>
                                    <p:set>
                                      <p:cBhvr>
                                        <p:cTn id="15" dur="1000">
                                          <p:stCondLst>
                                            <p:cond delay="0"/>
                                          </p:stCondLst>
                                        </p:cTn>
                                        <p:tgtEl>
                                          <p:spTgt spid="26"/>
                                        </p:tgtEl>
                                        <p:attrNameLst>
                                          <p:attrName>style.visibility</p:attrName>
                                        </p:attrNameLst>
                                      </p:cBhvr>
                                      <p:to>
                                        <p:strVal val="visible"/>
                                      </p:to>
                                    </p:set>
                                  </p:childTnLst>
                                  <p:subTnLst>
                                    <p:set>
                                      <p:cBhvr override="childStyle">
                                        <p:cTn dur="1" fill="hold" display="0" masterRel="sameClick" afterEffect="1">
                                          <p:stCondLst>
                                            <p:cond evt="end" delay="0">
                                              <p:tn val="14"/>
                                            </p:cond>
                                          </p:stCondLst>
                                        </p:cTn>
                                        <p:tgtEl>
                                          <p:spTgt spid="26"/>
                                        </p:tgtEl>
                                        <p:attrNameLst>
                                          <p:attrName>style.visibility</p:attrName>
                                        </p:attrNameLst>
                                      </p:cBhvr>
                                      <p:to>
                                        <p:strVal val="hidden"/>
                                      </p:to>
                                    </p:set>
                                  </p:subTnLst>
                                </p:cTn>
                              </p:par>
                            </p:childTnLst>
                          </p:cTn>
                        </p:par>
                        <p:par>
                          <p:cTn id="16" fill="hold">
                            <p:stCondLst>
                              <p:cond delay="4000"/>
                            </p:stCondLst>
                            <p:childTnLst>
                              <p:par>
                                <p:cTn id="17" presetID="11" presetClass="entr" presetSubtype="0" fill="hold" grpId="0" nodeType="afterEffect">
                                  <p:stCondLst>
                                    <p:cond delay="0"/>
                                  </p:stCondLst>
                                  <p:childTnLst>
                                    <p:set>
                                      <p:cBhvr>
                                        <p:cTn id="18" dur="1000">
                                          <p:stCondLst>
                                            <p:cond delay="0"/>
                                          </p:stCondLst>
                                        </p:cTn>
                                        <p:tgtEl>
                                          <p:spTgt spid="27"/>
                                        </p:tgtEl>
                                        <p:attrNameLst>
                                          <p:attrName>style.visibility</p:attrName>
                                        </p:attrNameLst>
                                      </p:cBhvr>
                                      <p:to>
                                        <p:strVal val="visible"/>
                                      </p:to>
                                    </p:set>
                                  </p:childTnLst>
                                  <p:subTnLst>
                                    <p:set>
                                      <p:cBhvr override="childStyle">
                                        <p:cTn dur="1" fill="hold" display="0" masterRel="sameClick" afterEffect="1">
                                          <p:stCondLst>
                                            <p:cond evt="end" delay="0">
                                              <p:tn val="17"/>
                                            </p:cond>
                                          </p:stCondLst>
                                        </p:cTn>
                                        <p:tgtEl>
                                          <p:spTgt spid="27"/>
                                        </p:tgtEl>
                                        <p:attrNameLst>
                                          <p:attrName>style.visibility</p:attrName>
                                        </p:attrNameLst>
                                      </p:cBhvr>
                                      <p:to>
                                        <p:strVal val="hidden"/>
                                      </p:to>
                                    </p:set>
                                  </p:subTnLst>
                                </p:cTn>
                              </p:par>
                            </p:childTnLst>
                          </p:cTn>
                        </p:par>
                        <p:par>
                          <p:cTn id="19" fill="hold">
                            <p:stCondLst>
                              <p:cond delay="5000"/>
                            </p:stCondLst>
                            <p:childTnLst>
                              <p:par>
                                <p:cTn id="20" presetID="11" presetClass="entr" presetSubtype="0" fill="hold" grpId="0" nodeType="afterEffect">
                                  <p:stCondLst>
                                    <p:cond delay="0"/>
                                  </p:stCondLst>
                                  <p:childTnLst>
                                    <p:set>
                                      <p:cBhvr>
                                        <p:cTn id="21" dur="1000">
                                          <p:stCondLst>
                                            <p:cond delay="0"/>
                                          </p:stCondLst>
                                        </p:cTn>
                                        <p:tgtEl>
                                          <p:spTgt spid="28"/>
                                        </p:tgtEl>
                                        <p:attrNameLst>
                                          <p:attrName>style.visibility</p:attrName>
                                        </p:attrNameLst>
                                      </p:cBhvr>
                                      <p:to>
                                        <p:strVal val="visible"/>
                                      </p:to>
                                    </p:set>
                                  </p:childTnLst>
                                  <p:subTnLst>
                                    <p:set>
                                      <p:cBhvr override="childStyle">
                                        <p:cTn dur="1" fill="hold" display="0" masterRel="sameClick" afterEffect="1">
                                          <p:stCondLst>
                                            <p:cond evt="end" delay="0">
                                              <p:tn val="20"/>
                                            </p:cond>
                                          </p:stCondLst>
                                        </p:cTn>
                                        <p:tgtEl>
                                          <p:spTgt spid="28"/>
                                        </p:tgtEl>
                                        <p:attrNameLst>
                                          <p:attrName>style.visibility</p:attrName>
                                        </p:attrNameLst>
                                      </p:cBhvr>
                                      <p:to>
                                        <p:strVal val="hidden"/>
                                      </p:to>
                                    </p:set>
                                  </p:subTnLst>
                                </p:cTn>
                              </p:par>
                            </p:childTnLst>
                          </p:cTn>
                        </p:par>
                        <p:par>
                          <p:cTn id="22" fill="hold">
                            <p:stCondLst>
                              <p:cond delay="6000"/>
                            </p:stCondLst>
                            <p:childTnLst>
                              <p:par>
                                <p:cTn id="23" presetID="11" presetClass="entr" presetSubtype="0" fill="hold" grpId="0" nodeType="afterEffect">
                                  <p:stCondLst>
                                    <p:cond delay="0"/>
                                  </p:stCondLst>
                                  <p:childTnLst>
                                    <p:set>
                                      <p:cBhvr>
                                        <p:cTn id="24" dur="1000">
                                          <p:stCondLst>
                                            <p:cond delay="0"/>
                                          </p:stCondLst>
                                        </p:cTn>
                                        <p:tgtEl>
                                          <p:spTgt spid="29"/>
                                        </p:tgtEl>
                                        <p:attrNameLst>
                                          <p:attrName>style.visibility</p:attrName>
                                        </p:attrNameLst>
                                      </p:cBhvr>
                                      <p:to>
                                        <p:strVal val="visible"/>
                                      </p:to>
                                    </p:set>
                                  </p:childTnLst>
                                  <p:subTnLst>
                                    <p:set>
                                      <p:cBhvr override="childStyle">
                                        <p:cTn dur="1" fill="hold" display="0" masterRel="sameClick" afterEffect="1">
                                          <p:stCondLst>
                                            <p:cond evt="end" delay="0">
                                              <p:tn val="23"/>
                                            </p:cond>
                                          </p:stCondLst>
                                        </p:cTn>
                                        <p:tgtEl>
                                          <p:spTgt spid="29"/>
                                        </p:tgtEl>
                                        <p:attrNameLst>
                                          <p:attrName>style.visibility</p:attrName>
                                        </p:attrNameLst>
                                      </p:cBhvr>
                                      <p:to>
                                        <p:strVal val="hidden"/>
                                      </p:to>
                                    </p:set>
                                  </p:subTnLst>
                                </p:cTn>
                              </p:par>
                            </p:childTnLst>
                          </p:cTn>
                        </p:par>
                        <p:par>
                          <p:cTn id="25" fill="hold">
                            <p:stCondLst>
                              <p:cond delay="7000"/>
                            </p:stCondLst>
                            <p:childTnLst>
                              <p:par>
                                <p:cTn id="26" presetID="11" presetClass="entr" presetSubtype="0" fill="hold" grpId="0" nodeType="afterEffect">
                                  <p:stCondLst>
                                    <p:cond delay="0"/>
                                  </p:stCondLst>
                                  <p:childTnLst>
                                    <p:set>
                                      <p:cBhvr>
                                        <p:cTn id="27" dur="1000">
                                          <p:stCondLst>
                                            <p:cond delay="0"/>
                                          </p:stCondLst>
                                        </p:cTn>
                                        <p:tgtEl>
                                          <p:spTgt spid="30"/>
                                        </p:tgtEl>
                                        <p:attrNameLst>
                                          <p:attrName>style.visibility</p:attrName>
                                        </p:attrNameLst>
                                      </p:cBhvr>
                                      <p:to>
                                        <p:strVal val="visible"/>
                                      </p:to>
                                    </p:set>
                                  </p:childTnLst>
                                  <p:subTnLst>
                                    <p:set>
                                      <p:cBhvr override="childStyle">
                                        <p:cTn dur="1" fill="hold" display="0" masterRel="sameClick" afterEffect="1">
                                          <p:stCondLst>
                                            <p:cond evt="end" delay="0">
                                              <p:tn val="26"/>
                                            </p:cond>
                                          </p:stCondLst>
                                        </p:cTn>
                                        <p:tgtEl>
                                          <p:spTgt spid="30"/>
                                        </p:tgtEl>
                                        <p:attrNameLst>
                                          <p:attrName>style.visibility</p:attrName>
                                        </p:attrNameLst>
                                      </p:cBhvr>
                                      <p:to>
                                        <p:strVal val="hidden"/>
                                      </p:to>
                                    </p:set>
                                  </p:subTnLst>
                                </p:cTn>
                              </p:par>
                            </p:childTnLst>
                          </p:cTn>
                        </p:par>
                        <p:par>
                          <p:cTn id="28" fill="hold">
                            <p:stCondLst>
                              <p:cond delay="8000"/>
                            </p:stCondLst>
                            <p:childTnLst>
                              <p:par>
                                <p:cTn id="29" presetID="11" presetClass="entr" presetSubtype="0" fill="hold" grpId="0" nodeType="afterEffect">
                                  <p:stCondLst>
                                    <p:cond delay="0"/>
                                  </p:stCondLst>
                                  <p:childTnLst>
                                    <p:set>
                                      <p:cBhvr>
                                        <p:cTn id="30" dur="1000">
                                          <p:stCondLst>
                                            <p:cond delay="0"/>
                                          </p:stCondLst>
                                        </p:cTn>
                                        <p:tgtEl>
                                          <p:spTgt spid="31"/>
                                        </p:tgtEl>
                                        <p:attrNameLst>
                                          <p:attrName>style.visibility</p:attrName>
                                        </p:attrNameLst>
                                      </p:cBhvr>
                                      <p:to>
                                        <p:strVal val="visible"/>
                                      </p:to>
                                    </p:set>
                                  </p:childTnLst>
                                  <p:subTnLst>
                                    <p:set>
                                      <p:cBhvr override="childStyle">
                                        <p:cTn dur="1" fill="hold" display="0" masterRel="sameClick" afterEffect="1">
                                          <p:stCondLst>
                                            <p:cond evt="end" delay="0">
                                              <p:tn val="29"/>
                                            </p:cond>
                                          </p:stCondLst>
                                        </p:cTn>
                                        <p:tgtEl>
                                          <p:spTgt spid="31"/>
                                        </p:tgtEl>
                                        <p:attrNameLst>
                                          <p:attrName>style.visibility</p:attrName>
                                        </p:attrNameLst>
                                      </p:cBhvr>
                                      <p:to>
                                        <p:strVal val="hidden"/>
                                      </p:to>
                                    </p:set>
                                  </p:subTnLst>
                                </p:cTn>
                              </p:par>
                            </p:childTnLst>
                          </p:cTn>
                        </p:par>
                        <p:par>
                          <p:cTn id="31" fill="hold">
                            <p:stCondLst>
                              <p:cond delay="9000"/>
                            </p:stCondLst>
                            <p:childTnLst>
                              <p:par>
                                <p:cTn id="32" presetID="11" presetClass="entr" presetSubtype="0" fill="hold" grpId="0" nodeType="afterEffect">
                                  <p:stCondLst>
                                    <p:cond delay="0"/>
                                  </p:stCondLst>
                                  <p:childTnLst>
                                    <p:set>
                                      <p:cBhvr>
                                        <p:cTn id="33" dur="1000">
                                          <p:stCondLst>
                                            <p:cond delay="0"/>
                                          </p:stCondLst>
                                        </p:cTn>
                                        <p:tgtEl>
                                          <p:spTgt spid="32"/>
                                        </p:tgtEl>
                                        <p:attrNameLst>
                                          <p:attrName>style.visibility</p:attrName>
                                        </p:attrNameLst>
                                      </p:cBhvr>
                                      <p:to>
                                        <p:strVal val="visible"/>
                                      </p:to>
                                    </p:set>
                                  </p:childTnLst>
                                  <p:subTnLst>
                                    <p:set>
                                      <p:cBhvr override="childStyle">
                                        <p:cTn dur="1" fill="hold" display="0" masterRel="sameClick" afterEffect="1">
                                          <p:stCondLst>
                                            <p:cond evt="end" delay="0">
                                              <p:tn val="32"/>
                                            </p:cond>
                                          </p:stCondLst>
                                        </p:cTn>
                                        <p:tgtEl>
                                          <p:spTgt spid="32"/>
                                        </p:tgtEl>
                                        <p:attrNameLst>
                                          <p:attrName>style.visibility</p:attrName>
                                        </p:attrNameLst>
                                      </p:cBhvr>
                                      <p:to>
                                        <p:strVal val="hidden"/>
                                      </p:to>
                                    </p:set>
                                  </p:subTnLst>
                                </p:cTn>
                              </p:par>
                            </p:childTnLst>
                          </p:cTn>
                        </p:par>
                        <p:par>
                          <p:cTn id="34" fill="hold">
                            <p:stCondLst>
                              <p:cond delay="10000"/>
                            </p:stCondLst>
                            <p:childTnLst>
                              <p:par>
                                <p:cTn id="35" presetID="9" presetClass="entr" presetSubtype="0" fill="hold" grpId="0" nodeType="after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dissolve">
                                      <p:cBhvr>
                                        <p:cTn id="37" dur="500"/>
                                        <p:tgtEl>
                                          <p:spTgt spid="33"/>
                                        </p:tgtEl>
                                      </p:cBhvr>
                                    </p:animEffect>
                                  </p:childTnLst>
                                  <p:subTnLst>
                                    <p:audio>
                                      <p:cMediaNode>
                                        <p:cTn display="0" masterRel="sameClick">
                                          <p:stCondLst>
                                            <p:cond evt="begin" delay="0">
                                              <p:tn val="35"/>
                                            </p:cond>
                                          </p:stCondLst>
                                          <p:endCondLst>
                                            <p:cond evt="onStopAudio" delay="0">
                                              <p:tgtEl>
                                                <p:sldTgt/>
                                              </p:tgtEl>
                                            </p:cond>
                                          </p:endCondLst>
                                        </p:cTn>
                                        <p:tgtEl>
                                          <p:sndTgt r:embed="rId4" name="bell3.wav"/>
                                        </p:tgtEl>
                                      </p:cMediaNode>
                                    </p:audio>
                                  </p:subTnLst>
                                </p:cTn>
                              </p:par>
                              <p:par>
                                <p:cTn id="38" presetID="21" presetClass="emph" presetSubtype="0" fill="hold" grpId="0" nodeType="withEffect">
                                  <p:stCondLst>
                                    <p:cond delay="0"/>
                                  </p:stCondLst>
                                  <p:childTnLst>
                                    <p:animClr clrSpc="hsl" dir="cw">
                                      <p:cBhvr override="childStyle">
                                        <p:cTn id="39" dur="500" fill="hold"/>
                                        <p:tgtEl>
                                          <p:spTgt spid="40"/>
                                        </p:tgtEl>
                                        <p:attrNameLst>
                                          <p:attrName>style.color</p:attrName>
                                        </p:attrNameLst>
                                      </p:cBhvr>
                                      <p:by>
                                        <p:hsl h="7200000" s="0" l="0"/>
                                      </p:by>
                                    </p:animClr>
                                    <p:animClr clrSpc="hsl" dir="cw">
                                      <p:cBhvr>
                                        <p:cTn id="40" dur="500" fill="hold"/>
                                        <p:tgtEl>
                                          <p:spTgt spid="40"/>
                                        </p:tgtEl>
                                        <p:attrNameLst>
                                          <p:attrName>fillcolor</p:attrName>
                                        </p:attrNameLst>
                                      </p:cBhvr>
                                      <p:by>
                                        <p:hsl h="7200000" s="0" l="0"/>
                                      </p:by>
                                    </p:animClr>
                                    <p:animClr clrSpc="hsl" dir="cw">
                                      <p:cBhvr>
                                        <p:cTn id="41" dur="500" fill="hold"/>
                                        <p:tgtEl>
                                          <p:spTgt spid="40"/>
                                        </p:tgtEl>
                                        <p:attrNameLst>
                                          <p:attrName>stroke.color</p:attrName>
                                        </p:attrNameLst>
                                      </p:cBhvr>
                                      <p:by>
                                        <p:hsl h="7200000" s="0" l="0"/>
                                      </p:by>
                                    </p:animClr>
                                    <p:set>
                                      <p:cBhvr>
                                        <p:cTn id="42" dur="500" fill="hold"/>
                                        <p:tgtEl>
                                          <p:spTgt spid="40"/>
                                        </p:tgtEl>
                                        <p:attrNameLst>
                                          <p:attrName>fill.type</p:attrName>
                                        </p:attrNameLst>
                                      </p:cBhvr>
                                      <p:to>
                                        <p:strVal val="solid"/>
                                      </p:to>
                                    </p:se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barn(inVertical)">
                                      <p:cBhvr>
                                        <p:cTn id="4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0" grpId="0"/>
      <p:bldP spid="23" grpId="0"/>
      <p:bldP spid="24" grpId="0"/>
      <p:bldP spid="25" grpId="0"/>
      <p:bldP spid="26" grpId="0"/>
      <p:bldP spid="27" grpId="0"/>
      <p:bldP spid="28" grpId="0"/>
      <p:bldP spid="29" grpId="0"/>
      <p:bldP spid="30" grpId="0"/>
      <p:bldP spid="31" grpId="0"/>
      <p:bldP spid="32" grpId="0"/>
      <p:bldP spid="3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048000" y="2950464"/>
            <a:ext cx="2552700" cy="3810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solidFill>
                  <a:srgbClr val="FF0000"/>
                </a:solidFill>
              </a:rPr>
              <a:t>(Their) houses.</a:t>
            </a:r>
          </a:p>
        </p:txBody>
      </p:sp>
      <p:pic>
        <p:nvPicPr>
          <p:cNvPr id="20" name="Picture 29" descr="Picture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781800" y="1219200"/>
            <a:ext cx="53340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36" descr="Picture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172200" y="1236663"/>
            <a:ext cx="495300"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33" descr="Picture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181600" y="533400"/>
            <a:ext cx="1143000" cy="47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35" descr="Picture2"/>
          <p:cNvPicPr>
            <a:picLocks noChangeAspect="1" noChangeArrowheads="1" noCrop="1"/>
          </p:cNvPicPr>
          <p:nvPr/>
        </p:nvPicPr>
        <p:blipFill>
          <a:blip r:embed="rId6">
            <a:extLst>
              <a:ext uri="{BEBA8EAE-BF5A-486C-A8C5-ECC9F3942E4B}">
                <a14:imgProps xmlns:a14="http://schemas.microsoft.com/office/drawing/2010/main">
                  <a14:imgLayer r:embed="rId7">
                    <a14:imgEffect>
                      <a14:brightnessContrast bright="-40000" contrast="-36000"/>
                    </a14:imgEffect>
                  </a14:imgLayer>
                </a14:imgProps>
              </a:ext>
              <a:ext uri="{28A0092B-C50C-407E-A947-70E740481C1C}">
                <a14:useLocalDpi xmlns:a14="http://schemas.microsoft.com/office/drawing/2010/main" val="0"/>
              </a:ext>
            </a:extLst>
          </a:blip>
          <a:srcRect/>
          <a:stretch>
            <a:fillRect/>
          </a:stretch>
        </p:blipFill>
        <p:spPr bwMode="auto">
          <a:xfrm>
            <a:off x="6400800" y="1889125"/>
            <a:ext cx="533400" cy="47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29" descr="Picture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334000" y="1371600"/>
            <a:ext cx="53340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36" descr="Picture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886200" y="1617663"/>
            <a:ext cx="495300"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3" descr="Picture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886200" y="609600"/>
            <a:ext cx="1143000" cy="47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35" descr="Picture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876800" y="2041525"/>
            <a:ext cx="533400" cy="47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Rectangle 39"/>
          <p:cNvSpPr/>
          <p:nvPr/>
        </p:nvSpPr>
        <p:spPr>
          <a:xfrm>
            <a:off x="895581" y="5229165"/>
            <a:ext cx="5524269" cy="923330"/>
          </a:xfrm>
          <a:prstGeom prst="rect">
            <a:avLst/>
          </a:prstGeom>
          <a:noFill/>
        </p:spPr>
        <p:txBody>
          <a:bodyPr wrap="none" lIns="91440" tIns="45720" rIns="91440" bIns="45720">
            <a:spAutoFit/>
            <a:scene3d>
              <a:camera prst="isometricOffAxis1Right"/>
              <a:lightRig rig="flat" dir="tl">
                <a:rot lat="0" lon="0" rev="6600000"/>
              </a:lightRig>
            </a:scene3d>
            <a:sp3d extrusionH="25400" contourW="8890">
              <a:bevelT w="38100" h="31750"/>
              <a:contourClr>
                <a:schemeClr val="accent2">
                  <a:shade val="75000"/>
                </a:schemeClr>
              </a:contourClr>
            </a:sp3d>
          </a:bodyPr>
          <a:lstStyle/>
          <a:p>
            <a:pPr algn="ctr"/>
            <a:r>
              <a:rPr lang="en-US" sz="5400" b="1" dirty="0">
                <a:ln w="11430"/>
                <a:solidFill>
                  <a:srgbClr val="0000CC"/>
                </a:solidFill>
                <a:effectLst>
                  <a:glow rad="101600">
                    <a:srgbClr val="9F2936">
                      <a:lumMod val="60000"/>
                      <a:lumOff val="40000"/>
                      <a:alpha val="60000"/>
                    </a:srgbClr>
                  </a:glow>
                </a:effectLst>
              </a:rPr>
              <a:t>Who’s faster?</a:t>
            </a:r>
          </a:p>
        </p:txBody>
      </p:sp>
      <p:sp>
        <p:nvSpPr>
          <p:cNvPr id="23" name="Text Box 124"/>
          <p:cNvSpPr txBox="1">
            <a:spLocks noChangeArrowheads="1"/>
          </p:cNvSpPr>
          <p:nvPr/>
        </p:nvSpPr>
        <p:spPr bwMode="auto">
          <a:xfrm>
            <a:off x="609600" y="1045698"/>
            <a:ext cx="838200" cy="584775"/>
          </a:xfrm>
          <a:prstGeom prst="rect">
            <a:avLst/>
          </a:prstGeom>
          <a:noFill/>
          <a:ln w="2857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Aft>
                <a:spcPct val="0"/>
              </a:spcAft>
            </a:pPr>
            <a:r>
              <a:rPr lang="en-US" sz="3200" b="1" spc="300" dirty="0">
                <a:solidFill>
                  <a:srgbClr val="0000CC"/>
                </a:solidFill>
                <a:latin typeface="Verdana" pitchFamily="34" charset="0"/>
              </a:rPr>
              <a:t>10</a:t>
            </a:r>
          </a:p>
        </p:txBody>
      </p:sp>
      <p:sp>
        <p:nvSpPr>
          <p:cNvPr id="24" name="Text Box 125"/>
          <p:cNvSpPr txBox="1">
            <a:spLocks noChangeArrowheads="1"/>
          </p:cNvSpPr>
          <p:nvPr/>
        </p:nvSpPr>
        <p:spPr bwMode="auto">
          <a:xfrm>
            <a:off x="609600" y="1045698"/>
            <a:ext cx="838200" cy="584775"/>
          </a:xfrm>
          <a:prstGeom prst="rect">
            <a:avLst/>
          </a:prstGeom>
          <a:noFill/>
          <a:ln w="2857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Aft>
                <a:spcPct val="0"/>
              </a:spcAft>
            </a:pPr>
            <a:r>
              <a:rPr lang="en-US" sz="3200" b="1" spc="300" dirty="0">
                <a:solidFill>
                  <a:srgbClr val="0000CC"/>
                </a:solidFill>
                <a:latin typeface="Verdana" pitchFamily="34" charset="0"/>
              </a:rPr>
              <a:t>09</a:t>
            </a:r>
          </a:p>
        </p:txBody>
      </p:sp>
      <p:sp>
        <p:nvSpPr>
          <p:cNvPr id="25" name="Text Box 126"/>
          <p:cNvSpPr txBox="1">
            <a:spLocks noChangeArrowheads="1"/>
          </p:cNvSpPr>
          <p:nvPr/>
        </p:nvSpPr>
        <p:spPr bwMode="auto">
          <a:xfrm>
            <a:off x="609600" y="1045698"/>
            <a:ext cx="838200" cy="584775"/>
          </a:xfrm>
          <a:prstGeom prst="rect">
            <a:avLst/>
          </a:prstGeom>
          <a:noFill/>
          <a:ln w="2857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Aft>
                <a:spcPct val="0"/>
              </a:spcAft>
            </a:pPr>
            <a:r>
              <a:rPr lang="en-US" sz="3200" b="1" spc="300" dirty="0">
                <a:solidFill>
                  <a:srgbClr val="0000CC"/>
                </a:solidFill>
                <a:latin typeface="Verdana" pitchFamily="34" charset="0"/>
              </a:rPr>
              <a:t>08</a:t>
            </a:r>
          </a:p>
        </p:txBody>
      </p:sp>
      <p:sp>
        <p:nvSpPr>
          <p:cNvPr id="26" name="Text Box 127"/>
          <p:cNvSpPr txBox="1">
            <a:spLocks noChangeArrowheads="1"/>
          </p:cNvSpPr>
          <p:nvPr/>
        </p:nvSpPr>
        <p:spPr bwMode="auto">
          <a:xfrm>
            <a:off x="609600" y="1045698"/>
            <a:ext cx="838200" cy="584775"/>
          </a:xfrm>
          <a:prstGeom prst="rect">
            <a:avLst/>
          </a:prstGeom>
          <a:noFill/>
          <a:ln w="2857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Aft>
                <a:spcPct val="0"/>
              </a:spcAft>
            </a:pPr>
            <a:r>
              <a:rPr lang="en-US" sz="3200" b="1" spc="300" dirty="0">
                <a:solidFill>
                  <a:srgbClr val="0000CC"/>
                </a:solidFill>
                <a:latin typeface="Verdana" pitchFamily="34" charset="0"/>
              </a:rPr>
              <a:t>07</a:t>
            </a:r>
          </a:p>
        </p:txBody>
      </p:sp>
      <p:sp>
        <p:nvSpPr>
          <p:cNvPr id="27" name="Text Box 128"/>
          <p:cNvSpPr txBox="1">
            <a:spLocks noChangeArrowheads="1"/>
          </p:cNvSpPr>
          <p:nvPr/>
        </p:nvSpPr>
        <p:spPr bwMode="auto">
          <a:xfrm>
            <a:off x="609600" y="1045698"/>
            <a:ext cx="838200" cy="584775"/>
          </a:xfrm>
          <a:prstGeom prst="rect">
            <a:avLst/>
          </a:prstGeom>
          <a:noFill/>
          <a:ln w="2857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Aft>
                <a:spcPct val="0"/>
              </a:spcAft>
            </a:pPr>
            <a:r>
              <a:rPr lang="en-US" sz="3200" b="1" spc="300" dirty="0">
                <a:solidFill>
                  <a:srgbClr val="0000CC"/>
                </a:solidFill>
                <a:latin typeface="Verdana" pitchFamily="34" charset="0"/>
              </a:rPr>
              <a:t>06</a:t>
            </a:r>
          </a:p>
        </p:txBody>
      </p:sp>
      <p:sp>
        <p:nvSpPr>
          <p:cNvPr id="28" name="Text Box 129"/>
          <p:cNvSpPr txBox="1">
            <a:spLocks noChangeArrowheads="1"/>
          </p:cNvSpPr>
          <p:nvPr/>
        </p:nvSpPr>
        <p:spPr bwMode="auto">
          <a:xfrm>
            <a:off x="609600" y="1045698"/>
            <a:ext cx="838200" cy="584775"/>
          </a:xfrm>
          <a:prstGeom prst="rect">
            <a:avLst/>
          </a:prstGeom>
          <a:noFill/>
          <a:ln w="2857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Aft>
                <a:spcPct val="0"/>
              </a:spcAft>
            </a:pPr>
            <a:r>
              <a:rPr lang="en-US" sz="3200" b="1" spc="300" dirty="0">
                <a:solidFill>
                  <a:srgbClr val="0000CC"/>
                </a:solidFill>
                <a:latin typeface="Verdana" pitchFamily="34" charset="0"/>
              </a:rPr>
              <a:t>05</a:t>
            </a:r>
          </a:p>
        </p:txBody>
      </p:sp>
      <p:sp>
        <p:nvSpPr>
          <p:cNvPr id="29" name="Text Box 130"/>
          <p:cNvSpPr txBox="1">
            <a:spLocks noChangeArrowheads="1"/>
          </p:cNvSpPr>
          <p:nvPr/>
        </p:nvSpPr>
        <p:spPr bwMode="auto">
          <a:xfrm>
            <a:off x="609600" y="1045698"/>
            <a:ext cx="838200" cy="584775"/>
          </a:xfrm>
          <a:prstGeom prst="rect">
            <a:avLst/>
          </a:prstGeom>
          <a:noFill/>
          <a:ln w="2857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Aft>
                <a:spcPct val="0"/>
              </a:spcAft>
            </a:pPr>
            <a:r>
              <a:rPr lang="en-US" sz="3200" b="1" spc="300" dirty="0">
                <a:solidFill>
                  <a:srgbClr val="0000CC"/>
                </a:solidFill>
                <a:latin typeface="Verdana" pitchFamily="34" charset="0"/>
              </a:rPr>
              <a:t>04</a:t>
            </a:r>
          </a:p>
        </p:txBody>
      </p:sp>
      <p:sp>
        <p:nvSpPr>
          <p:cNvPr id="30" name="Text Box 131"/>
          <p:cNvSpPr txBox="1">
            <a:spLocks noChangeArrowheads="1"/>
          </p:cNvSpPr>
          <p:nvPr/>
        </p:nvSpPr>
        <p:spPr bwMode="auto">
          <a:xfrm>
            <a:off x="609600" y="1045698"/>
            <a:ext cx="838200" cy="584775"/>
          </a:xfrm>
          <a:prstGeom prst="rect">
            <a:avLst/>
          </a:prstGeom>
          <a:noFill/>
          <a:ln w="2857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Aft>
                <a:spcPct val="0"/>
              </a:spcAft>
            </a:pPr>
            <a:r>
              <a:rPr lang="en-US" sz="3200" b="1" spc="300" dirty="0">
                <a:solidFill>
                  <a:srgbClr val="0000CC"/>
                </a:solidFill>
                <a:latin typeface="Verdana" pitchFamily="34" charset="0"/>
              </a:rPr>
              <a:t>03</a:t>
            </a:r>
          </a:p>
        </p:txBody>
      </p:sp>
      <p:sp>
        <p:nvSpPr>
          <p:cNvPr id="31" name="Text Box 132"/>
          <p:cNvSpPr txBox="1">
            <a:spLocks noChangeArrowheads="1"/>
          </p:cNvSpPr>
          <p:nvPr/>
        </p:nvSpPr>
        <p:spPr bwMode="auto">
          <a:xfrm>
            <a:off x="609600" y="1045698"/>
            <a:ext cx="838200" cy="584775"/>
          </a:xfrm>
          <a:prstGeom prst="rect">
            <a:avLst/>
          </a:prstGeom>
          <a:noFill/>
          <a:ln w="2857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Aft>
                <a:spcPct val="0"/>
              </a:spcAft>
            </a:pPr>
            <a:r>
              <a:rPr lang="en-US" sz="3200" b="1" spc="300" dirty="0">
                <a:solidFill>
                  <a:srgbClr val="0000CC"/>
                </a:solidFill>
                <a:latin typeface="Verdana" pitchFamily="34" charset="0"/>
              </a:rPr>
              <a:t>02</a:t>
            </a:r>
          </a:p>
        </p:txBody>
      </p:sp>
      <p:sp>
        <p:nvSpPr>
          <p:cNvPr id="32" name="Text Box 133"/>
          <p:cNvSpPr txBox="1">
            <a:spLocks noChangeArrowheads="1"/>
          </p:cNvSpPr>
          <p:nvPr/>
        </p:nvSpPr>
        <p:spPr bwMode="auto">
          <a:xfrm>
            <a:off x="609600" y="1045698"/>
            <a:ext cx="838200" cy="584775"/>
          </a:xfrm>
          <a:prstGeom prst="rect">
            <a:avLst/>
          </a:prstGeom>
          <a:noFill/>
          <a:ln w="2857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Aft>
                <a:spcPct val="0"/>
              </a:spcAft>
            </a:pPr>
            <a:r>
              <a:rPr lang="en-US" sz="3200" b="1" spc="300" dirty="0">
                <a:solidFill>
                  <a:srgbClr val="0000CC"/>
                </a:solidFill>
                <a:latin typeface="Verdana" pitchFamily="34" charset="0"/>
              </a:rPr>
              <a:t>01</a:t>
            </a:r>
          </a:p>
        </p:txBody>
      </p:sp>
      <p:sp>
        <p:nvSpPr>
          <p:cNvPr id="33" name="Text Box 137"/>
          <p:cNvSpPr txBox="1">
            <a:spLocks noChangeArrowheads="1"/>
          </p:cNvSpPr>
          <p:nvPr/>
        </p:nvSpPr>
        <p:spPr bwMode="auto">
          <a:xfrm>
            <a:off x="609600" y="1023362"/>
            <a:ext cx="838200" cy="584775"/>
          </a:xfrm>
          <a:prstGeom prst="rect">
            <a:avLst/>
          </a:prstGeom>
          <a:solidFill>
            <a:srgbClr val="FF0000"/>
          </a:solidFill>
          <a:ln w="28575">
            <a:solidFill>
              <a:srgbClr val="FF0000"/>
            </a:solid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Aft>
                <a:spcPct val="0"/>
              </a:spcAft>
            </a:pPr>
            <a:r>
              <a:rPr lang="en-US" sz="3200" b="1" spc="300" dirty="0">
                <a:solidFill>
                  <a:srgbClr val="0000CC"/>
                </a:solidFill>
                <a:latin typeface="Verdana" pitchFamily="34" charset="0"/>
              </a:rPr>
              <a:t>00</a:t>
            </a:r>
          </a:p>
        </p:txBody>
      </p:sp>
      <p:sp>
        <p:nvSpPr>
          <p:cNvPr id="44" name="Rectangle 43"/>
          <p:cNvSpPr/>
          <p:nvPr/>
        </p:nvSpPr>
        <p:spPr>
          <a:xfrm>
            <a:off x="3010131" y="600670"/>
            <a:ext cx="5524269" cy="923330"/>
          </a:xfrm>
          <a:prstGeom prst="rect">
            <a:avLst/>
          </a:prstGeom>
          <a:noFill/>
        </p:spPr>
        <p:txBody>
          <a:bodyPr wrap="none" lIns="91440" tIns="45720" rIns="91440" bIns="45720">
            <a:spAutoFit/>
            <a:scene3d>
              <a:camera prst="isometricOffAxis1Right"/>
              <a:lightRig rig="flat" dir="tl">
                <a:rot lat="0" lon="0" rev="6600000"/>
              </a:lightRig>
            </a:scene3d>
            <a:sp3d extrusionH="25400" contourW="8890">
              <a:bevelT w="38100" h="31750"/>
              <a:contourClr>
                <a:schemeClr val="accent2">
                  <a:shade val="75000"/>
                </a:schemeClr>
              </a:contourClr>
            </a:sp3d>
          </a:bodyPr>
          <a:lstStyle/>
          <a:p>
            <a:pPr algn="ctr"/>
            <a:r>
              <a:rPr lang="en-US" sz="5400" b="1" dirty="0">
                <a:ln w="11430"/>
                <a:solidFill>
                  <a:srgbClr val="FF0000"/>
                </a:solidFill>
                <a:effectLst>
                  <a:glow rad="101600">
                    <a:srgbClr val="9F2936">
                      <a:lumMod val="60000"/>
                      <a:lumOff val="40000"/>
                      <a:alpha val="60000"/>
                    </a:srgbClr>
                  </a:glow>
                </a:effectLst>
              </a:rPr>
              <a:t>Who’s faster?</a:t>
            </a:r>
          </a:p>
        </p:txBody>
      </p:sp>
      <p:pic>
        <p:nvPicPr>
          <p:cNvPr id="46" name="Picture 4" descr="Káº¿t quáº£ hÃ¬nh áº£nh cho appl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06880" y="141857"/>
            <a:ext cx="1642872" cy="1454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Action Button: Home 38">
            <a:hlinkClick r:id="rId9" action="ppaction://hlinksldjump" highlightClick="1"/>
          </p:cNvPr>
          <p:cNvSpPr/>
          <p:nvPr/>
        </p:nvSpPr>
        <p:spPr>
          <a:xfrm>
            <a:off x="8211312" y="6152495"/>
            <a:ext cx="646176" cy="565297"/>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p:cNvSpPr/>
          <p:nvPr/>
        </p:nvSpPr>
        <p:spPr>
          <a:xfrm>
            <a:off x="2180669" y="1991280"/>
            <a:ext cx="6421823" cy="584775"/>
          </a:xfrm>
          <a:prstGeom prst="rect">
            <a:avLst/>
          </a:prstGeom>
        </p:spPr>
        <p:txBody>
          <a:bodyPr wrap="none">
            <a:spAutoFit/>
          </a:bodyPr>
          <a:lstStyle/>
          <a:p>
            <a:r>
              <a:rPr lang="en-GB" sz="3200" b="1" dirty="0">
                <a:solidFill>
                  <a:srgbClr val="0070C0"/>
                </a:solidFill>
              </a:rPr>
              <a:t>2. What do they clean and decorate?</a:t>
            </a:r>
          </a:p>
        </p:txBody>
      </p:sp>
    </p:spTree>
    <p:extLst>
      <p:ext uri="{BB962C8B-B14F-4D97-AF65-F5344CB8AC3E}">
        <p14:creationId xmlns:p14="http://schemas.microsoft.com/office/powerpoint/2010/main" val="16993426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1" presetClass="entr" presetSubtype="0" fill="hold" grpId="0" nodeType="afterEffect">
                                  <p:stCondLst>
                                    <p:cond delay="0"/>
                                  </p:stCondLst>
                                  <p:childTnLst>
                                    <p:set>
                                      <p:cBhvr>
                                        <p:cTn id="6" dur="1000">
                                          <p:stCondLst>
                                            <p:cond delay="0"/>
                                          </p:stCondLst>
                                        </p:cTn>
                                        <p:tgtEl>
                                          <p:spTgt spid="23"/>
                                        </p:tgtEl>
                                        <p:attrNameLst>
                                          <p:attrName>style.visibility</p:attrName>
                                        </p:attrNameLst>
                                      </p:cBhvr>
                                      <p:to>
                                        <p:strVal val="visible"/>
                                      </p:to>
                                    </p:set>
                                  </p:childTnLst>
                                  <p:subTnLst>
                                    <p:set>
                                      <p:cBhvr override="childStyle">
                                        <p:cTn dur="1" fill="hold" display="0" masterRel="sameClick" afterEffect="1">
                                          <p:stCondLst>
                                            <p:cond evt="end" delay="0">
                                              <p:tn val="5"/>
                                            </p:cond>
                                          </p:stCondLst>
                                        </p:cTn>
                                        <p:tgtEl>
                                          <p:spTgt spid="23"/>
                                        </p:tgtEl>
                                        <p:attrNameLst>
                                          <p:attrName>style.visibility</p:attrName>
                                        </p:attrNameLst>
                                      </p:cBhvr>
                                      <p:to>
                                        <p:strVal val="hidden"/>
                                      </p:to>
                                    </p:set>
                                    <p:audio>
                                      <p:cMediaNode>
                                        <p:cTn display="0" masterRel="sameClick">
                                          <p:stCondLst>
                                            <p:cond evt="begin" delay="0">
                                              <p:tn val="5"/>
                                            </p:cond>
                                          </p:stCondLst>
                                          <p:endCondLst>
                                            <p:cond evt="onStopAudio" delay="0">
                                              <p:tgtEl>
                                                <p:sldTgt/>
                                              </p:tgtEl>
                                            </p:cond>
                                          </p:endCondLst>
                                        </p:cTn>
                                        <p:tgtEl>
                                          <p:sndTgt r:embed="rId3" name="happy re 10.wav"/>
                                        </p:tgtEl>
                                      </p:cMediaNode>
                                    </p:audio>
                                  </p:subTnLst>
                                </p:cTn>
                              </p:par>
                            </p:childTnLst>
                          </p:cTn>
                        </p:par>
                        <p:par>
                          <p:cTn id="7" fill="hold">
                            <p:stCondLst>
                              <p:cond delay="1000"/>
                            </p:stCondLst>
                            <p:childTnLst>
                              <p:par>
                                <p:cTn id="8" presetID="11" presetClass="entr" presetSubtype="0" fill="hold" grpId="0" nodeType="afterEffect">
                                  <p:stCondLst>
                                    <p:cond delay="0"/>
                                  </p:stCondLst>
                                  <p:childTnLst>
                                    <p:set>
                                      <p:cBhvr>
                                        <p:cTn id="9" dur="1000">
                                          <p:stCondLst>
                                            <p:cond delay="0"/>
                                          </p:stCondLst>
                                        </p:cTn>
                                        <p:tgtEl>
                                          <p:spTgt spid="24"/>
                                        </p:tgtEl>
                                        <p:attrNameLst>
                                          <p:attrName>style.visibility</p:attrName>
                                        </p:attrNameLst>
                                      </p:cBhvr>
                                      <p:to>
                                        <p:strVal val="visible"/>
                                      </p:to>
                                    </p:set>
                                  </p:childTnLst>
                                  <p:subTnLst>
                                    <p:set>
                                      <p:cBhvr override="childStyle">
                                        <p:cTn dur="1" fill="hold" display="0" masterRel="sameClick" afterEffect="1">
                                          <p:stCondLst>
                                            <p:cond evt="end" delay="0">
                                              <p:tn val="8"/>
                                            </p:cond>
                                          </p:stCondLst>
                                        </p:cTn>
                                        <p:tgtEl>
                                          <p:spTgt spid="24"/>
                                        </p:tgtEl>
                                        <p:attrNameLst>
                                          <p:attrName>style.visibility</p:attrName>
                                        </p:attrNameLst>
                                      </p:cBhvr>
                                      <p:to>
                                        <p:strVal val="hidden"/>
                                      </p:to>
                                    </p:set>
                                  </p:subTnLst>
                                </p:cTn>
                              </p:par>
                            </p:childTnLst>
                          </p:cTn>
                        </p:par>
                        <p:par>
                          <p:cTn id="10" fill="hold">
                            <p:stCondLst>
                              <p:cond delay="2000"/>
                            </p:stCondLst>
                            <p:childTnLst>
                              <p:par>
                                <p:cTn id="11" presetID="11" presetClass="entr" presetSubtype="0" fill="hold" grpId="0" nodeType="afterEffect">
                                  <p:stCondLst>
                                    <p:cond delay="0"/>
                                  </p:stCondLst>
                                  <p:childTnLst>
                                    <p:set>
                                      <p:cBhvr>
                                        <p:cTn id="12" dur="1000">
                                          <p:stCondLst>
                                            <p:cond delay="0"/>
                                          </p:stCondLst>
                                        </p:cTn>
                                        <p:tgtEl>
                                          <p:spTgt spid="25"/>
                                        </p:tgtEl>
                                        <p:attrNameLst>
                                          <p:attrName>style.visibility</p:attrName>
                                        </p:attrNameLst>
                                      </p:cBhvr>
                                      <p:to>
                                        <p:strVal val="visible"/>
                                      </p:to>
                                    </p:set>
                                  </p:childTnLst>
                                  <p:subTnLst>
                                    <p:set>
                                      <p:cBhvr override="childStyle">
                                        <p:cTn dur="1" fill="hold" display="0" masterRel="sameClick" afterEffect="1">
                                          <p:stCondLst>
                                            <p:cond evt="end" delay="0">
                                              <p:tn val="11"/>
                                            </p:cond>
                                          </p:stCondLst>
                                        </p:cTn>
                                        <p:tgtEl>
                                          <p:spTgt spid="25"/>
                                        </p:tgtEl>
                                        <p:attrNameLst>
                                          <p:attrName>style.visibility</p:attrName>
                                        </p:attrNameLst>
                                      </p:cBhvr>
                                      <p:to>
                                        <p:strVal val="hidden"/>
                                      </p:to>
                                    </p:set>
                                  </p:subTnLst>
                                </p:cTn>
                              </p:par>
                            </p:childTnLst>
                          </p:cTn>
                        </p:par>
                        <p:par>
                          <p:cTn id="13" fill="hold">
                            <p:stCondLst>
                              <p:cond delay="3000"/>
                            </p:stCondLst>
                            <p:childTnLst>
                              <p:par>
                                <p:cTn id="14" presetID="11" presetClass="entr" presetSubtype="0" fill="hold" grpId="0" nodeType="afterEffect">
                                  <p:stCondLst>
                                    <p:cond delay="0"/>
                                  </p:stCondLst>
                                  <p:childTnLst>
                                    <p:set>
                                      <p:cBhvr>
                                        <p:cTn id="15" dur="1000">
                                          <p:stCondLst>
                                            <p:cond delay="0"/>
                                          </p:stCondLst>
                                        </p:cTn>
                                        <p:tgtEl>
                                          <p:spTgt spid="26"/>
                                        </p:tgtEl>
                                        <p:attrNameLst>
                                          <p:attrName>style.visibility</p:attrName>
                                        </p:attrNameLst>
                                      </p:cBhvr>
                                      <p:to>
                                        <p:strVal val="visible"/>
                                      </p:to>
                                    </p:set>
                                  </p:childTnLst>
                                  <p:subTnLst>
                                    <p:set>
                                      <p:cBhvr override="childStyle">
                                        <p:cTn dur="1" fill="hold" display="0" masterRel="sameClick" afterEffect="1">
                                          <p:stCondLst>
                                            <p:cond evt="end" delay="0">
                                              <p:tn val="14"/>
                                            </p:cond>
                                          </p:stCondLst>
                                        </p:cTn>
                                        <p:tgtEl>
                                          <p:spTgt spid="26"/>
                                        </p:tgtEl>
                                        <p:attrNameLst>
                                          <p:attrName>style.visibility</p:attrName>
                                        </p:attrNameLst>
                                      </p:cBhvr>
                                      <p:to>
                                        <p:strVal val="hidden"/>
                                      </p:to>
                                    </p:set>
                                  </p:subTnLst>
                                </p:cTn>
                              </p:par>
                            </p:childTnLst>
                          </p:cTn>
                        </p:par>
                        <p:par>
                          <p:cTn id="16" fill="hold">
                            <p:stCondLst>
                              <p:cond delay="4000"/>
                            </p:stCondLst>
                            <p:childTnLst>
                              <p:par>
                                <p:cTn id="17" presetID="11" presetClass="entr" presetSubtype="0" fill="hold" grpId="0" nodeType="afterEffect">
                                  <p:stCondLst>
                                    <p:cond delay="0"/>
                                  </p:stCondLst>
                                  <p:childTnLst>
                                    <p:set>
                                      <p:cBhvr>
                                        <p:cTn id="18" dur="1000">
                                          <p:stCondLst>
                                            <p:cond delay="0"/>
                                          </p:stCondLst>
                                        </p:cTn>
                                        <p:tgtEl>
                                          <p:spTgt spid="27"/>
                                        </p:tgtEl>
                                        <p:attrNameLst>
                                          <p:attrName>style.visibility</p:attrName>
                                        </p:attrNameLst>
                                      </p:cBhvr>
                                      <p:to>
                                        <p:strVal val="visible"/>
                                      </p:to>
                                    </p:set>
                                  </p:childTnLst>
                                  <p:subTnLst>
                                    <p:set>
                                      <p:cBhvr override="childStyle">
                                        <p:cTn dur="1" fill="hold" display="0" masterRel="sameClick" afterEffect="1">
                                          <p:stCondLst>
                                            <p:cond evt="end" delay="0">
                                              <p:tn val="17"/>
                                            </p:cond>
                                          </p:stCondLst>
                                        </p:cTn>
                                        <p:tgtEl>
                                          <p:spTgt spid="27"/>
                                        </p:tgtEl>
                                        <p:attrNameLst>
                                          <p:attrName>style.visibility</p:attrName>
                                        </p:attrNameLst>
                                      </p:cBhvr>
                                      <p:to>
                                        <p:strVal val="hidden"/>
                                      </p:to>
                                    </p:set>
                                  </p:subTnLst>
                                </p:cTn>
                              </p:par>
                            </p:childTnLst>
                          </p:cTn>
                        </p:par>
                        <p:par>
                          <p:cTn id="19" fill="hold">
                            <p:stCondLst>
                              <p:cond delay="5000"/>
                            </p:stCondLst>
                            <p:childTnLst>
                              <p:par>
                                <p:cTn id="20" presetID="11" presetClass="entr" presetSubtype="0" fill="hold" grpId="0" nodeType="afterEffect">
                                  <p:stCondLst>
                                    <p:cond delay="0"/>
                                  </p:stCondLst>
                                  <p:childTnLst>
                                    <p:set>
                                      <p:cBhvr>
                                        <p:cTn id="21" dur="1000">
                                          <p:stCondLst>
                                            <p:cond delay="0"/>
                                          </p:stCondLst>
                                        </p:cTn>
                                        <p:tgtEl>
                                          <p:spTgt spid="28"/>
                                        </p:tgtEl>
                                        <p:attrNameLst>
                                          <p:attrName>style.visibility</p:attrName>
                                        </p:attrNameLst>
                                      </p:cBhvr>
                                      <p:to>
                                        <p:strVal val="visible"/>
                                      </p:to>
                                    </p:set>
                                  </p:childTnLst>
                                  <p:subTnLst>
                                    <p:set>
                                      <p:cBhvr override="childStyle">
                                        <p:cTn dur="1" fill="hold" display="0" masterRel="sameClick" afterEffect="1">
                                          <p:stCondLst>
                                            <p:cond evt="end" delay="0">
                                              <p:tn val="20"/>
                                            </p:cond>
                                          </p:stCondLst>
                                        </p:cTn>
                                        <p:tgtEl>
                                          <p:spTgt spid="28"/>
                                        </p:tgtEl>
                                        <p:attrNameLst>
                                          <p:attrName>style.visibility</p:attrName>
                                        </p:attrNameLst>
                                      </p:cBhvr>
                                      <p:to>
                                        <p:strVal val="hidden"/>
                                      </p:to>
                                    </p:set>
                                  </p:subTnLst>
                                </p:cTn>
                              </p:par>
                            </p:childTnLst>
                          </p:cTn>
                        </p:par>
                        <p:par>
                          <p:cTn id="22" fill="hold">
                            <p:stCondLst>
                              <p:cond delay="6000"/>
                            </p:stCondLst>
                            <p:childTnLst>
                              <p:par>
                                <p:cTn id="23" presetID="11" presetClass="entr" presetSubtype="0" fill="hold" grpId="0" nodeType="afterEffect">
                                  <p:stCondLst>
                                    <p:cond delay="0"/>
                                  </p:stCondLst>
                                  <p:childTnLst>
                                    <p:set>
                                      <p:cBhvr>
                                        <p:cTn id="24" dur="1000">
                                          <p:stCondLst>
                                            <p:cond delay="0"/>
                                          </p:stCondLst>
                                        </p:cTn>
                                        <p:tgtEl>
                                          <p:spTgt spid="29"/>
                                        </p:tgtEl>
                                        <p:attrNameLst>
                                          <p:attrName>style.visibility</p:attrName>
                                        </p:attrNameLst>
                                      </p:cBhvr>
                                      <p:to>
                                        <p:strVal val="visible"/>
                                      </p:to>
                                    </p:set>
                                  </p:childTnLst>
                                  <p:subTnLst>
                                    <p:set>
                                      <p:cBhvr override="childStyle">
                                        <p:cTn dur="1" fill="hold" display="0" masterRel="sameClick" afterEffect="1">
                                          <p:stCondLst>
                                            <p:cond evt="end" delay="0">
                                              <p:tn val="23"/>
                                            </p:cond>
                                          </p:stCondLst>
                                        </p:cTn>
                                        <p:tgtEl>
                                          <p:spTgt spid="29"/>
                                        </p:tgtEl>
                                        <p:attrNameLst>
                                          <p:attrName>style.visibility</p:attrName>
                                        </p:attrNameLst>
                                      </p:cBhvr>
                                      <p:to>
                                        <p:strVal val="hidden"/>
                                      </p:to>
                                    </p:set>
                                  </p:subTnLst>
                                </p:cTn>
                              </p:par>
                            </p:childTnLst>
                          </p:cTn>
                        </p:par>
                        <p:par>
                          <p:cTn id="25" fill="hold">
                            <p:stCondLst>
                              <p:cond delay="7000"/>
                            </p:stCondLst>
                            <p:childTnLst>
                              <p:par>
                                <p:cTn id="26" presetID="11" presetClass="entr" presetSubtype="0" fill="hold" grpId="0" nodeType="afterEffect">
                                  <p:stCondLst>
                                    <p:cond delay="0"/>
                                  </p:stCondLst>
                                  <p:childTnLst>
                                    <p:set>
                                      <p:cBhvr>
                                        <p:cTn id="27" dur="1000">
                                          <p:stCondLst>
                                            <p:cond delay="0"/>
                                          </p:stCondLst>
                                        </p:cTn>
                                        <p:tgtEl>
                                          <p:spTgt spid="30"/>
                                        </p:tgtEl>
                                        <p:attrNameLst>
                                          <p:attrName>style.visibility</p:attrName>
                                        </p:attrNameLst>
                                      </p:cBhvr>
                                      <p:to>
                                        <p:strVal val="visible"/>
                                      </p:to>
                                    </p:set>
                                  </p:childTnLst>
                                  <p:subTnLst>
                                    <p:set>
                                      <p:cBhvr override="childStyle">
                                        <p:cTn dur="1" fill="hold" display="0" masterRel="sameClick" afterEffect="1">
                                          <p:stCondLst>
                                            <p:cond evt="end" delay="0">
                                              <p:tn val="26"/>
                                            </p:cond>
                                          </p:stCondLst>
                                        </p:cTn>
                                        <p:tgtEl>
                                          <p:spTgt spid="30"/>
                                        </p:tgtEl>
                                        <p:attrNameLst>
                                          <p:attrName>style.visibility</p:attrName>
                                        </p:attrNameLst>
                                      </p:cBhvr>
                                      <p:to>
                                        <p:strVal val="hidden"/>
                                      </p:to>
                                    </p:set>
                                  </p:subTnLst>
                                </p:cTn>
                              </p:par>
                            </p:childTnLst>
                          </p:cTn>
                        </p:par>
                        <p:par>
                          <p:cTn id="28" fill="hold">
                            <p:stCondLst>
                              <p:cond delay="8000"/>
                            </p:stCondLst>
                            <p:childTnLst>
                              <p:par>
                                <p:cTn id="29" presetID="11" presetClass="entr" presetSubtype="0" fill="hold" grpId="0" nodeType="afterEffect">
                                  <p:stCondLst>
                                    <p:cond delay="0"/>
                                  </p:stCondLst>
                                  <p:childTnLst>
                                    <p:set>
                                      <p:cBhvr>
                                        <p:cTn id="30" dur="1000">
                                          <p:stCondLst>
                                            <p:cond delay="0"/>
                                          </p:stCondLst>
                                        </p:cTn>
                                        <p:tgtEl>
                                          <p:spTgt spid="31"/>
                                        </p:tgtEl>
                                        <p:attrNameLst>
                                          <p:attrName>style.visibility</p:attrName>
                                        </p:attrNameLst>
                                      </p:cBhvr>
                                      <p:to>
                                        <p:strVal val="visible"/>
                                      </p:to>
                                    </p:set>
                                  </p:childTnLst>
                                  <p:subTnLst>
                                    <p:set>
                                      <p:cBhvr override="childStyle">
                                        <p:cTn dur="1" fill="hold" display="0" masterRel="sameClick" afterEffect="1">
                                          <p:stCondLst>
                                            <p:cond evt="end" delay="0">
                                              <p:tn val="29"/>
                                            </p:cond>
                                          </p:stCondLst>
                                        </p:cTn>
                                        <p:tgtEl>
                                          <p:spTgt spid="31"/>
                                        </p:tgtEl>
                                        <p:attrNameLst>
                                          <p:attrName>style.visibility</p:attrName>
                                        </p:attrNameLst>
                                      </p:cBhvr>
                                      <p:to>
                                        <p:strVal val="hidden"/>
                                      </p:to>
                                    </p:set>
                                  </p:subTnLst>
                                </p:cTn>
                              </p:par>
                            </p:childTnLst>
                          </p:cTn>
                        </p:par>
                        <p:par>
                          <p:cTn id="31" fill="hold">
                            <p:stCondLst>
                              <p:cond delay="9000"/>
                            </p:stCondLst>
                            <p:childTnLst>
                              <p:par>
                                <p:cTn id="32" presetID="11" presetClass="entr" presetSubtype="0" fill="hold" grpId="0" nodeType="afterEffect">
                                  <p:stCondLst>
                                    <p:cond delay="0"/>
                                  </p:stCondLst>
                                  <p:childTnLst>
                                    <p:set>
                                      <p:cBhvr>
                                        <p:cTn id="33" dur="1000">
                                          <p:stCondLst>
                                            <p:cond delay="0"/>
                                          </p:stCondLst>
                                        </p:cTn>
                                        <p:tgtEl>
                                          <p:spTgt spid="32"/>
                                        </p:tgtEl>
                                        <p:attrNameLst>
                                          <p:attrName>style.visibility</p:attrName>
                                        </p:attrNameLst>
                                      </p:cBhvr>
                                      <p:to>
                                        <p:strVal val="visible"/>
                                      </p:to>
                                    </p:set>
                                  </p:childTnLst>
                                  <p:subTnLst>
                                    <p:set>
                                      <p:cBhvr override="childStyle">
                                        <p:cTn dur="1" fill="hold" display="0" masterRel="sameClick" afterEffect="1">
                                          <p:stCondLst>
                                            <p:cond evt="end" delay="0">
                                              <p:tn val="32"/>
                                            </p:cond>
                                          </p:stCondLst>
                                        </p:cTn>
                                        <p:tgtEl>
                                          <p:spTgt spid="32"/>
                                        </p:tgtEl>
                                        <p:attrNameLst>
                                          <p:attrName>style.visibility</p:attrName>
                                        </p:attrNameLst>
                                      </p:cBhvr>
                                      <p:to>
                                        <p:strVal val="hidden"/>
                                      </p:to>
                                    </p:set>
                                  </p:subTnLst>
                                </p:cTn>
                              </p:par>
                            </p:childTnLst>
                          </p:cTn>
                        </p:par>
                        <p:par>
                          <p:cTn id="34" fill="hold">
                            <p:stCondLst>
                              <p:cond delay="10000"/>
                            </p:stCondLst>
                            <p:childTnLst>
                              <p:par>
                                <p:cTn id="35" presetID="9" presetClass="entr" presetSubtype="0" fill="hold" grpId="0" nodeType="after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dissolve">
                                      <p:cBhvr>
                                        <p:cTn id="37" dur="500"/>
                                        <p:tgtEl>
                                          <p:spTgt spid="33"/>
                                        </p:tgtEl>
                                      </p:cBhvr>
                                    </p:animEffect>
                                  </p:childTnLst>
                                  <p:subTnLst>
                                    <p:audio>
                                      <p:cMediaNode>
                                        <p:cTn display="0" masterRel="sameClick">
                                          <p:stCondLst>
                                            <p:cond evt="begin" delay="0">
                                              <p:tn val="35"/>
                                            </p:cond>
                                          </p:stCondLst>
                                          <p:endCondLst>
                                            <p:cond evt="onStopAudio" delay="0">
                                              <p:tgtEl>
                                                <p:sldTgt/>
                                              </p:tgtEl>
                                            </p:cond>
                                          </p:endCondLst>
                                        </p:cTn>
                                        <p:tgtEl>
                                          <p:sndTgt r:embed="rId4" name="bell3.wav"/>
                                        </p:tgtEl>
                                      </p:cMediaNode>
                                    </p:audio>
                                  </p:subTnLst>
                                </p:cTn>
                              </p:par>
                              <p:par>
                                <p:cTn id="38" presetID="21" presetClass="emph" presetSubtype="0" fill="hold" grpId="0" nodeType="withEffect">
                                  <p:stCondLst>
                                    <p:cond delay="0"/>
                                  </p:stCondLst>
                                  <p:childTnLst>
                                    <p:animClr clrSpc="hsl" dir="cw">
                                      <p:cBhvr override="childStyle">
                                        <p:cTn id="39" dur="500" fill="hold"/>
                                        <p:tgtEl>
                                          <p:spTgt spid="40"/>
                                        </p:tgtEl>
                                        <p:attrNameLst>
                                          <p:attrName>style.color</p:attrName>
                                        </p:attrNameLst>
                                      </p:cBhvr>
                                      <p:by>
                                        <p:hsl h="7200000" s="0" l="0"/>
                                      </p:by>
                                    </p:animClr>
                                    <p:animClr clrSpc="hsl" dir="cw">
                                      <p:cBhvr>
                                        <p:cTn id="40" dur="500" fill="hold"/>
                                        <p:tgtEl>
                                          <p:spTgt spid="40"/>
                                        </p:tgtEl>
                                        <p:attrNameLst>
                                          <p:attrName>fillcolor</p:attrName>
                                        </p:attrNameLst>
                                      </p:cBhvr>
                                      <p:by>
                                        <p:hsl h="7200000" s="0" l="0"/>
                                      </p:by>
                                    </p:animClr>
                                    <p:animClr clrSpc="hsl" dir="cw">
                                      <p:cBhvr>
                                        <p:cTn id="41" dur="500" fill="hold"/>
                                        <p:tgtEl>
                                          <p:spTgt spid="40"/>
                                        </p:tgtEl>
                                        <p:attrNameLst>
                                          <p:attrName>stroke.color</p:attrName>
                                        </p:attrNameLst>
                                      </p:cBhvr>
                                      <p:by>
                                        <p:hsl h="7200000" s="0" l="0"/>
                                      </p:by>
                                    </p:animClr>
                                    <p:set>
                                      <p:cBhvr>
                                        <p:cTn id="42" dur="500" fill="hold"/>
                                        <p:tgtEl>
                                          <p:spTgt spid="40"/>
                                        </p:tgtEl>
                                        <p:attrNameLst>
                                          <p:attrName>fill.type</p:attrName>
                                        </p:attrNameLst>
                                      </p:cBhvr>
                                      <p:to>
                                        <p:strVal val="solid"/>
                                      </p:to>
                                    </p:se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barn(inVertical)">
                                      <p:cBhvr>
                                        <p:cTn id="4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0" grpId="0"/>
      <p:bldP spid="23" grpId="0"/>
      <p:bldP spid="24" grpId="0"/>
      <p:bldP spid="25" grpId="0"/>
      <p:bldP spid="26" grpId="0"/>
      <p:bldP spid="27" grpId="0"/>
      <p:bldP spid="28" grpId="0"/>
      <p:bldP spid="29" grpId="0"/>
      <p:bldP spid="30" grpId="0"/>
      <p:bldP spid="31" grpId="0"/>
      <p:bldP spid="32" grpId="0"/>
      <p:bldP spid="33" grpId="0" animBg="1"/>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1958</TotalTime>
  <Words>852</Words>
  <Application>Microsoft Office PowerPoint</Application>
  <PresentationFormat>On-screen Show (4:3)</PresentationFormat>
  <Paragraphs>213</Paragraphs>
  <Slides>23</Slides>
  <Notes>5</Notes>
  <HiddenSlides>1</HiddenSlides>
  <MMClips>6</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23</vt:i4>
      </vt:variant>
    </vt:vector>
  </HeadingPairs>
  <TitlesOfParts>
    <vt:vector size="31" baseType="lpstr">
      <vt:lpstr>Arial</vt:lpstr>
      <vt:lpstr>Arial Black</vt:lpstr>
      <vt:lpstr>Calibri</vt:lpstr>
      <vt:lpstr>Calibri Light</vt:lpstr>
      <vt:lpstr>Times New Roman</vt:lpstr>
      <vt:lpstr>Verdana</vt:lpstr>
      <vt:lpstr>Wingdings 2</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Post - Writing</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TrangDTT</dc:creator>
  <cp:lastModifiedBy>Phan Thị Lan Anh</cp:lastModifiedBy>
  <cp:revision>122</cp:revision>
  <dcterms:created xsi:type="dcterms:W3CDTF">2020-12-09T02:04:09Z</dcterms:created>
  <dcterms:modified xsi:type="dcterms:W3CDTF">2025-02-16T13:27:59Z</dcterms:modified>
</cp:coreProperties>
</file>