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Default Extension="glb" ContentType="model/gltf.binary"/>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0" r:id="rId2"/>
    <p:sldMasterId id="2147483732" r:id="rId3"/>
  </p:sldMasterIdLst>
  <p:notesMasterIdLst>
    <p:notesMasterId r:id="rId36"/>
  </p:notesMasterIdLst>
  <p:sldIdLst>
    <p:sldId id="3262" r:id="rId4"/>
    <p:sldId id="1082" r:id="rId5"/>
    <p:sldId id="3258" r:id="rId6"/>
    <p:sldId id="3272" r:id="rId7"/>
    <p:sldId id="3277" r:id="rId8"/>
    <p:sldId id="3276" r:id="rId9"/>
    <p:sldId id="3304" r:id="rId10"/>
    <p:sldId id="3278" r:id="rId11"/>
    <p:sldId id="3305" r:id="rId12"/>
    <p:sldId id="3279" r:id="rId13"/>
    <p:sldId id="3307" r:id="rId14"/>
    <p:sldId id="3308" r:id="rId15"/>
    <p:sldId id="3306" r:id="rId16"/>
    <p:sldId id="3309" r:id="rId17"/>
    <p:sldId id="3303" r:id="rId18"/>
    <p:sldId id="3282" r:id="rId19"/>
    <p:sldId id="3314" r:id="rId20"/>
    <p:sldId id="3311" r:id="rId21"/>
    <p:sldId id="3312" r:id="rId22"/>
    <p:sldId id="3313" r:id="rId23"/>
    <p:sldId id="3310" r:id="rId24"/>
    <p:sldId id="3287" r:id="rId25"/>
    <p:sldId id="3316" r:id="rId26"/>
    <p:sldId id="3317" r:id="rId27"/>
    <p:sldId id="3318" r:id="rId28"/>
    <p:sldId id="3319" r:id="rId29"/>
    <p:sldId id="3320" r:id="rId30"/>
    <p:sldId id="3321" r:id="rId31"/>
    <p:sldId id="3322" r:id="rId32"/>
    <p:sldId id="3323" r:id="rId33"/>
    <p:sldId id="3298" r:id="rId34"/>
    <p:sldId id="3268" r:id="rId35"/>
  </p:sldIdLst>
  <p:sldSz cx="9144000" cy="5143500" type="screen16x9"/>
  <p:notesSz cx="6858000" cy="9144000"/>
  <p:embeddedFontLst>
    <p:embeddedFont>
      <p:font typeface="Tahoma" pitchFamily="34" charset="0"/>
      <p:regular r:id="rId37"/>
      <p:bold r:id="rId38"/>
    </p:embeddedFont>
    <p:embeddedFont>
      <p:font typeface="Calibri" pitchFamily="34" charset="0"/>
      <p:regular r:id="rId39"/>
      <p:bold r:id="rId40"/>
      <p:italic r:id="rId41"/>
      <p:boldItalic r:id="rId42"/>
    </p:embeddedFont>
    <p:embeddedFont>
      <p:font typeface="Calibri Light" charset="0"/>
      <p:regular r:id="rId43"/>
      <p:italic r:id="rId44"/>
    </p:embeddedFont>
    <p:embeddedFont>
      <p:font typeface="Cambria" pitchFamily="18" charset="0"/>
      <p:regular r:id="rId45"/>
      <p:bold r:id="rId46"/>
      <p:italic r:id="rId47"/>
      <p:boldItalic r:id="rId48"/>
    </p:embeddedFont>
    <p:embeddedFont>
      <p:font typeface="#9Slide03 HelveBold" pitchFamily="18" charset="0"/>
      <p:bold r:id="rId49"/>
    </p:embeddedFont>
    <p:embeddedFont>
      <p:font typeface="微软雅黑" pitchFamily="34" charset="-122"/>
      <p:regular r:id="rId50"/>
      <p:bold r:id="rId51"/>
    </p:embeddedFont>
    <p:embeddedFont>
      <p:font typeface="宋体" pitchFamily="2" charset="-122"/>
      <p:regular r:id="rId52"/>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ction 1" id="{5FBFF653-342B-4E77-A5A1-062F21AA8891}">
          <p14:sldIdLst>
            <p14:sldId id="260"/>
            <p14:sldId id="282"/>
            <p14:sldId id="3261"/>
            <p14:sldId id="1082"/>
            <p14:sldId id="1081"/>
            <p14:sldId id="3245"/>
            <p14:sldId id="3246"/>
            <p14:sldId id="3247"/>
            <p14:sldId id="3248"/>
            <p14:sldId id="3249"/>
            <p14:sldId id="3250"/>
            <p14:sldId id="3251"/>
            <p14:sldId id="3252"/>
            <p14:sldId id="3253"/>
            <p14:sldId id="3254"/>
            <p14:sldId id="3255"/>
            <p14:sldId id="3256"/>
            <p14:sldId id="3259"/>
            <p14:sldId id="3257"/>
            <p14:sldId id="3258"/>
            <p14:sldId id="369"/>
            <p14:sldId id="3260"/>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FF00"/>
    <a:srgbClr val="004D86"/>
    <a:srgbClr val="007A37"/>
    <a:srgbClr val="FFE89F"/>
    <a:srgbClr val="EAE3D9"/>
    <a:srgbClr val="E3DFD6"/>
    <a:srgbClr val="99FF99"/>
    <a:srgbClr val="CC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651" autoAdjust="0"/>
    <p:restoredTop sz="85804" autoAdjust="0"/>
  </p:normalViewPr>
  <p:slideViewPr>
    <p:cSldViewPr snapToGrid="0">
      <p:cViewPr>
        <p:scale>
          <a:sx n="80" d="100"/>
          <a:sy n="80" d="100"/>
        </p:scale>
        <p:origin x="-1236" y="-138"/>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26/07/2022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 xmlns:p14="http://schemas.microsoft.com/office/powerpoint/2010/main"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23</a:t>
            </a:fld>
            <a:endParaRPr lang="en-US"/>
          </a:p>
        </p:txBody>
      </p:sp>
    </p:spTree>
    <p:extLst>
      <p:ext uri="{BB962C8B-B14F-4D97-AF65-F5344CB8AC3E}">
        <p14:creationId xmlns="" xmlns:p14="http://schemas.microsoft.com/office/powerpoint/2010/main" val="222511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24</a:t>
            </a:fld>
            <a:endParaRPr lang="en-US"/>
          </a:p>
        </p:txBody>
      </p:sp>
    </p:spTree>
    <p:extLst>
      <p:ext uri="{BB962C8B-B14F-4D97-AF65-F5344CB8AC3E}">
        <p14:creationId xmlns="" xmlns:p14="http://schemas.microsoft.com/office/powerpoint/2010/main" val="74142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25</a:t>
            </a:fld>
            <a:endParaRPr lang="en-US"/>
          </a:p>
        </p:txBody>
      </p:sp>
    </p:spTree>
    <p:extLst>
      <p:ext uri="{BB962C8B-B14F-4D97-AF65-F5344CB8AC3E}">
        <p14:creationId xmlns="" xmlns:p14="http://schemas.microsoft.com/office/powerpoint/2010/main" val="207059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26</a:t>
            </a:fld>
            <a:endParaRPr lang="en-US"/>
          </a:p>
        </p:txBody>
      </p:sp>
    </p:spTree>
    <p:extLst>
      <p:ext uri="{BB962C8B-B14F-4D97-AF65-F5344CB8AC3E}">
        <p14:creationId xmlns="" xmlns:p14="http://schemas.microsoft.com/office/powerpoint/2010/main" val="499017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27</a:t>
            </a:fld>
            <a:endParaRPr lang="en-US"/>
          </a:p>
        </p:txBody>
      </p:sp>
    </p:spTree>
    <p:extLst>
      <p:ext uri="{BB962C8B-B14F-4D97-AF65-F5344CB8AC3E}">
        <p14:creationId xmlns="" xmlns:p14="http://schemas.microsoft.com/office/powerpoint/2010/main" val="319966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28</a:t>
            </a:fld>
            <a:endParaRPr lang="en-US"/>
          </a:p>
        </p:txBody>
      </p:sp>
    </p:spTree>
    <p:extLst>
      <p:ext uri="{BB962C8B-B14F-4D97-AF65-F5344CB8AC3E}">
        <p14:creationId xmlns="" xmlns:p14="http://schemas.microsoft.com/office/powerpoint/2010/main" val="117010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29</a:t>
            </a:fld>
            <a:endParaRPr lang="en-US"/>
          </a:p>
        </p:txBody>
      </p:sp>
    </p:spTree>
    <p:extLst>
      <p:ext uri="{BB962C8B-B14F-4D97-AF65-F5344CB8AC3E}">
        <p14:creationId xmlns="" xmlns:p14="http://schemas.microsoft.com/office/powerpoint/2010/main" val="184498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30</a:t>
            </a:fld>
            <a:endParaRPr lang="en-US"/>
          </a:p>
        </p:txBody>
      </p:sp>
    </p:spTree>
    <p:extLst>
      <p:ext uri="{BB962C8B-B14F-4D97-AF65-F5344CB8AC3E}">
        <p14:creationId xmlns="" xmlns:p14="http://schemas.microsoft.com/office/powerpoint/2010/main" val="361246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412739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44506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145293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39326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26095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189133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218119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382454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236856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380625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19894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6283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71520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9748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2751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57409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147544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14108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37897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970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05833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65155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6" name="Footer Placeholder 5">
            <a:extLst>
              <a:ext uri="{FF2B5EF4-FFF2-40B4-BE49-F238E27FC236}">
                <a16:creationId xmlns=""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69764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8" name="Footer Placeholder 7">
            <a:extLst>
              <a:ext uri="{FF2B5EF4-FFF2-40B4-BE49-F238E27FC236}">
                <a16:creationId xmlns=""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4" name="Footer Placeholder 3">
            <a:extLst>
              <a:ext uri="{FF2B5EF4-FFF2-40B4-BE49-F238E27FC236}">
                <a16:creationId xmlns=""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3" name="Footer Placeholder 2">
            <a:extLst>
              <a:ext uri="{FF2B5EF4-FFF2-40B4-BE49-F238E27FC236}">
                <a16:creationId xmlns=""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6" name="Footer Placeholder 5">
            <a:extLst>
              <a:ext uri="{FF2B5EF4-FFF2-40B4-BE49-F238E27FC236}">
                <a16:creationId xmlns=""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6" name="Footer Placeholder 5">
            <a:extLst>
              <a:ext uri="{FF2B5EF4-FFF2-40B4-BE49-F238E27FC236}">
                <a16:creationId xmlns=""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B75A652-E43B-44E3-9B2D-D8C050503B0C}" type="datetimeFigureOut">
              <a:rPr lang="en-US" smtClean="0"/>
              <a:pPr/>
              <a:t>26/07/2022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830453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3" Type="http://schemas.openxmlformats.org/officeDocument/2006/relationships/image" Target="../media/image15.jpeg"/><Relationship Id="rId12"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11" Type="http://schemas.openxmlformats.org/officeDocument/2006/relationships/image" Target="../media/image13.jpeg"/><Relationship Id="rId15" Type="http://schemas.openxmlformats.org/officeDocument/2006/relationships/image" Target="../media/image17.jpeg"/><Relationship Id="rId10" Type="http://schemas.openxmlformats.org/officeDocument/2006/relationships/image" Target="../media/image12.jpeg"/><Relationship Id="rId9" Type="http://schemas.openxmlformats.org/officeDocument/2006/relationships/image" Target="../media/image48.svg"/><Relationship Id="rId1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slide" Target="slide1.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 xmlns:a16="http://schemas.microsoft.com/office/drawing/2014/main" id="{3582B86B-BF97-4986-B5E7-3EF41E0CF4DB}"/>
              </a:ext>
            </a:extLst>
          </p:cNvPr>
          <p:cNvSpPr/>
          <p:nvPr/>
        </p:nvSpPr>
        <p:spPr>
          <a:xfrm>
            <a:off x="400050" y="2492501"/>
            <a:ext cx="2880360" cy="1266088"/>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smtClean="0">
                <a:solidFill>
                  <a:schemeClr val="tx1"/>
                </a:solidFill>
                <a:latin typeface="Tahoma" pitchFamily="34" charset="0"/>
                <a:cs typeface="Tahoma" pitchFamily="34" charset="0"/>
              </a:rPr>
              <a:t>Suy nghĩ</a:t>
            </a:r>
            <a:r>
              <a:rPr lang="en-US" sz="2000" b="1" smtClean="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ghi</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err="1">
                <a:solidFill>
                  <a:schemeClr val="tx1"/>
                </a:solidFill>
                <a:latin typeface="Tahoma" pitchFamily="34" charset="0"/>
                <a:cs typeface="Tahoma" pitchFamily="34" charset="0"/>
                <a:sym typeface="Wingdings" panose="05000000000000000000" pitchFamily="2" charset="2"/>
              </a:rPr>
              <a:t>vào</a:t>
            </a:r>
            <a:r>
              <a:rPr lang="en-US" sz="2000" b="1">
                <a:solidFill>
                  <a:schemeClr val="tx1"/>
                </a:solidFill>
                <a:latin typeface="Tahoma" pitchFamily="34" charset="0"/>
                <a:cs typeface="Tahoma" pitchFamily="34" charset="0"/>
                <a:sym typeface="Wingdings" panose="05000000000000000000" pitchFamily="2" charset="2"/>
              </a:rPr>
              <a:t> </a:t>
            </a:r>
            <a:r>
              <a:rPr lang="en-US" sz="2000" b="1" smtClean="0">
                <a:solidFill>
                  <a:schemeClr val="tx1"/>
                </a:solidFill>
                <a:latin typeface="Tahoma" pitchFamily="34" charset="0"/>
                <a:cs typeface="Tahoma" pitchFamily="34" charset="0"/>
                <a:sym typeface="Wingdings" panose="05000000000000000000" pitchFamily="2" charset="2"/>
              </a:rPr>
              <a:t>giấy/bảng </a:t>
            </a:r>
            <a:r>
              <a:rPr lang="en-US" sz="2000" b="1" dirty="0" err="1">
                <a:solidFill>
                  <a:schemeClr val="tx1"/>
                </a:solidFill>
                <a:latin typeface="Tahoma" pitchFamily="34" charset="0"/>
                <a:cs typeface="Tahoma" pitchFamily="34" charset="0"/>
                <a:sym typeface="Wingdings" panose="05000000000000000000" pitchFamily="2" charset="2"/>
              </a:rPr>
              <a:t>nhóm</a:t>
            </a:r>
            <a:endParaRPr lang="en-US" sz="2000" b="1" dirty="0">
              <a:solidFill>
                <a:schemeClr val="tx1"/>
              </a:solidFill>
              <a:latin typeface="Tahoma" pitchFamily="34" charset="0"/>
              <a:cs typeface="Tahoma" pitchFamily="34" charset="0"/>
            </a:endParaRPr>
          </a:p>
        </p:txBody>
      </p:sp>
      <p:sp>
        <p:nvSpPr>
          <p:cNvPr id="7" name="Rectangle: Rounded Corners 7">
            <a:extLst>
              <a:ext uri="{FF2B5EF4-FFF2-40B4-BE49-F238E27FC236}">
                <a16:creationId xmlns="" xmlns:a16="http://schemas.microsoft.com/office/drawing/2014/main" id="{D5397E9F-57CE-4CBC-BF7D-C7F3ACC44961}"/>
              </a:ext>
            </a:extLst>
          </p:cNvPr>
          <p:cNvSpPr/>
          <p:nvPr/>
        </p:nvSpPr>
        <p:spPr>
          <a:xfrm>
            <a:off x="3646170" y="2561078"/>
            <a:ext cx="2239474" cy="126609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err="1">
                <a:solidFill>
                  <a:srgbClr val="002060"/>
                </a:solidFill>
                <a:latin typeface="Tahoma" pitchFamily="34" charset="0"/>
                <a:cs typeface="Tahoma" pitchFamily="34" charset="0"/>
              </a:rPr>
              <a:t>Thời</a:t>
            </a:r>
            <a:r>
              <a:rPr lang="en-US" sz="2000" b="1">
                <a:solidFill>
                  <a:srgbClr val="002060"/>
                </a:solidFill>
                <a:latin typeface="Tahoma" pitchFamily="34" charset="0"/>
                <a:cs typeface="Tahoma" pitchFamily="34" charset="0"/>
              </a:rPr>
              <a:t> </a:t>
            </a:r>
            <a:r>
              <a:rPr lang="en-US" sz="2000" b="1" smtClean="0">
                <a:solidFill>
                  <a:srgbClr val="002060"/>
                </a:solidFill>
                <a:latin typeface="Tahoma" pitchFamily="34" charset="0"/>
                <a:cs typeface="Tahoma" pitchFamily="34" charset="0"/>
              </a:rPr>
              <a:t>gian:</a:t>
            </a:r>
          </a:p>
          <a:p>
            <a:pPr algn="ctr">
              <a:lnSpc>
                <a:spcPct val="130000"/>
              </a:lnSpc>
            </a:pPr>
            <a:r>
              <a:rPr lang="en-US" sz="2000" b="1" smtClean="0">
                <a:solidFill>
                  <a:srgbClr val="002060"/>
                </a:solidFill>
                <a:latin typeface="Tahoma" pitchFamily="34" charset="0"/>
                <a:cs typeface="Tahoma" pitchFamily="34" charset="0"/>
              </a:rPr>
              <a:t>5 phút</a:t>
            </a:r>
            <a:endParaRPr lang="en-US" sz="2000" b="1" dirty="0">
              <a:solidFill>
                <a:srgbClr val="002060"/>
              </a:solidFill>
              <a:latin typeface="Tahoma" pitchFamily="34" charset="0"/>
              <a:cs typeface="Tahoma" pitchFamily="34" charset="0"/>
            </a:endParaRPr>
          </a:p>
        </p:txBody>
      </p:sp>
      <p:sp>
        <p:nvSpPr>
          <p:cNvPr id="8" name="Rectangle: Rounded Corners 7">
            <a:extLst>
              <a:ext uri="{FF2B5EF4-FFF2-40B4-BE49-F238E27FC236}">
                <a16:creationId xmlns="" xmlns:a16="http://schemas.microsoft.com/office/drawing/2014/main" id="{C22CBC91-7E69-41A0-A1C7-59D20020A212}"/>
              </a:ext>
            </a:extLst>
          </p:cNvPr>
          <p:cNvSpPr/>
          <p:nvPr/>
        </p:nvSpPr>
        <p:spPr>
          <a:xfrm>
            <a:off x="6297930" y="2492497"/>
            <a:ext cx="2480310" cy="126609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smtClean="0">
                <a:solidFill>
                  <a:schemeClr val="tx1"/>
                </a:solidFill>
                <a:latin typeface="Tahoma" pitchFamily="34" charset="0"/>
                <a:cs typeface="Tahoma" pitchFamily="34" charset="0"/>
              </a:rPr>
              <a:t>Ai </a:t>
            </a:r>
            <a:r>
              <a:rPr lang="en-US" sz="2000" b="1" dirty="0" err="1">
                <a:solidFill>
                  <a:schemeClr val="tx1"/>
                </a:solidFill>
                <a:latin typeface="Tahoma" pitchFamily="34" charset="0"/>
                <a:cs typeface="Tahoma" pitchFamily="34" charset="0"/>
              </a:rPr>
              <a:t>đúng</a:t>
            </a:r>
            <a:r>
              <a:rPr lang="en-US" sz="2000" b="1" dirty="0">
                <a:solidFill>
                  <a:schemeClr val="tx1"/>
                </a:solidFill>
                <a:latin typeface="Tahoma" pitchFamily="34" charset="0"/>
                <a:cs typeface="Tahoma" pitchFamily="34" charset="0"/>
              </a:rPr>
              <a:t> </a:t>
            </a:r>
            <a:r>
              <a:rPr lang="en-US" sz="2000" b="1" dirty="0" err="1" smtClean="0">
                <a:solidFill>
                  <a:schemeClr val="tx1"/>
                </a:solidFill>
                <a:latin typeface="Tahoma" pitchFamily="34" charset="0"/>
                <a:cs typeface="Tahoma" pitchFamily="34" charset="0"/>
              </a:rPr>
              <a:t>nhiều</a:t>
            </a:r>
            <a:r>
              <a:rPr lang="en-US" sz="2000" b="1" dirty="0" smtClean="0">
                <a:solidFill>
                  <a:schemeClr val="tx1"/>
                </a:solidFill>
                <a:latin typeface="Tahoma" pitchFamily="34" charset="0"/>
                <a:cs typeface="Tahoma" pitchFamily="34" charset="0"/>
              </a:rPr>
              <a:t> </a:t>
            </a:r>
            <a:r>
              <a:rPr lang="en-US" sz="2000" b="1" dirty="0" err="1" smtClean="0">
                <a:solidFill>
                  <a:schemeClr val="tx1"/>
                </a:solidFill>
                <a:latin typeface="Tahoma" pitchFamily="34" charset="0"/>
                <a:cs typeface="Tahoma" pitchFamily="34" charset="0"/>
              </a:rPr>
              <a:t>nhất</a:t>
            </a:r>
            <a:r>
              <a:rPr lang="en-US" sz="2000" b="1" dirty="0" smtClean="0">
                <a:solidFill>
                  <a:schemeClr val="tx1"/>
                </a:solidFill>
                <a:latin typeface="Tahoma" pitchFamily="34" charset="0"/>
                <a:cs typeface="Tahoma" pitchFamily="34" charset="0"/>
              </a:rPr>
              <a:t> </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chiến</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thắng</a:t>
            </a:r>
            <a:endParaRPr lang="en-US" sz="2000" b="1" dirty="0">
              <a:solidFill>
                <a:schemeClr val="tx1"/>
              </a:solidFill>
              <a:latin typeface="Tahoma" pitchFamily="34" charset="0"/>
              <a:cs typeface="Tahoma" pitchFamily="34" charset="0"/>
            </a:endParaRPr>
          </a:p>
        </p:txBody>
      </p:sp>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7859" y="3758588"/>
            <a:ext cx="1195196" cy="119519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3" cstate="print">
            <a:extLst>
              <a:ext uri="{BEBA8EAE-BF5A-486C-A8C5-ECC9F3942E4B}">
                <a14:imgProps xmlns="" xmlns:a14="http://schemas.microsoft.com/office/drawing/2010/main">
                  <a14:imgLayer r:embed="">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 xmlns:a14="http://schemas.microsoft.com/office/drawing/2010/main" val="0"/>
              </a:ext>
            </a:extLst>
          </a:blip>
          <a:srcRect l="23333" t="12560" r="15604" b="27674"/>
          <a:stretch/>
        </p:blipFill>
        <p:spPr bwMode="auto">
          <a:xfrm>
            <a:off x="4584180" y="3937220"/>
            <a:ext cx="1074286" cy="105146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 xmlns:a16="http://schemas.microsoft.com/office/drawing/2014/main" id="{542EEBD3-7673-4409-AA6F-977744C80222}"/>
              </a:ext>
            </a:extLst>
          </p:cNvPr>
          <p:cNvPicPr>
            <a:picLocks noChangeAspect="1" noChangeArrowheads="1"/>
          </p:cNvPicPr>
          <p:nvPr/>
        </p:nvPicPr>
        <p:blipFill>
          <a:blip r:embed="rId4" cstate="print">
            <a:extLst>
              <a:ext uri="{BEBA8EAE-BF5A-486C-A8C5-ECC9F3942E4B}">
                <a14:imgProps xmlns="" xmlns:a14="http://schemas.microsoft.com/office/drawing/2010/main">
                  <a14:imgLayer r:embed="">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214223" y="3811490"/>
            <a:ext cx="1003484" cy="10837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 name="Group 11"/>
          <p:cNvGrpSpPr/>
          <p:nvPr/>
        </p:nvGrpSpPr>
        <p:grpSpPr>
          <a:xfrm>
            <a:off x="7458958" y="0"/>
            <a:ext cx="1518787" cy="1107197"/>
            <a:chOff x="6857346" y="857587"/>
            <a:chExt cx="4331139" cy="2454312"/>
          </a:xfrm>
        </p:grpSpPr>
        <p:pic>
          <p:nvPicPr>
            <p:cNvPr id="13" name="Picture 12"/>
            <p:cNvPicPr>
              <a:picLocks noChangeAspect="1"/>
            </p:cNvPicPr>
            <p:nvPr/>
          </p:nvPicPr>
          <p:blipFill>
            <a:blip r:embed="rId5"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6081" name="Rectangle 1"/>
          <p:cNvSpPr>
            <a:spLocks noChangeArrowheads="1"/>
          </p:cNvSpPr>
          <p:nvPr/>
        </p:nvSpPr>
        <p:spPr bwMode="auto">
          <a:xfrm>
            <a:off x="1389405" y="166286"/>
            <a:ext cx="5153899"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500" b="1" u="none" strike="noStrike" cap="none" normalizeH="0" baseline="0" smtClean="0">
                <a:ln>
                  <a:noFill/>
                </a:ln>
                <a:solidFill>
                  <a:srgbClr val="58267E"/>
                </a:solidFill>
                <a:effectLst/>
                <a:ea typeface="Calibri" pitchFamily="34" charset="0"/>
                <a:cs typeface="Arial" pitchFamily="34" charset="0"/>
              </a:rPr>
              <a:t>Hãy kể tên:</a:t>
            </a: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500" b="1" u="none" strike="noStrike" cap="none" normalizeH="0" baseline="0" smtClean="0">
                <a:ln>
                  <a:noFill/>
                </a:ln>
                <a:solidFill>
                  <a:srgbClr val="58267E"/>
                </a:solidFill>
                <a:effectLst/>
                <a:ea typeface="Calibri" pitchFamily="34" charset="0"/>
                <a:cs typeface="Arial" pitchFamily="34" charset="0"/>
              </a:rPr>
              <a:t>- 5 đất nước.</a:t>
            </a: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500" b="1" u="none" strike="noStrike" cap="none" normalizeH="0" baseline="0" smtClean="0">
                <a:ln>
                  <a:noFill/>
                </a:ln>
                <a:solidFill>
                  <a:srgbClr val="58267E"/>
                </a:solidFill>
                <a:effectLst/>
                <a:ea typeface="Calibri" pitchFamily="34" charset="0"/>
                <a:cs typeface="Arial" pitchFamily="34" charset="0"/>
              </a:rPr>
              <a:t>- 5 dãy núi.</a:t>
            </a: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sz="3500" b="1" u="none" strike="noStrike" cap="none" normalizeH="0" baseline="0" smtClean="0">
                <a:ln>
                  <a:noFill/>
                </a:ln>
                <a:solidFill>
                  <a:srgbClr val="58267E"/>
                </a:solidFill>
                <a:effectLst/>
                <a:ea typeface="Calibri" pitchFamily="34" charset="0"/>
                <a:cs typeface="Arial" pitchFamily="34" charset="0"/>
              </a:rPr>
              <a:t>- 5 dòng sông ở châu Á.</a:t>
            </a:r>
            <a:endParaRPr kumimoji="0" lang="en-US" sz="3500" b="0" u="none" strike="noStrike" cap="none" normalizeH="0" baseline="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2196" y="883724"/>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graphicFrame>
        <p:nvGraphicFramePr>
          <p:cNvPr id="12" name="Table 11"/>
          <p:cNvGraphicFramePr>
            <a:graphicFrameLocks noGrp="1"/>
          </p:cNvGraphicFramePr>
          <p:nvPr/>
        </p:nvGraphicFramePr>
        <p:xfrm>
          <a:off x="201879" y="1389955"/>
          <a:ext cx="8752116" cy="1371600"/>
        </p:xfrm>
        <a:graphic>
          <a:graphicData uri="http://schemas.openxmlformats.org/drawingml/2006/table">
            <a:tbl>
              <a:tblPr/>
              <a:tblGrid>
                <a:gridCol w="1400041"/>
                <a:gridCol w="3433218"/>
                <a:gridCol w="3918857"/>
              </a:tblGrid>
              <a:tr h="0">
                <a:tc>
                  <a:txBody>
                    <a:bodyPr/>
                    <a:lstStyle/>
                    <a:p>
                      <a:pPr algn="ctr">
                        <a:lnSpc>
                          <a:spcPct val="120000"/>
                        </a:lnSpc>
                        <a:spcBef>
                          <a:spcPts val="600"/>
                        </a:spcBef>
                        <a:spcAft>
                          <a:spcPts val="0"/>
                        </a:spcAft>
                      </a:pPr>
                      <a:r>
                        <a:rPr lang="en-US" sz="2500" b="1">
                          <a:solidFill>
                            <a:srgbClr val="00000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Đặc điểm địa hình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Địa hình tiêu biểu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ctr">
                        <a:lnSpc>
                          <a:spcPct val="120000"/>
                        </a:lnSpc>
                        <a:spcBef>
                          <a:spcPts val="600"/>
                        </a:spcBef>
                        <a:spcAft>
                          <a:spcPts val="0"/>
                        </a:spcAft>
                      </a:pPr>
                      <a:r>
                        <a:rPr lang="en-US" sz="2500" b="1">
                          <a:solidFill>
                            <a:srgbClr val="000000"/>
                          </a:solidFill>
                          <a:latin typeface="+mn-lt"/>
                          <a:ea typeface="Calibri"/>
                        </a:rPr>
                        <a:t>Trung tâm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Núi cao, đồ sộ và hiểm trở nhất thế giới.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Một số dãy núi: Thiên Sơn, Côn Luân, Hi-ma-lay-a.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2196" y="883724"/>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graphicFrame>
        <p:nvGraphicFramePr>
          <p:cNvPr id="12" name="Table 11"/>
          <p:cNvGraphicFramePr>
            <a:graphicFrameLocks noGrp="1"/>
          </p:cNvGraphicFramePr>
          <p:nvPr/>
        </p:nvGraphicFramePr>
        <p:xfrm>
          <a:off x="201879" y="1366205"/>
          <a:ext cx="8752116" cy="1371600"/>
        </p:xfrm>
        <a:graphic>
          <a:graphicData uri="http://schemas.openxmlformats.org/drawingml/2006/table">
            <a:tbl>
              <a:tblPr/>
              <a:tblGrid>
                <a:gridCol w="1400041"/>
                <a:gridCol w="3528220"/>
                <a:gridCol w="3823855"/>
              </a:tblGrid>
              <a:tr h="0">
                <a:tc>
                  <a:txBody>
                    <a:bodyPr/>
                    <a:lstStyle/>
                    <a:p>
                      <a:pPr algn="ctr">
                        <a:lnSpc>
                          <a:spcPct val="120000"/>
                        </a:lnSpc>
                        <a:spcBef>
                          <a:spcPts val="600"/>
                        </a:spcBef>
                        <a:spcAft>
                          <a:spcPts val="0"/>
                        </a:spcAft>
                      </a:pPr>
                      <a:r>
                        <a:rPr lang="en-US" sz="2500" b="1">
                          <a:solidFill>
                            <a:srgbClr val="00000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Đặc điểm địa hình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Địa hình tiêu biểu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ctr">
                        <a:lnSpc>
                          <a:spcPct val="120000"/>
                        </a:lnSpc>
                        <a:spcBef>
                          <a:spcPts val="600"/>
                        </a:spcBef>
                        <a:spcAft>
                          <a:spcPts val="0"/>
                        </a:spcAft>
                      </a:pPr>
                      <a:r>
                        <a:rPr lang="en-US" sz="2500" b="1">
                          <a:solidFill>
                            <a:srgbClr val="000000"/>
                          </a:solidFill>
                          <a:latin typeface="+mn-lt"/>
                          <a:ea typeface="Calibri"/>
                        </a:rPr>
                        <a:t>Phía bắc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Đồng bằng và cao nguyên thấp, bằng phẳng.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Đồng bằng Tây Xi-bia, cao nguyên Trung Xi-bia.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2196" y="883724"/>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graphicFrame>
        <p:nvGraphicFramePr>
          <p:cNvPr id="12" name="Table 11"/>
          <p:cNvGraphicFramePr>
            <a:graphicFrameLocks noGrp="1"/>
          </p:cNvGraphicFramePr>
          <p:nvPr/>
        </p:nvGraphicFramePr>
        <p:xfrm>
          <a:off x="201879" y="1366205"/>
          <a:ext cx="8752116" cy="1981200"/>
        </p:xfrm>
        <a:graphic>
          <a:graphicData uri="http://schemas.openxmlformats.org/drawingml/2006/table">
            <a:tbl>
              <a:tblPr/>
              <a:tblGrid>
                <a:gridCol w="1400041"/>
                <a:gridCol w="3670724"/>
                <a:gridCol w="3681351"/>
              </a:tblGrid>
              <a:tr h="0">
                <a:tc>
                  <a:txBody>
                    <a:bodyPr/>
                    <a:lstStyle/>
                    <a:p>
                      <a:pPr algn="ctr">
                        <a:lnSpc>
                          <a:spcPct val="120000"/>
                        </a:lnSpc>
                        <a:spcBef>
                          <a:spcPts val="600"/>
                        </a:spcBef>
                        <a:spcAft>
                          <a:spcPts val="0"/>
                        </a:spcAft>
                      </a:pPr>
                      <a:r>
                        <a:rPr lang="en-US" sz="2500" b="1">
                          <a:solidFill>
                            <a:srgbClr val="00000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Đặc điểm địa hình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Địa hình tiêu biểu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ctr">
                        <a:lnSpc>
                          <a:spcPct val="120000"/>
                        </a:lnSpc>
                        <a:spcBef>
                          <a:spcPts val="600"/>
                        </a:spcBef>
                        <a:spcAft>
                          <a:spcPts val="0"/>
                        </a:spcAft>
                      </a:pPr>
                      <a:r>
                        <a:rPr lang="en-US" sz="2500" b="1">
                          <a:solidFill>
                            <a:srgbClr val="000000"/>
                          </a:solidFill>
                          <a:latin typeface="+mn-lt"/>
                          <a:ea typeface="Calibri"/>
                        </a:rPr>
                        <a:t>Phía đông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 Thấp dần về phía biển.</a:t>
                      </a:r>
                    </a:p>
                    <a:p>
                      <a:pPr algn="just">
                        <a:lnSpc>
                          <a:spcPct val="120000"/>
                        </a:lnSpc>
                        <a:spcBef>
                          <a:spcPts val="600"/>
                        </a:spcBef>
                        <a:spcAft>
                          <a:spcPts val="0"/>
                        </a:spcAft>
                      </a:pPr>
                      <a:r>
                        <a:rPr lang="en-US" sz="2500" b="1">
                          <a:solidFill>
                            <a:srgbClr val="000000"/>
                          </a:solidFill>
                          <a:latin typeface="+mn-lt"/>
                          <a:ea typeface="Calibri"/>
                        </a:rPr>
                        <a:t>- Gồm các núi, cao nguyên và đồng bằng ven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 Núi Đại Hưng An.</a:t>
                      </a:r>
                    </a:p>
                    <a:p>
                      <a:pPr algn="just">
                        <a:lnSpc>
                          <a:spcPct val="120000"/>
                        </a:lnSpc>
                        <a:spcBef>
                          <a:spcPts val="600"/>
                        </a:spcBef>
                        <a:spcAft>
                          <a:spcPts val="0"/>
                        </a:spcAft>
                      </a:pPr>
                      <a:r>
                        <a:rPr lang="en-US" sz="2500" b="1">
                          <a:solidFill>
                            <a:srgbClr val="000000"/>
                          </a:solidFill>
                          <a:latin typeface="+mn-lt"/>
                          <a:ea typeface="Calibri"/>
                        </a:rPr>
                        <a:t>- Cao nguyên Hoàng Thổ, </a:t>
                      </a:r>
                    </a:p>
                    <a:p>
                      <a:pPr algn="just">
                        <a:lnSpc>
                          <a:spcPct val="120000"/>
                        </a:lnSpc>
                        <a:spcBef>
                          <a:spcPts val="600"/>
                        </a:spcBef>
                        <a:spcAft>
                          <a:spcPts val="0"/>
                        </a:spcAft>
                      </a:pPr>
                      <a:r>
                        <a:rPr lang="en-US" sz="2500" b="1">
                          <a:solidFill>
                            <a:srgbClr val="000000"/>
                          </a:solidFill>
                          <a:latin typeface="+mn-lt"/>
                          <a:ea typeface="Calibri"/>
                        </a:rPr>
                        <a:t>- Đồng bằng Hoa Bắc...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2196" y="883724"/>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graphicFrame>
        <p:nvGraphicFramePr>
          <p:cNvPr id="12" name="Table 11"/>
          <p:cNvGraphicFramePr>
            <a:graphicFrameLocks noGrp="1"/>
          </p:cNvGraphicFramePr>
          <p:nvPr/>
        </p:nvGraphicFramePr>
        <p:xfrm>
          <a:off x="201879" y="1366205"/>
          <a:ext cx="8752116" cy="1828800"/>
        </p:xfrm>
        <a:graphic>
          <a:graphicData uri="http://schemas.openxmlformats.org/drawingml/2006/table">
            <a:tbl>
              <a:tblPr/>
              <a:tblGrid>
                <a:gridCol w="1400041"/>
                <a:gridCol w="2958205"/>
                <a:gridCol w="4393870"/>
              </a:tblGrid>
              <a:tr h="0">
                <a:tc>
                  <a:txBody>
                    <a:bodyPr/>
                    <a:lstStyle/>
                    <a:p>
                      <a:pPr algn="ctr">
                        <a:lnSpc>
                          <a:spcPct val="120000"/>
                        </a:lnSpc>
                        <a:spcBef>
                          <a:spcPts val="600"/>
                        </a:spcBef>
                        <a:spcAft>
                          <a:spcPts val="0"/>
                        </a:spcAft>
                      </a:pPr>
                      <a:r>
                        <a:rPr lang="en-US" sz="2500" b="1">
                          <a:solidFill>
                            <a:srgbClr val="00000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Đặc điểm địa hình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en-US" sz="2500" b="1">
                          <a:solidFill>
                            <a:srgbClr val="000000"/>
                          </a:solidFill>
                          <a:latin typeface="+mn-lt"/>
                          <a:ea typeface="Calibri"/>
                        </a:rPr>
                        <a:t>Địa hình tiêu biểu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ctr">
                        <a:lnSpc>
                          <a:spcPct val="120000"/>
                        </a:lnSpc>
                        <a:spcBef>
                          <a:spcPts val="600"/>
                        </a:spcBef>
                        <a:spcAft>
                          <a:spcPts val="0"/>
                        </a:spcAft>
                      </a:pPr>
                      <a:r>
                        <a:rPr lang="en-US" sz="2500" b="1">
                          <a:solidFill>
                            <a:srgbClr val="000000"/>
                          </a:solidFill>
                          <a:latin typeface="+mn-lt"/>
                          <a:ea typeface="Calibri"/>
                        </a:rPr>
                        <a:t>Phía nam </a:t>
                      </a:r>
                      <a:r>
                        <a:rPr lang="en-US" sz="2500" b="1" smtClean="0">
                          <a:solidFill>
                            <a:srgbClr val="000000"/>
                          </a:solidFill>
                          <a:latin typeface="+mn-lt"/>
                          <a:ea typeface="Calibri"/>
                        </a:rPr>
                        <a:t>và </a:t>
                      </a:r>
                      <a:r>
                        <a:rPr lang="en-US" sz="2500" b="1">
                          <a:solidFill>
                            <a:srgbClr val="000000"/>
                          </a:solidFill>
                          <a:latin typeface="+mn-lt"/>
                          <a:ea typeface="Calibri"/>
                        </a:rPr>
                        <a:t>tây 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Núi trẻ, sơn nguyên và đồng bằng xen kẽ.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500" b="1">
                          <a:solidFill>
                            <a:srgbClr val="000000"/>
                          </a:solidFill>
                          <a:latin typeface="+mn-lt"/>
                          <a:ea typeface="Calibri"/>
                        </a:rPr>
                        <a:t>Dãy Trường Sơn, sơn nguyên Đê-can, đồng bằng Ấn - Hằng...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6875" y="249955"/>
          <a:ext cx="8858995" cy="4828032"/>
        </p:xfrm>
        <a:graphic>
          <a:graphicData uri="http://schemas.openxmlformats.org/drawingml/2006/table">
            <a:tbl>
              <a:tblPr/>
              <a:tblGrid>
                <a:gridCol w="1417137"/>
                <a:gridCol w="3311994"/>
                <a:gridCol w="4129864"/>
              </a:tblGrid>
              <a:tr h="367833">
                <a:tc>
                  <a:txBody>
                    <a:bodyPr/>
                    <a:lstStyle/>
                    <a:p>
                      <a:pPr algn="ctr">
                        <a:lnSpc>
                          <a:spcPct val="120000"/>
                        </a:lnSpc>
                        <a:spcBef>
                          <a:spcPts val="0"/>
                        </a:spcBef>
                        <a:spcAft>
                          <a:spcPts val="0"/>
                        </a:spcAft>
                      </a:pPr>
                      <a:r>
                        <a:rPr lang="en-US" sz="2400" b="1">
                          <a:solidFill>
                            <a:srgbClr val="000000"/>
                          </a:solidFill>
                          <a:latin typeface="+mn-lt"/>
                          <a:ea typeface="Calibri"/>
                        </a:rPr>
                        <a:t>Khu vực</a:t>
                      </a:r>
                      <a:endParaRPr lang="en-US" sz="24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0"/>
                        </a:spcBef>
                        <a:spcAft>
                          <a:spcPts val="0"/>
                        </a:spcAft>
                      </a:pPr>
                      <a:r>
                        <a:rPr lang="en-US" sz="2400" b="1">
                          <a:solidFill>
                            <a:srgbClr val="000000"/>
                          </a:solidFill>
                          <a:latin typeface="+mn-lt"/>
                          <a:ea typeface="Calibri"/>
                        </a:rPr>
                        <a:t>Đặc điểm địa hình</a:t>
                      </a:r>
                      <a:endParaRPr lang="en-US" sz="24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0"/>
                        </a:spcBef>
                        <a:spcAft>
                          <a:spcPts val="0"/>
                        </a:spcAft>
                      </a:pPr>
                      <a:r>
                        <a:rPr lang="en-US" sz="2400" b="1">
                          <a:solidFill>
                            <a:srgbClr val="000000"/>
                          </a:solidFill>
                          <a:latin typeface="+mn-lt"/>
                          <a:ea typeface="Calibri"/>
                        </a:rPr>
                        <a:t>Địa hình tiêu biểu</a:t>
                      </a:r>
                      <a:endParaRPr lang="en-US" sz="24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761951">
                <a:tc>
                  <a:txBody>
                    <a:bodyPr/>
                    <a:lstStyle/>
                    <a:p>
                      <a:pPr algn="just">
                        <a:lnSpc>
                          <a:spcPct val="120000"/>
                        </a:lnSpc>
                        <a:spcBef>
                          <a:spcPts val="0"/>
                        </a:spcBef>
                        <a:spcAft>
                          <a:spcPts val="0"/>
                        </a:spcAft>
                      </a:pPr>
                      <a:r>
                        <a:rPr lang="en-US" sz="2400">
                          <a:solidFill>
                            <a:srgbClr val="000000"/>
                          </a:solidFill>
                          <a:latin typeface="+mn-lt"/>
                          <a:ea typeface="Calibri"/>
                        </a:rPr>
                        <a:t>Trung tâm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Núi cao, đồ sộ và hiểm trở nhất thế giới.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Một số dãy núi: Thiên Sơn, Côn Luân, Hi-ma-lay-a.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761951">
                <a:tc>
                  <a:txBody>
                    <a:bodyPr/>
                    <a:lstStyle/>
                    <a:p>
                      <a:pPr algn="just">
                        <a:lnSpc>
                          <a:spcPct val="120000"/>
                        </a:lnSpc>
                        <a:spcBef>
                          <a:spcPts val="0"/>
                        </a:spcBef>
                        <a:spcAft>
                          <a:spcPts val="0"/>
                        </a:spcAft>
                      </a:pPr>
                      <a:r>
                        <a:rPr lang="en-US" sz="2400">
                          <a:solidFill>
                            <a:srgbClr val="000000"/>
                          </a:solidFill>
                          <a:latin typeface="+mn-lt"/>
                          <a:ea typeface="Calibri"/>
                        </a:rPr>
                        <a:t>Phía bắc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Đồng bằng và cao nguyên thấp, bằng phẳng.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Đồng bằng Tây Xi-bia, cao nguyên Trung Xi-bia.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122764">
                <a:tc>
                  <a:txBody>
                    <a:bodyPr/>
                    <a:lstStyle/>
                    <a:p>
                      <a:pPr algn="just">
                        <a:lnSpc>
                          <a:spcPct val="120000"/>
                        </a:lnSpc>
                        <a:spcBef>
                          <a:spcPts val="0"/>
                        </a:spcBef>
                        <a:spcAft>
                          <a:spcPts val="0"/>
                        </a:spcAft>
                      </a:pPr>
                      <a:r>
                        <a:rPr lang="en-US" sz="2400">
                          <a:solidFill>
                            <a:srgbClr val="000000"/>
                          </a:solidFill>
                          <a:latin typeface="+mn-lt"/>
                          <a:ea typeface="Calibri"/>
                        </a:rPr>
                        <a:t>Phía đông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 Thấp dần về phía biển.</a:t>
                      </a:r>
                    </a:p>
                    <a:p>
                      <a:pPr algn="just">
                        <a:lnSpc>
                          <a:spcPct val="120000"/>
                        </a:lnSpc>
                        <a:spcBef>
                          <a:spcPts val="0"/>
                        </a:spcBef>
                        <a:spcAft>
                          <a:spcPts val="0"/>
                        </a:spcAft>
                      </a:pPr>
                      <a:r>
                        <a:rPr lang="en-US" sz="2400">
                          <a:solidFill>
                            <a:srgbClr val="000000"/>
                          </a:solidFill>
                          <a:latin typeface="+mn-lt"/>
                          <a:ea typeface="Calibri"/>
                        </a:rPr>
                        <a:t>- </a:t>
                      </a:r>
                      <a:r>
                        <a:rPr lang="en-US" sz="2400" smtClean="0">
                          <a:solidFill>
                            <a:srgbClr val="000000"/>
                          </a:solidFill>
                          <a:latin typeface="+mn-lt"/>
                          <a:ea typeface="Calibri"/>
                        </a:rPr>
                        <a:t>Núi</a:t>
                      </a:r>
                      <a:r>
                        <a:rPr lang="en-US" sz="2400">
                          <a:solidFill>
                            <a:srgbClr val="000000"/>
                          </a:solidFill>
                          <a:latin typeface="+mn-lt"/>
                          <a:ea typeface="Calibri"/>
                        </a:rPr>
                        <a:t>, cao </a:t>
                      </a:r>
                      <a:r>
                        <a:rPr lang="en-US" sz="2400" smtClean="0">
                          <a:solidFill>
                            <a:srgbClr val="000000"/>
                          </a:solidFill>
                          <a:latin typeface="+mn-lt"/>
                          <a:ea typeface="Calibri"/>
                        </a:rPr>
                        <a:t>nguyên, </a:t>
                      </a:r>
                      <a:r>
                        <a:rPr lang="en-US" sz="2400">
                          <a:solidFill>
                            <a:srgbClr val="000000"/>
                          </a:solidFill>
                          <a:latin typeface="+mn-lt"/>
                          <a:ea typeface="Calibri"/>
                        </a:rPr>
                        <a:t>đồng bằng ven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 Núi Đại Hưng An.</a:t>
                      </a:r>
                    </a:p>
                    <a:p>
                      <a:pPr algn="just">
                        <a:lnSpc>
                          <a:spcPct val="120000"/>
                        </a:lnSpc>
                        <a:spcBef>
                          <a:spcPts val="0"/>
                        </a:spcBef>
                        <a:spcAft>
                          <a:spcPts val="0"/>
                        </a:spcAft>
                      </a:pPr>
                      <a:r>
                        <a:rPr lang="en-US" sz="2400">
                          <a:solidFill>
                            <a:srgbClr val="000000"/>
                          </a:solidFill>
                          <a:latin typeface="+mn-lt"/>
                          <a:ea typeface="Calibri"/>
                        </a:rPr>
                        <a:t>- Cao nguyên Hoàng Thổ, </a:t>
                      </a:r>
                    </a:p>
                    <a:p>
                      <a:pPr algn="just">
                        <a:lnSpc>
                          <a:spcPct val="120000"/>
                        </a:lnSpc>
                        <a:spcBef>
                          <a:spcPts val="0"/>
                        </a:spcBef>
                        <a:spcAft>
                          <a:spcPts val="0"/>
                        </a:spcAft>
                      </a:pPr>
                      <a:r>
                        <a:rPr lang="en-US" sz="2400">
                          <a:solidFill>
                            <a:srgbClr val="000000"/>
                          </a:solidFill>
                          <a:latin typeface="+mn-lt"/>
                          <a:ea typeface="Calibri"/>
                        </a:rPr>
                        <a:t>- Đồng bằng Hoa Bắc...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156069">
                <a:tc>
                  <a:txBody>
                    <a:bodyPr/>
                    <a:lstStyle/>
                    <a:p>
                      <a:pPr algn="just">
                        <a:lnSpc>
                          <a:spcPct val="120000"/>
                        </a:lnSpc>
                        <a:spcBef>
                          <a:spcPts val="0"/>
                        </a:spcBef>
                        <a:spcAft>
                          <a:spcPts val="0"/>
                        </a:spcAft>
                      </a:pPr>
                      <a:r>
                        <a:rPr lang="en-US" sz="2400">
                          <a:solidFill>
                            <a:srgbClr val="000000"/>
                          </a:solidFill>
                          <a:latin typeface="+mn-lt"/>
                          <a:ea typeface="Calibri"/>
                        </a:rPr>
                        <a:t>Phía nam và tây 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Núi trẻ, sơn nguyên và đồng bằng xen kẽ.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r>
                        <a:rPr lang="en-US" sz="2400">
                          <a:solidFill>
                            <a:srgbClr val="000000"/>
                          </a:solidFill>
                          <a:latin typeface="+mn-lt"/>
                          <a:ea typeface="Calibri"/>
                        </a:rPr>
                        <a:t>Dãy Trường Sơn, sơn nguyên Đê-can, đồng bằng Ấn - Hằng...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195918" y="343348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xmlns="" id="{C9C8C21C-A83F-4731-90BF-EA39F8968E3B}"/>
              </a:ext>
            </a:extLst>
          </p:cNvPr>
          <p:cNvSpPr>
            <a:spLocks noGrp="1"/>
          </p:cNvSpPr>
          <p:nvPr>
            <p:ph type="title"/>
          </p:nvPr>
        </p:nvSpPr>
        <p:spPr>
          <a:xfrm>
            <a:off x="3452601" y="3556461"/>
            <a:ext cx="5122140" cy="646523"/>
          </a:xfrm>
        </p:spPr>
        <p:txBody>
          <a:bodyPr vert="horz" lIns="68580" tIns="34290" rIns="68580" bIns="34290" rtlCol="0" anchor="b">
            <a:normAutofit/>
          </a:bodyPr>
          <a:lstStyle/>
          <a:p>
            <a:pPr algn="l">
              <a:lnSpc>
                <a:spcPct val="90000"/>
              </a:lnSpc>
            </a:pPr>
            <a:r>
              <a:rPr lang="en-US" b="1" kern="1200" smtClean="0">
                <a:solidFill>
                  <a:srgbClr val="FFFF00"/>
                </a:solidFill>
                <a:latin typeface="Arial" panose="020B0604020202020204" pitchFamily="34" charset="0"/>
                <a:cs typeface="Arial" panose="020B0604020202020204" pitchFamily="34" charset="0"/>
              </a:rPr>
              <a:t>Châu Á kì vĩ và hùng vĩ</a:t>
            </a:r>
            <a:endParaRPr lang="en-US" b="1" kern="1200" dirty="0">
              <a:solidFill>
                <a:srgbClr val="FFFF00"/>
              </a:solidFill>
              <a:latin typeface="Arial" panose="020B0604020202020204" pitchFamily="34" charset="0"/>
              <a:cs typeface="Arial" panose="020B0604020202020204" pitchFamily="34" charset="0"/>
            </a:endParaRPr>
          </a:p>
        </p:txBody>
      </p:sp>
      <p:cxnSp>
        <p:nvCxnSpPr>
          <p:cNvPr id="89" name="Straight Connector 88">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539951" y="427057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Graphic 4" descr="Mountain scene">
            <a:extLst>
              <a:ext uri="{FF2B5EF4-FFF2-40B4-BE49-F238E27FC236}">
                <a16:creationId xmlns:a16="http://schemas.microsoft.com/office/drawing/2014/main" xmlns="" id="{0170150D-035E-4C01-B4C5-9666B75A049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7720064" y="3670459"/>
            <a:ext cx="1065051" cy="1065051"/>
          </a:xfrm>
          <a:prstGeom prst="rect">
            <a:avLst/>
          </a:prstGeom>
        </p:spPr>
      </p:pic>
      <p:pic>
        <p:nvPicPr>
          <p:cNvPr id="24577" name="Picture 1" descr="C:\Users\PTS\Desktop\GADT ĐL7 (KNTTCS, kì 1)\download (2).jpg"/>
          <p:cNvPicPr>
            <a:picLocks noChangeAspect="1" noChangeArrowheads="1"/>
          </p:cNvPicPr>
          <p:nvPr/>
        </p:nvPicPr>
        <p:blipFill>
          <a:blip r:embed="rId10"/>
          <a:srcRect/>
          <a:stretch>
            <a:fillRect/>
          </a:stretch>
        </p:blipFill>
        <p:spPr bwMode="auto">
          <a:xfrm>
            <a:off x="25" y="1628960"/>
            <a:ext cx="2695674" cy="1743075"/>
          </a:xfrm>
          <a:prstGeom prst="rect">
            <a:avLst/>
          </a:prstGeom>
          <a:noFill/>
        </p:spPr>
      </p:pic>
      <p:pic>
        <p:nvPicPr>
          <p:cNvPr id="24578" name="Picture 2" descr="C:\Users\PTS\Desktop\GADT ĐL7 (KNTTCS, kì 1)\download (1).jpg"/>
          <p:cNvPicPr>
            <a:picLocks noChangeAspect="1" noChangeArrowheads="1"/>
          </p:cNvPicPr>
          <p:nvPr/>
        </p:nvPicPr>
        <p:blipFill>
          <a:blip r:embed="rId11"/>
          <a:srcRect/>
          <a:stretch>
            <a:fillRect/>
          </a:stretch>
        </p:blipFill>
        <p:spPr bwMode="auto">
          <a:xfrm>
            <a:off x="6151419" y="1657660"/>
            <a:ext cx="2992582" cy="1590675"/>
          </a:xfrm>
          <a:prstGeom prst="rect">
            <a:avLst/>
          </a:prstGeom>
          <a:noFill/>
        </p:spPr>
      </p:pic>
      <p:pic>
        <p:nvPicPr>
          <p:cNvPr id="24579" name="Picture 3" descr="C:\Users\PTS\Desktop\GADT ĐL7 (KNTTCS, kì 1)\download.jpg"/>
          <p:cNvPicPr>
            <a:picLocks noChangeAspect="1" noChangeArrowheads="1"/>
          </p:cNvPicPr>
          <p:nvPr/>
        </p:nvPicPr>
        <p:blipFill>
          <a:blip r:embed="rId12"/>
          <a:srcRect/>
          <a:stretch>
            <a:fillRect/>
          </a:stretch>
        </p:blipFill>
        <p:spPr bwMode="auto">
          <a:xfrm>
            <a:off x="0" y="47500"/>
            <a:ext cx="2707574" cy="1743075"/>
          </a:xfrm>
          <a:prstGeom prst="rect">
            <a:avLst/>
          </a:prstGeom>
          <a:noFill/>
        </p:spPr>
      </p:pic>
      <p:pic>
        <p:nvPicPr>
          <p:cNvPr id="24580" name="Picture 4" descr="C:\Users\PTS\Desktop\GADT ĐL7 (KNTTCS, kì 1)\images.jpg"/>
          <p:cNvPicPr>
            <a:picLocks noChangeAspect="1" noChangeArrowheads="1"/>
          </p:cNvPicPr>
          <p:nvPr/>
        </p:nvPicPr>
        <p:blipFill>
          <a:blip r:embed="rId13"/>
          <a:srcRect/>
          <a:stretch>
            <a:fillRect/>
          </a:stretch>
        </p:blipFill>
        <p:spPr bwMode="auto">
          <a:xfrm>
            <a:off x="6151419" y="47500"/>
            <a:ext cx="2968831" cy="1590675"/>
          </a:xfrm>
          <a:prstGeom prst="rect">
            <a:avLst/>
          </a:prstGeom>
          <a:noFill/>
        </p:spPr>
      </p:pic>
      <p:pic>
        <p:nvPicPr>
          <p:cNvPr id="24581" name="Picture 5" descr="C:\Users\PTS\Desktop\GADT ĐL7 (KNTTCS, kì 1)\vinh-ha-long-1.jpg"/>
          <p:cNvPicPr>
            <a:picLocks noChangeAspect="1" noChangeArrowheads="1"/>
          </p:cNvPicPr>
          <p:nvPr/>
        </p:nvPicPr>
        <p:blipFill>
          <a:blip r:embed="rId14"/>
          <a:srcRect/>
          <a:stretch>
            <a:fillRect/>
          </a:stretch>
        </p:blipFill>
        <p:spPr bwMode="auto">
          <a:xfrm>
            <a:off x="-1" y="3443844"/>
            <a:ext cx="3040083" cy="1652155"/>
          </a:xfrm>
          <a:prstGeom prst="rect">
            <a:avLst/>
          </a:prstGeom>
          <a:noFill/>
        </p:spPr>
      </p:pic>
      <p:pic>
        <p:nvPicPr>
          <p:cNvPr id="24582" name="Picture 6" descr="C:\Users\PTS\Desktop\GADT ĐL7 (KNTTCS, kì 1)\142408_chia-se-loi-ich-song-me-kong.jpg"/>
          <p:cNvPicPr>
            <a:picLocks noChangeAspect="1" noChangeArrowheads="1"/>
          </p:cNvPicPr>
          <p:nvPr/>
        </p:nvPicPr>
        <p:blipFill>
          <a:blip r:embed="rId15"/>
          <a:srcRect/>
          <a:stretch>
            <a:fillRect/>
          </a:stretch>
        </p:blipFill>
        <p:spPr bwMode="auto">
          <a:xfrm>
            <a:off x="2766956" y="61125"/>
            <a:ext cx="3348842" cy="3216465"/>
          </a:xfrm>
          <a:prstGeom prst="rect">
            <a:avLst/>
          </a:prstGeom>
          <a:noFill/>
        </p:spPr>
      </p:pic>
    </p:spTree>
    <p:extLst>
      <p:ext uri="{BB962C8B-B14F-4D97-AF65-F5344CB8AC3E}">
        <p14:creationId xmlns:p14="http://schemas.microsoft.com/office/powerpoint/2010/main" xmlns="" val="4072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ppt_x-.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p:cTn id="17" dur="1000" fill="hold"/>
                                        <p:tgtEl>
                                          <p:spTgt spid="89"/>
                                        </p:tgtEl>
                                        <p:attrNameLst>
                                          <p:attrName>ppt_x</p:attrName>
                                        </p:attrNameLst>
                                      </p:cBhvr>
                                      <p:tavLst>
                                        <p:tav tm="0">
                                          <p:val>
                                            <p:strVal val="#ppt_x-.2"/>
                                          </p:val>
                                        </p:tav>
                                        <p:tav tm="100000">
                                          <p:val>
                                            <p:strVal val="#ppt_x"/>
                                          </p:val>
                                        </p:tav>
                                      </p:tavLst>
                                    </p:anim>
                                    <p:anim calcmode="lin" valueType="num">
                                      <p:cBhvr>
                                        <p:cTn id="18"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9"/>
                                        </p:tgtEl>
                                      </p:cBhvr>
                                    </p:animEffect>
                                  </p:childTnLst>
                                </p:cTn>
                              </p:par>
                              <p:par>
                                <p:cTn id="20" presetID="2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par>
                                <p:cTn id="25" presetID="5" presetClass="entr" presetSubtype="5" fill="hold" nodeType="withEffect">
                                  <p:stCondLst>
                                    <p:cond delay="0"/>
                                  </p:stCondLst>
                                  <p:childTnLst>
                                    <p:set>
                                      <p:cBhvr>
                                        <p:cTn id="26" dur="1" fill="hold">
                                          <p:stCondLst>
                                            <p:cond delay="0"/>
                                          </p:stCondLst>
                                        </p:cTn>
                                        <p:tgtEl>
                                          <p:spTgt spid="24579"/>
                                        </p:tgtEl>
                                        <p:attrNameLst>
                                          <p:attrName>style.visibility</p:attrName>
                                        </p:attrNameLst>
                                      </p:cBhvr>
                                      <p:to>
                                        <p:strVal val="visible"/>
                                      </p:to>
                                    </p:set>
                                    <p:animEffect transition="in" filter="checkerboard(down)">
                                      <p:cBhvr>
                                        <p:cTn id="27" dur="1000"/>
                                        <p:tgtEl>
                                          <p:spTgt spid="24579"/>
                                        </p:tgtEl>
                                      </p:cBhvr>
                                    </p:animEffect>
                                  </p:childTnLst>
                                </p:cTn>
                              </p:par>
                              <p:par>
                                <p:cTn id="28" presetID="5" presetClass="entr" presetSubtype="5" fill="hold" nodeType="withEffect">
                                  <p:stCondLst>
                                    <p:cond delay="0"/>
                                  </p:stCondLst>
                                  <p:childTnLst>
                                    <p:set>
                                      <p:cBhvr>
                                        <p:cTn id="29" dur="1" fill="hold">
                                          <p:stCondLst>
                                            <p:cond delay="0"/>
                                          </p:stCondLst>
                                        </p:cTn>
                                        <p:tgtEl>
                                          <p:spTgt spid="24577"/>
                                        </p:tgtEl>
                                        <p:attrNameLst>
                                          <p:attrName>style.visibility</p:attrName>
                                        </p:attrNameLst>
                                      </p:cBhvr>
                                      <p:to>
                                        <p:strVal val="visible"/>
                                      </p:to>
                                    </p:set>
                                    <p:animEffect transition="in" filter="checkerboard(down)">
                                      <p:cBhvr>
                                        <p:cTn id="30" dur="1000"/>
                                        <p:tgtEl>
                                          <p:spTgt spid="24577"/>
                                        </p:tgtEl>
                                      </p:cBhvr>
                                    </p:animEffect>
                                  </p:childTnLst>
                                </p:cTn>
                              </p:par>
                              <p:par>
                                <p:cTn id="31" presetID="5" presetClass="entr" presetSubtype="5" fill="hold" nodeType="withEffect">
                                  <p:stCondLst>
                                    <p:cond delay="0"/>
                                  </p:stCondLst>
                                  <p:childTnLst>
                                    <p:set>
                                      <p:cBhvr>
                                        <p:cTn id="32" dur="1" fill="hold">
                                          <p:stCondLst>
                                            <p:cond delay="0"/>
                                          </p:stCondLst>
                                        </p:cTn>
                                        <p:tgtEl>
                                          <p:spTgt spid="24581"/>
                                        </p:tgtEl>
                                        <p:attrNameLst>
                                          <p:attrName>style.visibility</p:attrName>
                                        </p:attrNameLst>
                                      </p:cBhvr>
                                      <p:to>
                                        <p:strVal val="visible"/>
                                      </p:to>
                                    </p:set>
                                    <p:animEffect transition="in" filter="checkerboard(down)">
                                      <p:cBhvr>
                                        <p:cTn id="33" dur="1000"/>
                                        <p:tgtEl>
                                          <p:spTgt spid="24581"/>
                                        </p:tgtEl>
                                      </p:cBhvr>
                                    </p:animEffect>
                                  </p:childTnLst>
                                </p:cTn>
                              </p:par>
                              <p:par>
                                <p:cTn id="34" presetID="5" presetClass="entr" presetSubtype="5" fill="hold" nodeType="withEffect">
                                  <p:stCondLst>
                                    <p:cond delay="0"/>
                                  </p:stCondLst>
                                  <p:childTnLst>
                                    <p:set>
                                      <p:cBhvr>
                                        <p:cTn id="35" dur="1" fill="hold">
                                          <p:stCondLst>
                                            <p:cond delay="0"/>
                                          </p:stCondLst>
                                        </p:cTn>
                                        <p:tgtEl>
                                          <p:spTgt spid="24582"/>
                                        </p:tgtEl>
                                        <p:attrNameLst>
                                          <p:attrName>style.visibility</p:attrName>
                                        </p:attrNameLst>
                                      </p:cBhvr>
                                      <p:to>
                                        <p:strVal val="visible"/>
                                      </p:to>
                                    </p:set>
                                    <p:animEffect transition="in" filter="checkerboard(down)">
                                      <p:cBhvr>
                                        <p:cTn id="36" dur="1000"/>
                                        <p:tgtEl>
                                          <p:spTgt spid="24582"/>
                                        </p:tgtEl>
                                      </p:cBhvr>
                                    </p:animEffect>
                                  </p:childTnLst>
                                </p:cTn>
                              </p:par>
                              <p:par>
                                <p:cTn id="37" presetID="5" presetClass="entr" presetSubtype="5" fill="hold" nodeType="withEffect">
                                  <p:stCondLst>
                                    <p:cond delay="0"/>
                                  </p:stCondLst>
                                  <p:childTnLst>
                                    <p:set>
                                      <p:cBhvr>
                                        <p:cTn id="38" dur="1" fill="hold">
                                          <p:stCondLst>
                                            <p:cond delay="0"/>
                                          </p:stCondLst>
                                        </p:cTn>
                                        <p:tgtEl>
                                          <p:spTgt spid="24580"/>
                                        </p:tgtEl>
                                        <p:attrNameLst>
                                          <p:attrName>style.visibility</p:attrName>
                                        </p:attrNameLst>
                                      </p:cBhvr>
                                      <p:to>
                                        <p:strVal val="visible"/>
                                      </p:to>
                                    </p:set>
                                    <p:animEffect transition="in" filter="checkerboard(down)">
                                      <p:cBhvr>
                                        <p:cTn id="39" dur="1000"/>
                                        <p:tgtEl>
                                          <p:spTgt spid="24580"/>
                                        </p:tgtEl>
                                      </p:cBhvr>
                                    </p:animEffect>
                                  </p:childTnLst>
                                </p:cTn>
                              </p:par>
                              <p:par>
                                <p:cTn id="40" presetID="5" presetClass="entr" presetSubtype="5" fill="hold" nodeType="withEffect">
                                  <p:stCondLst>
                                    <p:cond delay="0"/>
                                  </p:stCondLst>
                                  <p:childTnLst>
                                    <p:set>
                                      <p:cBhvr>
                                        <p:cTn id="41" dur="1" fill="hold">
                                          <p:stCondLst>
                                            <p:cond delay="0"/>
                                          </p:stCondLst>
                                        </p:cTn>
                                        <p:tgtEl>
                                          <p:spTgt spid="24578"/>
                                        </p:tgtEl>
                                        <p:attrNameLst>
                                          <p:attrName>style.visibility</p:attrName>
                                        </p:attrNameLst>
                                      </p:cBhvr>
                                      <p:to>
                                        <p:strVal val="visible"/>
                                      </p:to>
                                    </p:set>
                                    <p:animEffect transition="in" filter="checkerboard(down)">
                                      <p:cBhvr>
                                        <p:cTn id="42"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307767" y="1731324"/>
            <a:ext cx="5095505" cy="145126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Kể tên một số dãy núi, đồng bằng, cao nguyên ở Việt Nam mà em biết.</a:t>
            </a:r>
          </a:p>
        </p:txBody>
      </p:sp>
      <p:pic>
        <p:nvPicPr>
          <p:cNvPr id="12" name="Picture 2" descr="Để con học tốt Toán- cha mẹ cần làm gì">
            <a:extLst>
              <a:ext uri="{FF2B5EF4-FFF2-40B4-BE49-F238E27FC236}">
                <a16:creationId xmlns=""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138" r="64164" b="8611"/>
          <a:stretch/>
        </p:blipFill>
        <p:spPr bwMode="auto">
          <a:xfrm>
            <a:off x="285008" y="1306286"/>
            <a:ext cx="696040" cy="873560"/>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descr="scan0022">
            <a:extLst>
              <a:ext uri="{FF2B5EF4-FFF2-40B4-BE49-F238E27FC236}">
                <a16:creationId xmlns:a16="http://schemas.microsoft.com/office/drawing/2014/main" xmlns="" id="{E624A00F-E00B-4F29-BF1D-77F6F63B6174}"/>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649" t="1921" r="5493" b="11326"/>
          <a:stretch/>
        </p:blipFill>
        <p:spPr bwMode="auto">
          <a:xfrm>
            <a:off x="5676404" y="619029"/>
            <a:ext cx="3348845" cy="4166727"/>
          </a:xfrm>
          <a:prstGeom prst="rect">
            <a:avLst/>
          </a:prstGeom>
          <a:solidFill>
            <a:srgbClr val="66FF33"/>
          </a:solidFill>
          <a:ln w="9525">
            <a:solidFill>
              <a:srgbClr val="0000FF"/>
            </a:solidFill>
            <a:miter lim="800000"/>
            <a:headEnd/>
            <a:tailEnd/>
          </a:ln>
        </p:spPr>
      </p:pic>
      <p:sp>
        <p:nvSpPr>
          <p:cNvPr id="37" name="TextBox 36">
            <a:extLst>
              <a:ext uri="{FF2B5EF4-FFF2-40B4-BE49-F238E27FC236}">
                <a16:creationId xmlns:a16="http://schemas.microsoft.com/office/drawing/2014/main" xmlns="" id="{7CF9C1B9-5B07-4E06-84E0-8DA3DF16C35A}"/>
              </a:ext>
            </a:extLst>
          </p:cNvPr>
          <p:cNvSpPr txBox="1"/>
          <p:nvPr/>
        </p:nvSpPr>
        <p:spPr>
          <a:xfrm>
            <a:off x="5814974" y="6389607"/>
            <a:ext cx="3185770" cy="307777"/>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Hình 28.1. L</a:t>
            </a:r>
            <a:r>
              <a:rPr lang="vi-VN" dirty="0">
                <a:solidFill>
                  <a:srgbClr val="0070C0"/>
                </a:solidFill>
                <a:latin typeface="Arial" panose="020B0604020202020204" pitchFamily="34" charset="0"/>
                <a:cs typeface="Arial" panose="020B0604020202020204" pitchFamily="34" charset="0"/>
              </a:rPr>
              <a:t>ư</a:t>
            </a:r>
            <a:r>
              <a:rPr lang="en-US" dirty="0">
                <a:solidFill>
                  <a:srgbClr val="0070C0"/>
                </a:solidFill>
                <a:latin typeface="Arial" panose="020B0604020202020204" pitchFamily="34" charset="0"/>
                <a:cs typeface="Arial" panose="020B0604020202020204" pitchFamily="34" charset="0"/>
              </a:rPr>
              <a:t>ợc đồ địa hình Việt Nam</a:t>
            </a:r>
          </a:p>
        </p:txBody>
      </p:sp>
      <p:sp>
        <p:nvSpPr>
          <p:cNvPr id="38" name="TextBox 37">
            <a:extLst>
              <a:ext uri="{FF2B5EF4-FFF2-40B4-BE49-F238E27FC236}">
                <a16:creationId xmlns:a16="http://schemas.microsoft.com/office/drawing/2014/main" xmlns="" id="{7CF9C1B9-5B07-4E06-84E0-8DA3DF16C35A}"/>
              </a:ext>
            </a:extLst>
          </p:cNvPr>
          <p:cNvSpPr txBox="1"/>
          <p:nvPr/>
        </p:nvSpPr>
        <p:spPr>
          <a:xfrm>
            <a:off x="5664530" y="4776348"/>
            <a:ext cx="3384466" cy="369332"/>
          </a:xfrm>
          <a:prstGeom prst="rect">
            <a:avLst/>
          </a:prstGeom>
          <a:solidFill>
            <a:schemeClr val="bg1"/>
          </a:solidFill>
          <a:ln>
            <a:solidFill>
              <a:srgbClr val="0000FF"/>
            </a:solidFill>
          </a:ln>
        </p:spPr>
        <p:txBody>
          <a:bodyPr wrap="square" rtlCol="0">
            <a:spAutoFit/>
          </a:bodyPr>
          <a:lstStyle/>
          <a:p>
            <a:pPr algn="ctr"/>
            <a:r>
              <a:rPr lang="en-US" sz="1800" smtClean="0">
                <a:solidFill>
                  <a:srgbClr val="0000FF"/>
                </a:solidFill>
                <a:latin typeface="Arial" panose="020B0604020202020204" pitchFamily="34" charset="0"/>
                <a:cs typeface="Arial" panose="020B0604020202020204" pitchFamily="34" charset="0"/>
              </a:rPr>
              <a:t>L</a:t>
            </a:r>
            <a:r>
              <a:rPr lang="vi-VN" sz="1800" smtClean="0">
                <a:solidFill>
                  <a:srgbClr val="0000FF"/>
                </a:solidFill>
                <a:latin typeface="Arial" panose="020B0604020202020204" pitchFamily="34" charset="0"/>
                <a:cs typeface="Arial" panose="020B0604020202020204" pitchFamily="34" charset="0"/>
              </a:rPr>
              <a:t>ư</a:t>
            </a:r>
            <a:r>
              <a:rPr lang="en-US" sz="1800" smtClean="0">
                <a:solidFill>
                  <a:srgbClr val="0000FF"/>
                </a:solidFill>
                <a:latin typeface="Arial" panose="020B0604020202020204" pitchFamily="34" charset="0"/>
                <a:cs typeface="Arial" panose="020B0604020202020204" pitchFamily="34" charset="0"/>
              </a:rPr>
              <a:t>ợc </a:t>
            </a:r>
            <a:r>
              <a:rPr lang="en-US" sz="1800" dirty="0">
                <a:solidFill>
                  <a:srgbClr val="0000FF"/>
                </a:solidFill>
                <a:latin typeface="Arial" panose="020B0604020202020204" pitchFamily="34" charset="0"/>
                <a:cs typeface="Arial" panose="020B0604020202020204" pitchFamily="34" charset="0"/>
              </a:rPr>
              <a:t>đồ địa hình Việt Nam</a:t>
            </a:r>
          </a:p>
        </p:txBody>
      </p:sp>
      <p:sp>
        <p:nvSpPr>
          <p:cNvPr id="40" name="Rectangle 39"/>
          <p:cNvSpPr/>
          <p:nvPr/>
        </p:nvSpPr>
        <p:spPr>
          <a:xfrm>
            <a:off x="132446" y="604453"/>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sp>
        <p:nvSpPr>
          <p:cNvPr id="41" name="TextBox 40"/>
          <p:cNvSpPr txBox="1"/>
          <p:nvPr/>
        </p:nvSpPr>
        <p:spPr>
          <a:xfrm>
            <a:off x="136571" y="962893"/>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ppt_x</p:attrName>
                                        </p:attrNameLst>
                                      </p:cBhvr>
                                      <p:tavLst>
                                        <p:tav tm="0">
                                          <p:val>
                                            <p:strVal val="#ppt_x-.2"/>
                                          </p:val>
                                        </p:tav>
                                        <p:tav tm="100000">
                                          <p:val>
                                            <p:strVal val="#ppt_x"/>
                                          </p:val>
                                        </p:tav>
                                      </p:tavLst>
                                    </p:anim>
                                    <p:anim calcmode="lin" valueType="num">
                                      <p:cBhvr>
                                        <p:cTn id="1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4" y="1534392"/>
            <a:ext cx="4941125" cy="2182585"/>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a:t>
            </a:r>
            <a:r>
              <a:rPr lang="vi-VN" sz="2800" b="1" i="1" smtClean="0">
                <a:solidFill>
                  <a:srgbClr val="0000FF"/>
                </a:solidFill>
                <a:cs typeface="Arial" pitchFamily="34" charset="0"/>
              </a:rPr>
              <a:t>Khai thác thông tin mục </a:t>
            </a:r>
            <a:r>
              <a:rPr lang="en-US" sz="2800" b="1" i="1" smtClean="0">
                <a:solidFill>
                  <a:srgbClr val="0000FF"/>
                </a:solidFill>
                <a:cs typeface="Arial" pitchFamily="34" charset="0"/>
              </a:rPr>
              <a:t>2.b</a:t>
            </a:r>
            <a:r>
              <a:rPr lang="vi-VN" sz="2800" b="1" i="1" smtClean="0">
                <a:solidFill>
                  <a:srgbClr val="0000FF"/>
                </a:solidFill>
                <a:cs typeface="Arial" pitchFamily="34" charset="0"/>
              </a:rPr>
              <a:t> và H.1 SGK, </a:t>
            </a:r>
            <a:r>
              <a:rPr lang="en-US" sz="2800" b="1" i="1" smtClean="0">
                <a:solidFill>
                  <a:srgbClr val="0000FF"/>
                </a:solidFill>
                <a:cs typeface="Arial" pitchFamily="34" charset="0"/>
              </a:rPr>
              <a:t>kể tên và xác định sự phân bố một số khoáng sản ở châu Á.</a:t>
            </a: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16185"/>
            <a:ext cx="642954" cy="698258"/>
          </a:xfrm>
          <a:prstGeom prst="rect">
            <a:avLst/>
          </a:prstGeom>
        </p:spPr>
      </p:pic>
      <p:sp>
        <p:nvSpPr>
          <p:cNvPr id="10" name="TextBox 9"/>
          <p:cNvSpPr txBox="1"/>
          <p:nvPr/>
        </p:nvSpPr>
        <p:spPr>
          <a:xfrm>
            <a:off x="136571" y="962893"/>
            <a:ext cx="208775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Khoáng sản</a:t>
            </a:r>
          </a:p>
        </p:txBody>
      </p:sp>
      <p:pic>
        <p:nvPicPr>
          <p:cNvPr id="11" name="Picture 2" descr="C:\Users\PTS\Desktop\GADT ĐL7 (KNTTCS, kì 1)\hinh-1.jpg"/>
          <p:cNvPicPr>
            <a:picLocks noChangeAspect="1" noChangeArrowheads="1"/>
          </p:cNvPicPr>
          <p:nvPr/>
        </p:nvPicPr>
        <p:blipFill>
          <a:blip r:embed="rId4" cstate="print"/>
          <a:srcRect/>
          <a:stretch>
            <a:fillRect/>
          </a:stretch>
        </p:blipFill>
        <p:spPr bwMode="auto">
          <a:xfrm>
            <a:off x="5220187" y="660316"/>
            <a:ext cx="3733804" cy="4386696"/>
          </a:xfrm>
          <a:prstGeom prst="rect">
            <a:avLst/>
          </a:prstGeom>
          <a:noFill/>
          <a:ln>
            <a:solidFill>
              <a:srgbClr val="0000FF"/>
            </a:solidFill>
          </a:ln>
        </p:spPr>
      </p:pic>
      <p:sp>
        <p:nvSpPr>
          <p:cNvPr id="12" name="Rectangle 11"/>
          <p:cNvSpPr/>
          <p:nvPr/>
        </p:nvSpPr>
        <p:spPr>
          <a:xfrm>
            <a:off x="5201392" y="46837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
        <p:nvSpPr>
          <p:cNvPr id="19" name="Rectangle: Rounded Corners 7">
            <a:extLst>
              <a:ext uri="{FF2B5EF4-FFF2-40B4-BE49-F238E27FC236}">
                <a16:creationId xmlns="" xmlns:a16="http://schemas.microsoft.com/office/drawing/2014/main" id="{83943E22-6FC5-4857-96F1-DB4BDF369685}"/>
              </a:ext>
            </a:extLst>
          </p:cNvPr>
          <p:cNvSpPr/>
          <p:nvPr/>
        </p:nvSpPr>
        <p:spPr>
          <a:xfrm>
            <a:off x="178130" y="1505690"/>
            <a:ext cx="5000498" cy="145126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Trình bày đặc điểm tài nguyên khoáng sản châu Á.</a:t>
            </a:r>
          </a:p>
        </p:txBody>
      </p:sp>
      <p:pic>
        <p:nvPicPr>
          <p:cNvPr id="20" name="Picture 2" descr="Để con học tốt Toán- cha mẹ cần làm gì">
            <a:extLst>
              <a:ext uri="{FF2B5EF4-FFF2-40B4-BE49-F238E27FC236}">
                <a16:creationId xmlns="" xmlns:a16="http://schemas.microsoft.com/office/drawing/2014/main" id="{30E339FD-B5B7-4C8C-874E-5CF7938C21D0}"/>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7138" r="64164" b="8611"/>
          <a:stretch/>
        </p:blipFill>
        <p:spPr bwMode="auto">
          <a:xfrm>
            <a:off x="106883" y="1306286"/>
            <a:ext cx="696040" cy="873560"/>
          </a:xfrm>
          <a:prstGeom prst="rect">
            <a:avLst/>
          </a:prstGeom>
          <a:noFill/>
          <a:extLst>
            <a:ext uri="{909E8E84-426E-40DD-AFC4-6F175D3DCCD1}">
              <a14:hiddenFill xmlns="" xmlns:a14="http://schemas.microsoft.com/office/drawing/2010/main">
                <a:solidFill>
                  <a:srgbClr val="FFFFFF"/>
                </a:solidFill>
              </a14:hiddenFill>
            </a:ext>
          </a:extLst>
        </p:spPr>
      </p:pic>
      <p:sp>
        <p:nvSpPr>
          <p:cNvPr id="104449" name="Rectangle 1"/>
          <p:cNvSpPr>
            <a:spLocks noChangeArrowheads="1"/>
          </p:cNvSpPr>
          <p:nvPr/>
        </p:nvSpPr>
        <p:spPr bwMode="auto">
          <a:xfrm>
            <a:off x="166252" y="1239996"/>
            <a:ext cx="4999512" cy="3407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0000"/>
                </a:solidFill>
                <a:effectLst/>
                <a:ea typeface="Calibri" pitchFamily="34" charset="0"/>
                <a:cs typeface="Times New Roman" pitchFamily="18" charset="0"/>
              </a:rPr>
              <a:t>- Tài nguyên khoáng sản phong phú và trữ lượng lớn, phân bố rộng khắp.</a:t>
            </a:r>
            <a:endParaRPr kumimoji="0" lang="en-US" sz="2800" b="1" i="0" u="none" strike="noStrike" cap="none" normalizeH="0" baseline="0" smtClean="0">
              <a:ln>
                <a:noFill/>
              </a:ln>
              <a:solidFill>
                <a:schemeClr val="tx1"/>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0000"/>
                </a:solidFill>
                <a:effectLst/>
                <a:ea typeface="Calibri" pitchFamily="34" charset="0"/>
                <a:cs typeface="Times New Roman" pitchFamily="18" charset="0"/>
              </a:rPr>
              <a:t>- Các khoáng sản quan trọng: dầu mỏ, than đá, khí đốt, sắt, đồng, thiếc...</a:t>
            </a:r>
            <a:endParaRPr kumimoji="0" lang="pt-BR" sz="2800" b="1" i="0" u="none" strike="noStrike" cap="none" normalizeH="0" baseline="0" smtClean="0">
              <a:ln>
                <a:noFill/>
              </a:ln>
              <a:solidFill>
                <a:schemeClr val="tx1"/>
              </a:solidFill>
              <a:effectLs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ppt_x</p:attrName>
                                        </p:attrNameLst>
                                      </p:cBhvr>
                                      <p:tavLst>
                                        <p:tav tm="0">
                                          <p:val>
                                            <p:strVal val="#ppt_x-.2"/>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nodeType="clickEffect">
                                  <p:stCondLst>
                                    <p:cond delay="0"/>
                                  </p:stCondLst>
                                  <p:childTnLst>
                                    <p:anim calcmode="lin" valueType="num">
                                      <p:cBhvr>
                                        <p:cTn id="25" dur="1000"/>
                                        <p:tgtEl>
                                          <p:spTgt spid="18"/>
                                        </p:tgtEl>
                                        <p:attrNameLst>
                                          <p:attrName>ppt_x</p:attrName>
                                        </p:attrNameLst>
                                      </p:cBhvr>
                                      <p:tavLst>
                                        <p:tav tm="0">
                                          <p:val>
                                            <p:strVal val="ppt_x"/>
                                          </p:val>
                                        </p:tav>
                                        <p:tav tm="100000">
                                          <p:val>
                                            <p:strVal val="ppt_x-.2"/>
                                          </p:val>
                                        </p:tav>
                                      </p:tavLst>
                                    </p:anim>
                                    <p:anim calcmode="lin" valueType="num">
                                      <p:cBhvr>
                                        <p:cTn id="26" dur="1000"/>
                                        <p:tgtEl>
                                          <p:spTgt spid="18"/>
                                        </p:tgtEl>
                                        <p:attrNameLst>
                                          <p:attrName>ppt_y</p:attrName>
                                        </p:attrNameLst>
                                      </p:cBhvr>
                                      <p:tavLst>
                                        <p:tav tm="0">
                                          <p:val>
                                            <p:strVal val="ppt_y"/>
                                          </p:val>
                                        </p:tav>
                                        <p:tav tm="100000">
                                          <p:val>
                                            <p:strVal val="ppt_y"/>
                                          </p:val>
                                        </p:tav>
                                      </p:tavLst>
                                    </p:anim>
                                    <p:animEffect transition="out" filter="fade">
                                      <p:cBhvr>
                                        <p:cTn id="27" dur="1000"/>
                                        <p:tgtEl>
                                          <p:spTgt spid="18"/>
                                        </p:tgtEl>
                                      </p:cBhvr>
                                    </p:animEffect>
                                    <p:set>
                                      <p:cBhvr>
                                        <p:cTn id="28" dur="1" fill="hold">
                                          <p:stCondLst>
                                            <p:cond delay="999"/>
                                          </p:stCondLst>
                                        </p:cTn>
                                        <p:tgtEl>
                                          <p:spTgt spid="18"/>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17"/>
                                        </p:tgtEl>
                                        <p:attrNameLst>
                                          <p:attrName>ppt_x</p:attrName>
                                        </p:attrNameLst>
                                      </p:cBhvr>
                                      <p:tavLst>
                                        <p:tav tm="0">
                                          <p:val>
                                            <p:strVal val="ppt_x"/>
                                          </p:val>
                                        </p:tav>
                                        <p:tav tm="100000">
                                          <p:val>
                                            <p:strVal val="ppt_x-.2"/>
                                          </p:val>
                                        </p:tav>
                                      </p:tavLst>
                                    </p:anim>
                                    <p:anim calcmode="lin" valueType="num">
                                      <p:cBhvr>
                                        <p:cTn id="31" dur="1000"/>
                                        <p:tgtEl>
                                          <p:spTgt spid="17"/>
                                        </p:tgtEl>
                                        <p:attrNameLst>
                                          <p:attrName>ppt_y</p:attrName>
                                        </p:attrNameLst>
                                      </p:cBhvr>
                                      <p:tavLst>
                                        <p:tav tm="0">
                                          <p:val>
                                            <p:strVal val="ppt_y"/>
                                          </p:val>
                                        </p:tav>
                                        <p:tav tm="100000">
                                          <p:val>
                                            <p:strVal val="ppt_y"/>
                                          </p:val>
                                        </p:tav>
                                      </p:tavLst>
                                    </p:anim>
                                    <p:animEffect transition="out" filter="fade">
                                      <p:cBhvr>
                                        <p:cTn id="32" dur="1000"/>
                                        <p:tgtEl>
                                          <p:spTgt spid="17"/>
                                        </p:tgtEl>
                                      </p:cBhvr>
                                    </p:animEffect>
                                    <p:set>
                                      <p:cBhvr>
                                        <p:cTn id="33" dur="1" fill="hold">
                                          <p:stCondLst>
                                            <p:cond delay="9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ppt_x</p:attrName>
                                        </p:attrNameLst>
                                      </p:cBhvr>
                                      <p:tavLst>
                                        <p:tav tm="0">
                                          <p:val>
                                            <p:strVal val="#ppt_x-.2"/>
                                          </p:val>
                                        </p:tav>
                                        <p:tav tm="100000">
                                          <p:val>
                                            <p:strVal val="#ppt_x"/>
                                          </p:val>
                                        </p:tav>
                                      </p:tavLst>
                                    </p:anim>
                                    <p:anim calcmode="lin" valueType="num">
                                      <p:cBhvr>
                                        <p:cTn id="3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0"/>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ppt_x</p:attrName>
                                        </p:attrNameLst>
                                      </p:cBhvr>
                                      <p:tavLst>
                                        <p:tav tm="0">
                                          <p:val>
                                            <p:strVal val="#ppt_x-.2"/>
                                          </p:val>
                                        </p:tav>
                                        <p:tav tm="100000">
                                          <p:val>
                                            <p:strVal val="#ppt_x"/>
                                          </p:val>
                                        </p:tav>
                                      </p:tavLst>
                                    </p:anim>
                                    <p:anim calcmode="lin" valueType="num">
                                      <p:cBhvr>
                                        <p:cTn id="44"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xit" presetSubtype="0" fill="hold" nodeType="clickEffect">
                                  <p:stCondLst>
                                    <p:cond delay="0"/>
                                  </p:stCondLst>
                                  <p:childTnLst>
                                    <p:anim calcmode="lin" valueType="num">
                                      <p:cBhvr>
                                        <p:cTn id="49" dur="1000"/>
                                        <p:tgtEl>
                                          <p:spTgt spid="20"/>
                                        </p:tgtEl>
                                        <p:attrNameLst>
                                          <p:attrName>ppt_x</p:attrName>
                                        </p:attrNameLst>
                                      </p:cBhvr>
                                      <p:tavLst>
                                        <p:tav tm="0">
                                          <p:val>
                                            <p:strVal val="ppt_x"/>
                                          </p:val>
                                        </p:tav>
                                        <p:tav tm="100000">
                                          <p:val>
                                            <p:strVal val="ppt_x-.2"/>
                                          </p:val>
                                        </p:tav>
                                      </p:tavLst>
                                    </p:anim>
                                    <p:anim calcmode="lin" valueType="num">
                                      <p:cBhvr>
                                        <p:cTn id="50" dur="1000"/>
                                        <p:tgtEl>
                                          <p:spTgt spid="20"/>
                                        </p:tgtEl>
                                        <p:attrNameLst>
                                          <p:attrName>ppt_y</p:attrName>
                                        </p:attrNameLst>
                                      </p:cBhvr>
                                      <p:tavLst>
                                        <p:tav tm="0">
                                          <p:val>
                                            <p:strVal val="ppt_y"/>
                                          </p:val>
                                        </p:tav>
                                        <p:tav tm="100000">
                                          <p:val>
                                            <p:strVal val="ppt_y"/>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29" presetClass="exit" presetSubtype="0" fill="hold" grpId="1" nodeType="withEffect">
                                  <p:stCondLst>
                                    <p:cond delay="0"/>
                                  </p:stCondLst>
                                  <p:childTnLst>
                                    <p:anim calcmode="lin" valueType="num">
                                      <p:cBhvr>
                                        <p:cTn id="54" dur="1000"/>
                                        <p:tgtEl>
                                          <p:spTgt spid="19"/>
                                        </p:tgtEl>
                                        <p:attrNameLst>
                                          <p:attrName>ppt_x</p:attrName>
                                        </p:attrNameLst>
                                      </p:cBhvr>
                                      <p:tavLst>
                                        <p:tav tm="0">
                                          <p:val>
                                            <p:strVal val="ppt_x"/>
                                          </p:val>
                                        </p:tav>
                                        <p:tav tm="100000">
                                          <p:val>
                                            <p:strVal val="ppt_x-.2"/>
                                          </p:val>
                                        </p:tav>
                                      </p:tavLst>
                                    </p:anim>
                                    <p:anim calcmode="lin" valueType="num">
                                      <p:cBhvr>
                                        <p:cTn id="55" dur="1000"/>
                                        <p:tgtEl>
                                          <p:spTgt spid="19"/>
                                        </p:tgtEl>
                                        <p:attrNameLst>
                                          <p:attrName>ppt_y</p:attrName>
                                        </p:attrNameLst>
                                      </p:cBhvr>
                                      <p:tavLst>
                                        <p:tav tm="0">
                                          <p:val>
                                            <p:strVal val="ppt_y"/>
                                          </p:val>
                                        </p:tav>
                                        <p:tav tm="100000">
                                          <p:val>
                                            <p:strVal val="ppt_y"/>
                                          </p:val>
                                        </p:tav>
                                      </p:tavLst>
                                    </p:anim>
                                    <p:animEffect transition="out" filter="fade">
                                      <p:cBhvr>
                                        <p:cTn id="56" dur="1000"/>
                                        <p:tgtEl>
                                          <p:spTgt spid="19"/>
                                        </p:tgtEl>
                                      </p:cBhvr>
                                    </p:animEffect>
                                    <p:set>
                                      <p:cBhvr>
                                        <p:cTn id="57" dur="1" fill="hold">
                                          <p:stCondLst>
                                            <p:cond delay="9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04449">
                                            <p:txEl>
                                              <p:pRg st="0" end="0"/>
                                            </p:txEl>
                                          </p:spTgt>
                                        </p:tgtEl>
                                        <p:attrNameLst>
                                          <p:attrName>style.visibility</p:attrName>
                                        </p:attrNameLst>
                                      </p:cBhvr>
                                      <p:to>
                                        <p:strVal val="visible"/>
                                      </p:to>
                                    </p:set>
                                    <p:anim calcmode="lin" valueType="num">
                                      <p:cBhvr>
                                        <p:cTn id="62" dur="1000" fill="hold"/>
                                        <p:tgtEl>
                                          <p:spTgt spid="104449">
                                            <p:txEl>
                                              <p:pRg st="0" end="0"/>
                                            </p:txEl>
                                          </p:spTgt>
                                        </p:tgtEl>
                                        <p:attrNameLst>
                                          <p:attrName>ppt_x</p:attrName>
                                        </p:attrNameLst>
                                      </p:cBhvr>
                                      <p:tavLst>
                                        <p:tav tm="0">
                                          <p:val>
                                            <p:strVal val="#ppt_x-.2"/>
                                          </p:val>
                                        </p:tav>
                                        <p:tav tm="100000">
                                          <p:val>
                                            <p:strVal val="#ppt_x"/>
                                          </p:val>
                                        </p:tav>
                                      </p:tavLst>
                                    </p:anim>
                                    <p:anim calcmode="lin" valueType="num">
                                      <p:cBhvr>
                                        <p:cTn id="63" dur="1000" fill="hold"/>
                                        <p:tgtEl>
                                          <p:spTgt spid="10444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0444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nodeType="clickEffect">
                                  <p:stCondLst>
                                    <p:cond delay="0"/>
                                  </p:stCondLst>
                                  <p:childTnLst>
                                    <p:set>
                                      <p:cBhvr>
                                        <p:cTn id="68" dur="1" fill="hold">
                                          <p:stCondLst>
                                            <p:cond delay="0"/>
                                          </p:stCondLst>
                                        </p:cTn>
                                        <p:tgtEl>
                                          <p:spTgt spid="104449">
                                            <p:txEl>
                                              <p:pRg st="1" end="1"/>
                                            </p:txEl>
                                          </p:spTgt>
                                        </p:tgtEl>
                                        <p:attrNameLst>
                                          <p:attrName>style.visibility</p:attrName>
                                        </p:attrNameLst>
                                      </p:cBhvr>
                                      <p:to>
                                        <p:strVal val="visible"/>
                                      </p:to>
                                    </p:set>
                                    <p:anim calcmode="lin" valueType="num">
                                      <p:cBhvr>
                                        <p:cTn id="69" dur="1000" fill="hold"/>
                                        <p:tgtEl>
                                          <p:spTgt spid="104449">
                                            <p:txEl>
                                              <p:pRg st="1" end="1"/>
                                            </p:txEl>
                                          </p:spTgt>
                                        </p:tgtEl>
                                        <p:attrNameLst>
                                          <p:attrName>ppt_x</p:attrName>
                                        </p:attrNameLst>
                                      </p:cBhvr>
                                      <p:tavLst>
                                        <p:tav tm="0">
                                          <p:val>
                                            <p:strVal val="#ppt_x-.2"/>
                                          </p:val>
                                        </p:tav>
                                        <p:tav tm="100000">
                                          <p:val>
                                            <p:strVal val="#ppt_x"/>
                                          </p:val>
                                        </p:tav>
                                      </p:tavLst>
                                    </p:anim>
                                    <p:anim calcmode="lin" valueType="num">
                                      <p:cBhvr>
                                        <p:cTn id="70" dur="1000" fill="hold"/>
                                        <p:tgtEl>
                                          <p:spTgt spid="10444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71" dur="1000"/>
                                        <p:tgtEl>
                                          <p:spTgt spid="1044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212765" y="1719454"/>
            <a:ext cx="5095505" cy="102374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Kể tên một số khoáng sản ở Việt Nam mà em biết.</a:t>
            </a:r>
          </a:p>
        </p:txBody>
      </p:sp>
      <p:pic>
        <p:nvPicPr>
          <p:cNvPr id="12" name="Picture 2" descr="Để con học tốt Toán- cha mẹ cần làm gì">
            <a:extLst>
              <a:ext uri="{FF2B5EF4-FFF2-40B4-BE49-F238E27FC236}">
                <a16:creationId xmlns=""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138" r="64164" b="8611"/>
          <a:stretch/>
        </p:blipFill>
        <p:spPr bwMode="auto">
          <a:xfrm>
            <a:off x="201881" y="1389416"/>
            <a:ext cx="696040" cy="873560"/>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7CF9C1B9-5B07-4E06-84E0-8DA3DF16C35A}"/>
              </a:ext>
            </a:extLst>
          </p:cNvPr>
          <p:cNvSpPr txBox="1"/>
          <p:nvPr/>
        </p:nvSpPr>
        <p:spPr>
          <a:xfrm>
            <a:off x="5415148" y="4776348"/>
            <a:ext cx="3728852" cy="369332"/>
          </a:xfrm>
          <a:prstGeom prst="rect">
            <a:avLst/>
          </a:prstGeom>
          <a:noFill/>
          <a:ln>
            <a:solidFill>
              <a:srgbClr val="0000FF"/>
            </a:solidFill>
          </a:ln>
        </p:spPr>
        <p:txBody>
          <a:bodyPr wrap="square" rtlCol="0">
            <a:spAutoFit/>
          </a:bodyPr>
          <a:lstStyle/>
          <a:p>
            <a:pPr algn="ctr"/>
            <a:r>
              <a:rPr lang="en-US" sz="1800" smtClean="0">
                <a:solidFill>
                  <a:srgbClr val="0000FF"/>
                </a:solidFill>
                <a:latin typeface="Arial" panose="020B0604020202020204" pitchFamily="34" charset="0"/>
                <a:cs typeface="Arial" panose="020B0604020202020204" pitchFamily="34" charset="0"/>
              </a:rPr>
              <a:t>L</a:t>
            </a:r>
            <a:r>
              <a:rPr lang="vi-VN" sz="1800" smtClean="0">
                <a:solidFill>
                  <a:srgbClr val="0000FF"/>
                </a:solidFill>
                <a:latin typeface="Arial" panose="020B0604020202020204" pitchFamily="34" charset="0"/>
                <a:cs typeface="Arial" panose="020B0604020202020204" pitchFamily="34" charset="0"/>
              </a:rPr>
              <a:t>ư</a:t>
            </a:r>
            <a:r>
              <a:rPr lang="en-US" sz="1800" smtClean="0">
                <a:solidFill>
                  <a:srgbClr val="0000FF"/>
                </a:solidFill>
                <a:latin typeface="Arial" panose="020B0604020202020204" pitchFamily="34" charset="0"/>
                <a:cs typeface="Arial" panose="020B0604020202020204" pitchFamily="34" charset="0"/>
              </a:rPr>
              <a:t>ợc đồ khoáng sản Việt </a:t>
            </a:r>
            <a:r>
              <a:rPr lang="en-US" sz="1800" dirty="0">
                <a:solidFill>
                  <a:srgbClr val="0000FF"/>
                </a:solidFill>
                <a:latin typeface="Arial" panose="020B0604020202020204" pitchFamily="34" charset="0"/>
                <a:cs typeface="Arial" panose="020B0604020202020204" pitchFamily="34" charset="0"/>
              </a:rPr>
              <a:t>Nam</a:t>
            </a:r>
          </a:p>
        </p:txBody>
      </p:sp>
      <p:pic>
        <p:nvPicPr>
          <p:cNvPr id="8" name="Picture 7">
            <a:extLst>
              <a:ext uri="{FF2B5EF4-FFF2-40B4-BE49-F238E27FC236}">
                <a16:creationId xmlns="" xmlns:a16="http://schemas.microsoft.com/office/drawing/2014/main" id="{A0CCD4A6-9A16-46C6-BB0D-E10C18B1EFCA}"/>
              </a:ext>
            </a:extLst>
          </p:cNvPr>
          <p:cNvPicPr>
            <a:picLocks noChangeAspect="1"/>
          </p:cNvPicPr>
          <p:nvPr/>
        </p:nvPicPr>
        <p:blipFill rotWithShape="1">
          <a:blip r:embed="rId4"/>
          <a:srcRect l="39643" t="22119" r="40833" b="28877"/>
          <a:stretch/>
        </p:blipFill>
        <p:spPr>
          <a:xfrm>
            <a:off x="5415148" y="700644"/>
            <a:ext cx="3706932" cy="4085112"/>
          </a:xfrm>
          <a:prstGeom prst="rect">
            <a:avLst/>
          </a:prstGeom>
          <a:ln>
            <a:solidFill>
              <a:srgbClr val="0000FF"/>
            </a:solidFill>
          </a:ln>
        </p:spPr>
      </p:pic>
      <p:sp>
        <p:nvSpPr>
          <p:cNvPr id="11" name="Rectangle 10"/>
          <p:cNvSpPr/>
          <p:nvPr/>
        </p:nvSpPr>
        <p:spPr>
          <a:xfrm>
            <a:off x="132446" y="604453"/>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sp>
        <p:nvSpPr>
          <p:cNvPr id="14" name="TextBox 13"/>
          <p:cNvSpPr txBox="1"/>
          <p:nvPr/>
        </p:nvSpPr>
        <p:spPr>
          <a:xfrm>
            <a:off x="136571" y="962893"/>
            <a:ext cx="208775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Khoáng sản</a:t>
            </a: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1000"/>
                                        <p:tgtEl>
                                          <p:spTgt spid="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amond(in)">
                                      <p:cBhvr>
                                        <p:cTn id="2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S\Desktop\Ảnh\z3521498681114_45977c2fab64eeb6696c14d21167a9d6.jpg"/>
          <p:cNvPicPr/>
          <p:nvPr/>
        </p:nvPicPr>
        <p:blipFill>
          <a:blip r:embed="rId2"/>
          <a:srcRect/>
          <a:stretch>
            <a:fillRect/>
          </a:stretch>
        </p:blipFill>
        <p:spPr bwMode="auto">
          <a:xfrm>
            <a:off x="1876301" y="225303"/>
            <a:ext cx="7109518" cy="4750457"/>
          </a:xfrm>
          <a:prstGeom prst="rect">
            <a:avLst/>
          </a:prstGeom>
          <a:noFill/>
          <a:ln w="9525">
            <a:solidFill>
              <a:srgbClr val="0000FF"/>
            </a:solidFill>
            <a:miter lim="800000"/>
            <a:headEnd/>
            <a:tailEnd/>
          </a:ln>
        </p:spPr>
      </p:pic>
      <p:sp>
        <p:nvSpPr>
          <p:cNvPr id="100353" name="Rectangle 1"/>
          <p:cNvSpPr>
            <a:spLocks noChangeArrowheads="1"/>
          </p:cNvSpPr>
          <p:nvPr/>
        </p:nvSpPr>
        <p:spPr bwMode="auto">
          <a:xfrm>
            <a:off x="142505" y="142500"/>
            <a:ext cx="1615045" cy="2845715"/>
          </a:xfrm>
          <a:prstGeom prst="rect">
            <a:avLst/>
          </a:prstGeom>
          <a:noFill/>
          <a:ln w="9525">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30000"/>
              </a:lnSpc>
              <a:spcBef>
                <a:spcPct val="0"/>
              </a:spcBef>
              <a:spcAft>
                <a:spcPct val="0"/>
              </a:spcAft>
              <a:buClrTx/>
              <a:buSzTx/>
              <a:buFontTx/>
              <a:buNone/>
              <a:tabLst/>
            </a:pPr>
            <a:r>
              <a:rPr kumimoji="0" lang="vi-VN" sz="2000" b="1" u="none" strike="noStrike" cap="none" normalizeH="0" baseline="0" smtClean="0">
                <a:ln>
                  <a:noFill/>
                </a:ln>
                <a:solidFill>
                  <a:srgbClr val="FF0000"/>
                </a:solidFill>
                <a:effectLst/>
                <a:latin typeface="Tahoma" pitchFamily="34" charset="0"/>
                <a:ea typeface="Calibri" pitchFamily="34" charset="0"/>
                <a:cs typeface="Tahoma" pitchFamily="34" charset="0"/>
              </a:rPr>
              <a:t>*</a:t>
            </a:r>
            <a:r>
              <a:rPr kumimoji="0" lang="en-US" sz="2000" b="1" u="none" strike="noStrike" cap="none" normalizeH="0" baseline="0" smtClean="0">
                <a:ln>
                  <a:noFill/>
                </a:ln>
                <a:solidFill>
                  <a:srgbClr val="FF0000"/>
                </a:solidFill>
                <a:effectLst/>
                <a:latin typeface="Tahoma" pitchFamily="34" charset="0"/>
                <a:ea typeface="Calibri" pitchFamily="34" charset="0"/>
                <a:cs typeface="Tahoma" pitchFamily="34" charset="0"/>
              </a:rPr>
              <a:t>Bài tập nhỏ: </a:t>
            </a:r>
            <a:r>
              <a:rPr kumimoji="0" lang="vi-VN" sz="2000" b="1" u="none" strike="noStrike" cap="none" normalizeH="0" baseline="0" smtClean="0">
                <a:ln>
                  <a:noFill/>
                </a:ln>
                <a:solidFill>
                  <a:srgbClr val="FF0000"/>
                </a:solidFill>
                <a:effectLst/>
                <a:latin typeface="Tahoma" pitchFamily="34" charset="0"/>
                <a:ea typeface="Calibri" pitchFamily="34" charset="0"/>
                <a:cs typeface="Tahoma" pitchFamily="34" charset="0"/>
              </a:rPr>
              <a:t>Ghép các ô bên trái với các ô bên phải sao cho phù hợp:</a:t>
            </a:r>
            <a:endParaRPr kumimoji="0" lang="vi-VN" sz="2000" b="1" u="none" strike="noStrike" cap="none" normalizeH="0" baseline="0" smtClean="0">
              <a:ln>
                <a:noFill/>
              </a:ln>
              <a:solidFill>
                <a:srgbClr val="FF0000"/>
              </a:solidFill>
              <a:effectLst/>
              <a:latin typeface="Tahoma" pitchFamily="34" charset="0"/>
              <a:cs typeface="Tahoma" pitchFamily="34" charset="0"/>
            </a:endParaRPr>
          </a:p>
        </p:txBody>
      </p:sp>
      <p:cxnSp>
        <p:nvCxnSpPr>
          <p:cNvPr id="6" name="Straight Connector 5"/>
          <p:cNvCxnSpPr/>
          <p:nvPr/>
        </p:nvCxnSpPr>
        <p:spPr>
          <a:xfrm rot="16200000" flipH="1">
            <a:off x="2867891" y="1478477"/>
            <a:ext cx="1781299" cy="81939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2456212" y="2753095"/>
            <a:ext cx="2650178" cy="84512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3281547" y="2818408"/>
            <a:ext cx="963885" cy="78575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861954" y="2311729"/>
            <a:ext cx="1741713" cy="799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995054" y="2274124"/>
            <a:ext cx="3497282" cy="87283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184324" y="3391034"/>
          <a:ext cx="1549472" cy="914400"/>
        </p:xfrm>
        <a:graphic>
          <a:graphicData uri="http://schemas.openxmlformats.org/drawingml/2006/table">
            <a:tbl>
              <a:tblPr/>
              <a:tblGrid>
                <a:gridCol w="294813"/>
                <a:gridCol w="285866"/>
                <a:gridCol w="322931"/>
                <a:gridCol w="322931"/>
                <a:gridCol w="322931"/>
              </a:tblGrid>
              <a:tr h="0">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1c</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2e</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3d</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4b</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smtClean="0">
                          <a:solidFill>
                            <a:srgbClr val="0000FF"/>
                          </a:solidFill>
                          <a:latin typeface="Tahoma" pitchFamily="34" charset="0"/>
                          <a:ea typeface="Cambria"/>
                          <a:cs typeface="Tahoma" pitchFamily="34" charset="0"/>
                        </a:rPr>
                        <a:t>5a</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00353"/>
                                        </p:tgtEl>
                                        <p:attrNameLst>
                                          <p:attrName>style.visibility</p:attrName>
                                        </p:attrNameLst>
                                      </p:cBhvr>
                                      <p:to>
                                        <p:strVal val="visible"/>
                                      </p:to>
                                    </p:set>
                                    <p:animEffect transition="in" filter="diamond(out)">
                                      <p:cBhvr>
                                        <p:cTn id="7" dur="1000"/>
                                        <p:tgtEl>
                                          <p:spTgt spid="100353"/>
                                        </p:tgtEl>
                                      </p:cBhvr>
                                    </p:animEffect>
                                  </p:childTnLst>
                                </p:cTn>
                              </p:par>
                              <p:par>
                                <p:cTn id="8" presetID="8"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ou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nodeType="clickEffect">
                                  <p:stCondLst>
                                    <p:cond delay="0"/>
                                  </p:stCondLst>
                                  <p:childTnLst>
                                    <p:animEffect transition="out" filter="diamond(out)">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xit" presetSubtype="32" fill="hold" nodeType="clickEffect">
                                  <p:stCondLst>
                                    <p:cond delay="0"/>
                                  </p:stCondLst>
                                  <p:childTnLst>
                                    <p:animEffect transition="out" filter="diamond(out)">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amond(in)">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xit" presetSubtype="16" fill="hold" nodeType="clickEffect">
                                  <p:stCondLst>
                                    <p:cond delay="0"/>
                                  </p:stCondLst>
                                  <p:childTnLst>
                                    <p:animEffect transition="out" filter="diamond(in)">
                                      <p:cBhvr>
                                        <p:cTn id="39" dur="1000"/>
                                        <p:tgtEl>
                                          <p:spTgt spid="9"/>
                                        </p:tgtEl>
                                      </p:cBhvr>
                                    </p:animEffect>
                                    <p:set>
                                      <p:cBhvr>
                                        <p:cTn id="40" dur="1" fill="hold">
                                          <p:stCondLst>
                                            <p:cond delay="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8" presetClass="entr" presetSubtype="3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amond(out)">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xit" presetSubtype="16" fill="hold" nodeType="clickEffect">
                                  <p:stCondLst>
                                    <p:cond delay="0"/>
                                  </p:stCondLst>
                                  <p:childTnLst>
                                    <p:animEffect transition="out" filter="diamond(i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diamond(in)">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nodeType="clickEffect">
                                  <p:stCondLst>
                                    <p:cond delay="0"/>
                                  </p:stCondLst>
                                  <p:childTnLst>
                                    <p:animEffect transition="out" filter="diamond(in)">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000" fill="hold"/>
                                        <p:tgtEl>
                                          <p:spTgt spid="17"/>
                                        </p:tgtEl>
                                        <p:attrNameLst>
                                          <p:attrName>ppt_x</p:attrName>
                                        </p:attrNameLst>
                                      </p:cBhvr>
                                      <p:tavLst>
                                        <p:tav tm="0">
                                          <p:val>
                                            <p:strVal val="#ppt_x-.2"/>
                                          </p:val>
                                        </p:tav>
                                        <p:tav tm="100000">
                                          <p:val>
                                            <p:strVal val="#ppt_x"/>
                                          </p:val>
                                        </p:tav>
                                      </p:tavLst>
                                    </p:anim>
                                    <p:anim calcmode="lin" valueType="num">
                                      <p:cBhvr>
                                        <p:cTn id="6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5"/>
              <a:stretch>
                <a:fillRect/>
              </a:stretch>
            </p:blipFill>
            <p:spPr>
              <a:xfrm>
                <a:off x="145915" y="3448414"/>
                <a:ext cx="1553816" cy="1553816"/>
              </a:xfrm>
              <a:prstGeom prst="rect">
                <a:avLst/>
              </a:prstGeom>
            </p:spPr>
          </p:pic>
        </mc:Fallback>
      </mc:AlternateContent>
      <p:sp>
        <p:nvSpPr>
          <p:cNvPr id="7" name="TextBox 6"/>
          <p:cNvSpPr txBox="1"/>
          <p:nvPr/>
        </p:nvSpPr>
        <p:spPr>
          <a:xfrm>
            <a:off x="1714500" y="765813"/>
            <a:ext cx="5680710" cy="654025"/>
          </a:xfrm>
          <a:prstGeom prst="rect">
            <a:avLst/>
          </a:prstGeom>
          <a:noFill/>
        </p:spPr>
        <p:txBody>
          <a:bodyPr wrap="square" lIns="68580" tIns="34290" rIns="68580" bIns="34290" rtlCol="0">
            <a:spAutoFit/>
          </a:bodyPr>
          <a:lstStyle/>
          <a:p>
            <a:pPr algn="ctr"/>
            <a:r>
              <a:rPr lang="en-US" sz="3800" b="1" smtClean="0">
                <a:solidFill>
                  <a:schemeClr val="bg1"/>
                </a:solidFill>
              </a:rPr>
              <a:t>CHƯƠNG 2. CHÂU Á</a:t>
            </a:r>
            <a:endParaRPr lang="en-US" sz="3800" b="1">
              <a:solidFill>
                <a:schemeClr val="bg1"/>
              </a:solidFill>
            </a:endParaRPr>
          </a:p>
        </p:txBody>
      </p:sp>
      <p:sp>
        <p:nvSpPr>
          <p:cNvPr id="8" name="TextBox 7"/>
          <p:cNvSpPr txBox="1"/>
          <p:nvPr/>
        </p:nvSpPr>
        <p:spPr>
          <a:xfrm>
            <a:off x="906778" y="1440180"/>
            <a:ext cx="7280910" cy="1454244"/>
          </a:xfrm>
          <a:prstGeom prst="rect">
            <a:avLst/>
          </a:prstGeom>
          <a:noFill/>
        </p:spPr>
        <p:txBody>
          <a:bodyPr wrap="square" lIns="68580" tIns="34290" rIns="68580" bIns="34290" rtlCol="0">
            <a:spAutoFit/>
          </a:bodyPr>
          <a:lstStyle/>
          <a:p>
            <a:pPr algn="ctr"/>
            <a:r>
              <a:rPr lang="en-US" sz="4500" b="1" smtClean="0">
                <a:solidFill>
                  <a:srgbClr val="FFFF00"/>
                </a:solidFill>
                <a:effectLst>
                  <a:outerShdw blurRad="38100" dist="38100" dir="2700000" algn="tl">
                    <a:srgbClr val="000000">
                      <a:alpha val="43137"/>
                    </a:srgbClr>
                  </a:outerShdw>
                </a:effectLst>
              </a:rPr>
              <a:t>Bài 5. Vị trí địa lí, </a:t>
            </a:r>
          </a:p>
          <a:p>
            <a:pPr algn="ctr"/>
            <a:r>
              <a:rPr lang="en-US" sz="4500" b="1" smtClean="0">
                <a:solidFill>
                  <a:srgbClr val="FFFF00"/>
                </a:solidFill>
                <a:effectLst>
                  <a:outerShdw blurRad="38100" dist="38100" dir="2700000" algn="tl">
                    <a:srgbClr val="000000">
                      <a:alpha val="43137"/>
                    </a:srgbClr>
                  </a:outerShdw>
                </a:effectLst>
              </a:rPr>
              <a:t>đặc điểm tự nhiên châu Á</a:t>
            </a:r>
            <a:endParaRPr lang="en-US" sz="4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 xmlns:a16="http://schemas.microsoft.com/office/drawing/2014/main" id="{A9512F2F-F94C-43C7-B659-139037FB220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2504" y="57150"/>
            <a:ext cx="4429496" cy="2571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5" name="Picture 6" descr="clip_image001%25255B4%25255D">
            <a:extLst>
              <a:ext uri="{FF2B5EF4-FFF2-40B4-BE49-F238E27FC236}">
                <a16:creationId xmlns="" xmlns:a16="http://schemas.microsoft.com/office/drawing/2014/main" id="{D4157619-C1B0-426E-9896-252E65D7250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61899" y="2686050"/>
            <a:ext cx="4339597" cy="2457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6" name="Picture 7" descr="images366037_mo_da_suoi_vien">
            <a:extLst>
              <a:ext uri="{FF2B5EF4-FFF2-40B4-BE49-F238E27FC236}">
                <a16:creationId xmlns="" xmlns:a16="http://schemas.microsoft.com/office/drawing/2014/main" id="{AEF92F75-CB6A-43E6-99F4-70046013E08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2504" y="2686050"/>
            <a:ext cx="4429496" cy="2457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 xmlns:a16="http://schemas.microsoft.com/office/drawing/2014/main" id="{C624A304-4C4F-433C-A9B6-F5B89A212333}"/>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61899" y="57150"/>
            <a:ext cx="4339597" cy="2571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208775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Khoáng sản</a:t>
            </a:r>
          </a:p>
        </p:txBody>
      </p:sp>
      <p:pic>
        <p:nvPicPr>
          <p:cNvPr id="11" name="Picture 2" descr="C:\Users\PTS\Desktop\GADT ĐL7 (KNTTCS, kì 1)\hinh-1.jpg"/>
          <p:cNvPicPr>
            <a:picLocks noChangeAspect="1" noChangeArrowheads="1"/>
          </p:cNvPicPr>
          <p:nvPr/>
        </p:nvPicPr>
        <p:blipFill>
          <a:blip r:embed="rId3" cstate="print"/>
          <a:srcRect/>
          <a:stretch>
            <a:fillRect/>
          </a:stretch>
        </p:blipFill>
        <p:spPr bwMode="auto">
          <a:xfrm>
            <a:off x="5220187" y="660316"/>
            <a:ext cx="3733804" cy="4386696"/>
          </a:xfrm>
          <a:prstGeom prst="rect">
            <a:avLst/>
          </a:prstGeom>
          <a:noFill/>
          <a:ln>
            <a:solidFill>
              <a:srgbClr val="0000FF"/>
            </a:solidFill>
          </a:ln>
        </p:spPr>
      </p:pic>
      <p:sp>
        <p:nvSpPr>
          <p:cNvPr id="12" name="Rectangle 11"/>
          <p:cNvSpPr/>
          <p:nvPr/>
        </p:nvSpPr>
        <p:spPr>
          <a:xfrm>
            <a:off x="5201392" y="46837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
        <p:nvSpPr>
          <p:cNvPr id="14" name="Rectangle: Rounded Corners 7">
            <a:extLst>
              <a:ext uri="{FF2B5EF4-FFF2-40B4-BE49-F238E27FC236}">
                <a16:creationId xmlns="" xmlns:a16="http://schemas.microsoft.com/office/drawing/2014/main" id="{83943E22-6FC5-4857-96F1-DB4BDF369685}"/>
              </a:ext>
            </a:extLst>
          </p:cNvPr>
          <p:cNvSpPr/>
          <p:nvPr/>
        </p:nvSpPr>
        <p:spPr>
          <a:xfrm>
            <a:off x="127664" y="1591792"/>
            <a:ext cx="4941125" cy="162642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i="1" smtClean="0">
                <a:solidFill>
                  <a:srgbClr val="0000FF"/>
                </a:solidFill>
                <a:latin typeface="Calibri" pitchFamily="34" charset="0"/>
                <a:cs typeface="Calibri" pitchFamily="34" charset="0"/>
              </a:rPr>
              <a:t> 	Tài nguyên khoáng sản có ý nghĩa như thế nào đối với các nước châu Á?</a:t>
            </a:r>
          </a:p>
        </p:txBody>
      </p:sp>
      <p:pic>
        <p:nvPicPr>
          <p:cNvPr id="16" name="Picture 15">
            <a:extLst>
              <a:ext uri="{FF2B5EF4-FFF2-40B4-BE49-F238E27FC236}">
                <a16:creationId xmlns=""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4546" y="1337961"/>
            <a:ext cx="642954" cy="698258"/>
          </a:xfrm>
          <a:prstGeom prst="rect">
            <a:avLst/>
          </a:prstGeom>
        </p:spPr>
      </p:pic>
      <p:sp>
        <p:nvSpPr>
          <p:cNvPr id="19" name="Rectangle 18"/>
          <p:cNvSpPr/>
          <p:nvPr/>
        </p:nvSpPr>
        <p:spPr>
          <a:xfrm>
            <a:off x="130634" y="1311828"/>
            <a:ext cx="4851069" cy="1246495"/>
          </a:xfrm>
          <a:prstGeom prst="rect">
            <a:avLst/>
          </a:prstGeom>
        </p:spPr>
        <p:txBody>
          <a:bodyPr wrap="square">
            <a:spAutoFit/>
          </a:bodyPr>
          <a:lstStyle/>
          <a:p>
            <a:pPr algn="just">
              <a:lnSpc>
                <a:spcPct val="150000"/>
              </a:lnSpc>
            </a:pPr>
            <a:r>
              <a:rPr lang="pt-BR" sz="2500" b="1" smtClean="0">
                <a:solidFill>
                  <a:srgbClr val="002060"/>
                </a:solidFill>
              </a:rPr>
              <a:t>- Là cơ sở để phát triển công nghiệp và xuất khẩu.</a:t>
            </a:r>
            <a:endParaRPr lang="en-US" sz="2500" b="1">
              <a:solidFill>
                <a:srgbClr val="002060"/>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6"/>
                                        </p:tgtEl>
                                        <p:attrNameLst>
                                          <p:attrName>ppt_x</p:attrName>
                                        </p:attrNameLst>
                                      </p:cBhvr>
                                      <p:tavLst>
                                        <p:tav tm="0">
                                          <p:val>
                                            <p:strVal val="ppt_x"/>
                                          </p:val>
                                        </p:tav>
                                        <p:tav tm="100000">
                                          <p:val>
                                            <p:strVal val="ppt_x-.2"/>
                                          </p:val>
                                        </p:tav>
                                      </p:tavLst>
                                    </p:anim>
                                    <p:anim calcmode="lin" valueType="num">
                                      <p:cBhvr>
                                        <p:cTn id="19" dur="1000"/>
                                        <p:tgtEl>
                                          <p:spTgt spid="16"/>
                                        </p:tgtEl>
                                        <p:attrNameLst>
                                          <p:attrName>ppt_y</p:attrName>
                                        </p:attrNameLst>
                                      </p:cBhvr>
                                      <p:tavLst>
                                        <p:tav tm="0">
                                          <p:val>
                                            <p:strVal val="ppt_y"/>
                                          </p:val>
                                        </p:tav>
                                        <p:tav tm="100000">
                                          <p:val>
                                            <p:strVal val="ppt_y"/>
                                          </p:val>
                                        </p:tav>
                                      </p:tavLst>
                                    </p:anim>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15417" t="23775" r="29166" b="21182"/>
          <a:stretch>
            <a:fillRect/>
          </a:stretch>
        </p:blipFill>
        <p:spPr bwMode="auto">
          <a:xfrm>
            <a:off x="403623" y="190500"/>
            <a:ext cx="8740378" cy="5020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44FE511D-2CB7-4F71-A19D-CB7F358E0D54}"/>
              </a:ext>
            </a:extLst>
          </p:cNvPr>
          <p:cNvSpPr txBox="1">
            <a:spLocks noChangeArrowheads="1"/>
          </p:cNvSpPr>
          <p:nvPr/>
        </p:nvSpPr>
        <p:spPr bwMode="auto">
          <a:xfrm>
            <a:off x="2410678" y="708800"/>
            <a:ext cx="4512624" cy="684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lIns="68309" tIns="34154" rIns="68309" bIns="34154">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450"/>
              </a:spcBef>
              <a:buNone/>
            </a:pPr>
            <a:r>
              <a:rPr lang="en-US" altLang="en-US" sz="4000" b="1" smtClean="0">
                <a:solidFill>
                  <a:srgbClr val="0000FF"/>
                </a:solidFill>
                <a:latin typeface="Arial" panose="020B0604020202020204" pitchFamily="34" charset="0"/>
                <a:ea typeface="Kids"/>
                <a:cs typeface="Arial" panose="020B0604020202020204" pitchFamily="34" charset="0"/>
              </a:rPr>
              <a:t>AI NHANH HƠN</a:t>
            </a:r>
            <a:endParaRPr lang="en-US" altLang="en-US" sz="4000" b="1">
              <a:solidFill>
                <a:srgbClr val="0000FF"/>
              </a:solidFill>
              <a:latin typeface="Arial" panose="020B0604020202020204" pitchFamily="34" charset="0"/>
              <a:ea typeface="Kids"/>
              <a:cs typeface="Arial" panose="020B0604020202020204"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114" fill="hold">
                                          <p:stCondLst>
                                            <p:cond delay="0"/>
                                          </p:stCondLst>
                                        </p:cTn>
                                        <p:tgtEl>
                                          <p:spTgt spid="6"/>
                                        </p:tgtEl>
                                        <p:attrNameLst>
                                          <p:attrName>style.rotation</p:attrName>
                                        </p:attrNameLst>
                                      </p:cBhvr>
                                      <p:to>
                                        <p:strVal val="-45.0"/>
                                      </p:to>
                                    </p:set>
                                    <p:anim calcmode="lin" valueType="num">
                                      <p:cBhvr>
                                        <p:cTn id="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5754284"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Châu </a:t>
            </a:r>
            <a:r>
              <a:rPr lang="en-US" sz="2700" b="1">
                <a:solidFill>
                  <a:srgbClr val="002060"/>
                </a:solidFill>
                <a:latin typeface="Arial" panose="020B0604020202020204" pitchFamily="34" charset="0"/>
                <a:cs typeface="Arial" panose="020B0604020202020204" pitchFamily="34" charset="0"/>
              </a:rPr>
              <a:t>Âu và Châu Phi</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30821" y="4965991"/>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871757" y="4942082"/>
            <a:ext cx="304800" cy="304800"/>
          </a:xfrm>
          <a:prstGeom prst="rect">
            <a:avLst/>
          </a:prstGeom>
        </p:spPr>
      </p:pic>
    </p:spTree>
    <p:extLst>
      <p:ext uri="{BB962C8B-B14F-4D97-AF65-F5344CB8AC3E}">
        <p14:creationId xmlns=""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Hi-ma-lay-a</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Dãy núi cao nhất châu Á có tên là gì?</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63000" y="4891490"/>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9E891226-E122-46A1-8181-B5EB4188FDEF}"/>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7165457" y="4920761"/>
            <a:ext cx="304800" cy="304800"/>
          </a:xfrm>
          <a:prstGeom prst="rect">
            <a:avLst/>
          </a:prstGeom>
        </p:spPr>
      </p:pic>
    </p:spTree>
    <p:extLst>
      <p:ext uri="{BB962C8B-B14F-4D97-AF65-F5344CB8AC3E}">
        <p14:creationId xmlns=""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Kim cương</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Khoáng sản nào gần như không có ở châu Á?</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63000" y="4891490"/>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F36DABD1-BD73-4674-AAE1-98E79A1C608A}"/>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4419600" y="2419350"/>
            <a:ext cx="304800" cy="304800"/>
          </a:xfrm>
          <a:prstGeom prst="rect">
            <a:avLst/>
          </a:prstGeom>
        </p:spPr>
      </p:pic>
    </p:spTree>
    <p:extLst>
      <p:ext uri="{BB962C8B-B14F-4D97-AF65-F5344CB8AC3E}">
        <p14:creationId xmlns="" xmlns:p14="http://schemas.microsoft.com/office/powerpoint/2010/main" val="11652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Sơn nguyên Tây Tạng</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903388" y="1704582"/>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Sơn nguyên nào </a:t>
            </a:r>
            <a:r>
              <a:rPr lang="en-US" sz="2700" b="1">
                <a:solidFill>
                  <a:srgbClr val="FFFF00"/>
                </a:solidFill>
                <a:latin typeface="Arial" panose="020B0604020202020204" pitchFamily="34" charset="0"/>
                <a:cs typeface="Arial" panose="020B0604020202020204" pitchFamily="34" charset="0"/>
              </a:rPr>
              <a:t>cao nhất </a:t>
            </a:r>
          </a:p>
          <a:p>
            <a:pPr algn="just">
              <a:lnSpc>
                <a:spcPct val="150000"/>
              </a:lnSpc>
            </a:pPr>
            <a:r>
              <a:rPr lang="en-US" sz="2700" b="1">
                <a:solidFill>
                  <a:srgbClr val="FFFF00"/>
                </a:solidFill>
                <a:latin typeface="Arial" panose="020B0604020202020204" pitchFamily="34" charset="0"/>
                <a:cs typeface="Arial" panose="020B0604020202020204" pitchFamily="34" charset="0"/>
              </a:rPr>
              <a:t>châu Á ?</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Bắc Băng Dương</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903388" y="1704582"/>
            <a:ext cx="4818832" cy="1238737"/>
          </a:xfrm>
          <a:prstGeom prst="rect">
            <a:avLst/>
          </a:prstGeom>
          <a:noFill/>
        </p:spPr>
        <p:txBody>
          <a:bodyPr wrap="square" lIns="68580" tIns="34290" rIns="68580" bIns="34290" rtlCol="0">
            <a:spAutoFit/>
          </a:bodyPr>
          <a:lstStyle/>
          <a:p>
            <a:pPr algn="just">
              <a:lnSpc>
                <a:spcPct val="150000"/>
              </a:lnSpc>
            </a:pPr>
            <a:r>
              <a:rPr lang="en-US" sz="2700" b="1" smtClean="0">
                <a:solidFill>
                  <a:srgbClr val="FFFF00"/>
                </a:solidFill>
                <a:latin typeface="Arial" panose="020B0604020202020204" pitchFamily="34" charset="0"/>
                <a:cs typeface="Arial" panose="020B0604020202020204" pitchFamily="34" charset="0"/>
              </a:rPr>
              <a:t>Phía bắc châu Á tiếp giáp với đại dương nào?</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903388" y="1668957"/>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Kể tên 3 loại khoáng sản tiêu biểu </a:t>
            </a:r>
            <a:r>
              <a:rPr lang="en-US" sz="2700" b="1" smtClean="0">
                <a:solidFill>
                  <a:srgbClr val="FFFF00"/>
                </a:solidFill>
                <a:latin typeface="Arial" panose="020B0604020202020204" pitchFamily="34" charset="0"/>
                <a:cs typeface="Arial" panose="020B0604020202020204" pitchFamily="34" charset="0"/>
              </a:rPr>
              <a:t>nhất châu Á.</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phía bắc châu Á.</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771897" y="1633332"/>
            <a:ext cx="4950324" cy="1195455"/>
          </a:xfrm>
          <a:prstGeom prst="rect">
            <a:avLst/>
          </a:prstGeom>
          <a:noFill/>
        </p:spPr>
        <p:txBody>
          <a:bodyPr wrap="square" lIns="68580" tIns="34290" rIns="68580" bIns="34290" rtlCol="0">
            <a:spAutoFit/>
          </a:bodyPr>
          <a:lstStyle/>
          <a:p>
            <a:pPr algn="just">
              <a:lnSpc>
                <a:spcPct val="150000"/>
              </a:lnSpc>
            </a:pPr>
            <a:r>
              <a:rPr lang="en-US" sz="2600" b="1" smtClean="0">
                <a:solidFill>
                  <a:srgbClr val="FFFF00"/>
                </a:solidFill>
                <a:latin typeface="Arial" panose="020B0604020202020204" pitchFamily="34" charset="0"/>
                <a:cs typeface="Arial" panose="020B0604020202020204" pitchFamily="34" charset="0"/>
              </a:rPr>
              <a:t>Các đồng bằng và cao nguyên thấp, bằng phẳng nằm ở… </a:t>
            </a:r>
            <a:endParaRPr lang="en-US" sz="26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 xmlns:p14="http://schemas.microsoft.com/office/powerpoint/2010/main" val="24132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85943" y="1349825"/>
            <a:ext cx="5030340" cy="123899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b="1" i="1" smtClean="0">
                <a:solidFill>
                  <a:srgbClr val="0000FF"/>
                </a:solidFill>
                <a:cs typeface="Arial" pitchFamily="34" charset="0"/>
              </a:rPr>
              <a:t>    *Quan sát H.1.SGK, xác định phạm vi lãnh thổ châu Á.</a:t>
            </a:r>
            <a:endParaRPr kumimoji="0" lang="en-US" sz="28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015416"/>
            <a:ext cx="750409" cy="814956"/>
          </a:xfrm>
          <a:prstGeom prst="rect">
            <a:avLst/>
          </a:prstGeom>
        </p:spPr>
      </p:pic>
      <p:pic>
        <p:nvPicPr>
          <p:cNvPr id="2" name="Picture 2" descr="C:\Users\PTS\Desktop\GADT ĐL7 (KNTTCS, kì 1)\hinh-1.jpg"/>
          <p:cNvPicPr>
            <a:picLocks noChangeAspect="1" noChangeArrowheads="1"/>
          </p:cNvPicPr>
          <p:nvPr/>
        </p:nvPicPr>
        <p:blipFill>
          <a:blip r:embed="rId4" cstate="print"/>
          <a:srcRect/>
          <a:stretch>
            <a:fillRect/>
          </a:stretch>
        </p:blipFill>
        <p:spPr bwMode="auto">
          <a:xfrm>
            <a:off x="5220187" y="612816"/>
            <a:ext cx="3733804" cy="4386696"/>
          </a:xfrm>
          <a:prstGeom prst="rect">
            <a:avLst/>
          </a:prstGeom>
          <a:noFill/>
          <a:ln>
            <a:solidFill>
              <a:srgbClr val="0000FF"/>
            </a:solidFill>
          </a:ln>
        </p:spPr>
      </p:pic>
      <p:sp>
        <p:nvSpPr>
          <p:cNvPr id="10" name="Rectangle 9"/>
          <p:cNvSpPr/>
          <p:nvPr/>
        </p:nvSpPr>
        <p:spPr>
          <a:xfrm>
            <a:off x="5201392" y="46362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ppt_x</p:attrName>
                                        </p:attrNameLst>
                                      </p:cBhvr>
                                      <p:tavLst>
                                        <p:tav tm="0">
                                          <p:val>
                                            <p:strVal val="#ppt_x-.2"/>
                                          </p:val>
                                        </p:tav>
                                        <p:tav tm="100000">
                                          <p:val>
                                            <p:strVal val="#ppt_x"/>
                                          </p:val>
                                        </p:tav>
                                      </p:tavLst>
                                    </p:anim>
                                    <p:anim calcmode="lin" valueType="num">
                                      <p:cBhvr>
                                        <p:cTn id="2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ppt_x</p:attrName>
                                        </p:attrNameLst>
                                      </p:cBhvr>
                                      <p:tavLst>
                                        <p:tav tm="0">
                                          <p:val>
                                            <p:strVal val="#ppt_x-.2"/>
                                          </p:val>
                                        </p:tav>
                                        <p:tav tm="100000">
                                          <p:val>
                                            <p:strVal val="#ppt_x"/>
                                          </p:val>
                                        </p:tav>
                                      </p:tavLst>
                                    </p:anim>
                                    <p:anim calcmode="lin" valueType="num">
                                      <p:cBhvr>
                                        <p:cTn id="3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7"/>
                                        </p:tgtEl>
                                      </p:cBhvr>
                                    </p:animEffect>
                                  </p:childTnLst>
                                </p:cTn>
                              </p:par>
                              <p:par>
                                <p:cTn id="32" presetID="8"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amond(in)">
                                      <p:cBhvr>
                                        <p:cTn id="34" dur="1000"/>
                                        <p:tgtEl>
                                          <p:spTgt spid="2"/>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7</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 xmlns:a16="http://schemas.microsoft.com/office/drawing/2014/main" id="{BD4EF501-F0E3-4B1E-8B00-75F189F6C5F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smtClean="0">
                <a:solidFill>
                  <a:srgbClr val="002060"/>
                </a:solidFill>
                <a:latin typeface="Arial" panose="020B0604020202020204" pitchFamily="34" charset="0"/>
                <a:cs typeface="Arial" panose="020B0604020202020204" pitchFamily="34" charset="0"/>
              </a:rPr>
              <a:t>Than đá</a:t>
            </a:r>
            <a:endParaRPr lang="en-US" sz="27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91513" y="1633332"/>
            <a:ext cx="4818832" cy="1149545"/>
          </a:xfrm>
          <a:prstGeom prst="rect">
            <a:avLst/>
          </a:prstGeom>
          <a:noFill/>
        </p:spPr>
        <p:txBody>
          <a:bodyPr wrap="square" lIns="68580" tIns="34290" rIns="68580" bIns="34290" rtlCol="0">
            <a:spAutoFit/>
          </a:bodyPr>
          <a:lstStyle/>
          <a:p>
            <a:pPr algn="just">
              <a:lnSpc>
                <a:spcPct val="130000"/>
              </a:lnSpc>
            </a:pPr>
            <a:r>
              <a:rPr lang="en-US" sz="2700" b="1" smtClean="0">
                <a:solidFill>
                  <a:srgbClr val="FFFF00"/>
                </a:solidFill>
                <a:latin typeface="Arial" panose="020B0604020202020204" pitchFamily="34" charset="0"/>
                <a:cs typeface="Arial" panose="020B0604020202020204" pitchFamily="34" charset="0"/>
              </a:rPr>
              <a:t>Khoáng sản nào tập trung chủ yếu ở Quảng Ninh?</a:t>
            </a:r>
            <a:endParaRPr lang="en-US" sz="2700" b="1">
              <a:solidFill>
                <a:srgbClr val="FFFF00"/>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 xmlns:a16="http://schemas.microsoft.com/office/drawing/2014/main" id="{A1E89563-A28E-4B7F-9081-5FD6C9F9B747}"/>
              </a:ext>
            </a:extLst>
          </p:cNvPr>
          <p:cNvPicPr>
            <a:picLocks noChangeAspect="1"/>
          </p:cNvPicPr>
          <p:nvPr>
            <a:videoFile r:link="rId1"/>
            <p:extLst>
              <p:ext uri="{DAA4B4D4-6D71-4841-9C94-3DE7FCFB9230}">
                <p14:media xmlns="" xmlns:p14="http://schemas.microsoft.com/office/powerpoint/2010/main" r:embed=""/>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 xmlns:a16="http://schemas.microsoft.com/office/drawing/2014/main" id="{83943E22-6FC5-4857-96F1-DB4BDF369685}"/>
              </a:ext>
            </a:extLst>
          </p:cNvPr>
          <p:cNvSpPr/>
          <p:nvPr/>
        </p:nvSpPr>
        <p:spPr>
          <a:xfrm>
            <a:off x="427516" y="1543795"/>
            <a:ext cx="8407725" cy="179317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b="1" i="1" smtClean="0">
                <a:solidFill>
                  <a:srgbClr val="0000FF"/>
                </a:solidFill>
                <a:latin typeface="Arial" pitchFamily="34" charset="0"/>
                <a:cs typeface="Arial" pitchFamily="34" charset="0"/>
              </a:rPr>
              <a:t> Về nhà sưu tầm thông tin tư liệu và sự hiểu biết bản thân hãy viết báo cáo khoảng 20 dòng, đánh giá về tự nhiên và thế mạnh của địa hình châu Á.</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241152" y="546265"/>
            <a:ext cx="1256799" cy="1141996"/>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7968342" y="3665038"/>
            <a:ext cx="938151" cy="1478462"/>
          </a:xfrm>
          <a:prstGeom prst="rect">
            <a:avLst/>
          </a:prstGeom>
        </p:spPr>
      </p:pic>
      <p:sp>
        <p:nvSpPr>
          <p:cNvPr id="6" name="Rectangle 5">
            <a:extLst>
              <a:ext uri="{FF2B5EF4-FFF2-40B4-BE49-F238E27FC236}">
                <a16:creationId xmlns=""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smtClean="0">
                <a:ln w="11430"/>
                <a:solidFill>
                  <a:schemeClr val="accent4">
                    <a:lumMod val="50000"/>
                  </a:schemeClr>
                </a:solidFill>
                <a:latin typeface="Arial" pitchFamily="34" charset="0"/>
                <a:cs typeface="Arial" pitchFamily="34" charset="0"/>
              </a:rPr>
              <a:t>VỀ NHÀ</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 xmlns:p14="http://schemas.microsoft.com/office/powerpoint/2010/main" val="1099302462"/>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38345" y="177427"/>
            <a:ext cx="8720598" cy="7837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2500" b="1" i="1" smtClean="0">
                <a:solidFill>
                  <a:srgbClr val="002060"/>
                </a:solidFill>
                <a:latin typeface="Arial" pitchFamily="34" charset="0"/>
                <a:cs typeface="Arial" pitchFamily="34" charset="0"/>
              </a:rPr>
              <a:t>    </a:t>
            </a:r>
            <a:r>
              <a:rPr lang="vi-VN" sz="2500" b="1" smtClean="0">
                <a:solidFill>
                  <a:srgbClr val="002060"/>
                </a:solidFill>
                <a:latin typeface="Arial" pitchFamily="34" charset="0"/>
                <a:cs typeface="Arial" pitchFamily="34" charset="0"/>
              </a:rPr>
              <a:t>- Hoàn thành phiếu học tập </a:t>
            </a:r>
            <a:r>
              <a:rPr lang="en-US" sz="2500" b="1" smtClean="0">
                <a:solidFill>
                  <a:srgbClr val="002060"/>
                </a:solidFill>
                <a:latin typeface="Arial" pitchFamily="34" charset="0"/>
                <a:cs typeface="Arial" pitchFamily="34" charset="0"/>
              </a:rPr>
              <a:t>về vị trí, hình dạng và kích thước châu Á </a:t>
            </a:r>
            <a:r>
              <a:rPr lang="vi-VN" sz="2500" b="1" smtClean="0">
                <a:solidFill>
                  <a:srgbClr val="002060"/>
                </a:solidFill>
                <a:latin typeface="Arial" pitchFamily="34" charset="0"/>
                <a:cs typeface="Arial" pitchFamily="34" charset="0"/>
              </a:rPr>
              <a:t>theo mẫu sau:</a:t>
            </a:r>
            <a:endParaRPr kumimoji="0" lang="en-US" sz="2500" b="1" i="1" u="none" strike="noStrike" kern="1200" cap="none" spc="0" normalizeH="0" baseline="0" noProof="0" dirty="0">
              <a:ln>
                <a:noFill/>
              </a:ln>
              <a:solidFill>
                <a:srgbClr val="002060"/>
              </a:solidFill>
              <a:uLnTx/>
              <a:uFillTx/>
              <a:latin typeface="Arial" pitchFamily="34" charset="0"/>
              <a:cs typeface="Arial" pitchFamily="34" charset="0"/>
            </a:endParaRPr>
          </a:p>
        </p:txBody>
      </p:sp>
      <p:graphicFrame>
        <p:nvGraphicFramePr>
          <p:cNvPr id="10" name="Table 9"/>
          <p:cNvGraphicFramePr>
            <a:graphicFrameLocks noGrp="1"/>
          </p:cNvGraphicFramePr>
          <p:nvPr/>
        </p:nvGraphicFramePr>
        <p:xfrm>
          <a:off x="261258" y="1077684"/>
          <a:ext cx="8599710" cy="4000500"/>
        </p:xfrm>
        <a:graphic>
          <a:graphicData uri="http://schemas.openxmlformats.org/drawingml/2006/table">
            <a:tbl>
              <a:tblPr/>
              <a:tblGrid>
                <a:gridCol w="4093029"/>
                <a:gridCol w="4506681"/>
              </a:tblGrid>
              <a:tr h="370114">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Tiêu chí</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Thông tin</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66131">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Tiếp giáp châu lục</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Giáp biển và đại dương</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kern="1200" smtClean="0">
                          <a:solidFill>
                            <a:srgbClr val="000000"/>
                          </a:solidFill>
                          <a:latin typeface="Arial" pitchFamily="34" charset="0"/>
                          <a:ea typeface="Calibri"/>
                          <a:cs typeface="Arial" pitchFamily="34" charset="0"/>
                        </a:rPr>
                        <a:t>Lãnh thổ </a:t>
                      </a:r>
                      <a:endParaRPr lang="en-US" sz="2300" b="0" kern="12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b="1" kern="1200">
                        <a:solidFill>
                          <a:srgbClr val="0000FF"/>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Thuộc lục địa</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Diện tích</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Ảnh hưởng </a:t>
                      </a:r>
                      <a:r>
                        <a:rPr lang="nl-NL" sz="2300" b="0" smtClean="0">
                          <a:solidFill>
                            <a:srgbClr val="000000"/>
                          </a:solidFill>
                          <a:latin typeface="Arial" pitchFamily="34" charset="0"/>
                          <a:ea typeface="Calibri"/>
                          <a:cs typeface="Arial" pitchFamily="34" charset="0"/>
                        </a:rPr>
                        <a:t>đối </a:t>
                      </a:r>
                      <a:r>
                        <a:rPr lang="nl-NL" sz="2300" b="0">
                          <a:solidFill>
                            <a:srgbClr val="000000"/>
                          </a:solidFill>
                          <a:latin typeface="Arial" pitchFamily="34" charset="0"/>
                          <a:ea typeface="Calibri"/>
                          <a:cs typeface="Arial" pitchFamily="34" charset="0"/>
                        </a:rPr>
                        <a:t>với thiên nhiên</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4397818" y="1719943"/>
            <a:ext cx="3298371" cy="477054"/>
          </a:xfrm>
          <a:prstGeom prst="rect">
            <a:avLst/>
          </a:prstGeom>
          <a:noFill/>
        </p:spPr>
        <p:txBody>
          <a:bodyPr wrap="square" rtlCol="0">
            <a:spAutoFit/>
          </a:bodyPr>
          <a:lstStyle/>
          <a:p>
            <a:r>
              <a:rPr lang="en-US" sz="2500" b="1" smtClean="0">
                <a:solidFill>
                  <a:srgbClr val="0000FF"/>
                </a:solidFill>
              </a:rPr>
              <a:t>Châu Âu và châu Phi.</a:t>
            </a:r>
            <a:endParaRPr lang="en-US" sz="2500" b="1">
              <a:solidFill>
                <a:srgbClr val="0000FF"/>
              </a:solidFill>
            </a:endParaRPr>
          </a:p>
        </p:txBody>
      </p:sp>
      <p:sp>
        <p:nvSpPr>
          <p:cNvPr id="5" name="TextBox 4"/>
          <p:cNvSpPr txBox="1"/>
          <p:nvPr/>
        </p:nvSpPr>
        <p:spPr>
          <a:xfrm>
            <a:off x="4386933" y="2285998"/>
            <a:ext cx="4602688" cy="446276"/>
          </a:xfrm>
          <a:prstGeom prst="rect">
            <a:avLst/>
          </a:prstGeom>
          <a:noFill/>
        </p:spPr>
        <p:txBody>
          <a:bodyPr wrap="square" rtlCol="0">
            <a:spAutoFit/>
          </a:bodyPr>
          <a:lstStyle/>
          <a:p>
            <a:r>
              <a:rPr lang="nl-NL" sz="2300" b="1" smtClean="0">
                <a:solidFill>
                  <a:srgbClr val="0000FF"/>
                </a:solidFill>
              </a:rPr>
              <a:t>B.B.Dương, T.B.Dương, A.Đ. Dương</a:t>
            </a:r>
            <a:endParaRPr lang="en-US" sz="2300" b="1">
              <a:solidFill>
                <a:srgbClr val="0000FF"/>
              </a:solidFill>
            </a:endParaRPr>
          </a:p>
        </p:txBody>
      </p:sp>
      <p:sp>
        <p:nvSpPr>
          <p:cNvPr id="6" name="TextBox 5"/>
          <p:cNvSpPr txBox="1"/>
          <p:nvPr/>
        </p:nvSpPr>
        <p:spPr>
          <a:xfrm>
            <a:off x="4397821" y="2884713"/>
            <a:ext cx="3298371" cy="477054"/>
          </a:xfrm>
          <a:prstGeom prst="rect">
            <a:avLst/>
          </a:prstGeom>
          <a:noFill/>
        </p:spPr>
        <p:txBody>
          <a:bodyPr wrap="square" rtlCol="0">
            <a:spAutoFit/>
          </a:bodyPr>
          <a:lstStyle/>
          <a:p>
            <a:r>
              <a:rPr lang="nl-NL" sz="2500" b="1" smtClean="0">
                <a:solidFill>
                  <a:srgbClr val="0000FF"/>
                </a:solidFill>
              </a:rPr>
              <a:t>8500km; 9200km.</a:t>
            </a:r>
            <a:endParaRPr lang="en-US" sz="2500" b="1">
              <a:solidFill>
                <a:srgbClr val="0000FF"/>
              </a:solidFill>
            </a:endParaRPr>
          </a:p>
        </p:txBody>
      </p:sp>
      <p:sp>
        <p:nvSpPr>
          <p:cNvPr id="7" name="TextBox 6"/>
          <p:cNvSpPr txBox="1"/>
          <p:nvPr/>
        </p:nvSpPr>
        <p:spPr>
          <a:xfrm>
            <a:off x="4397819" y="3450770"/>
            <a:ext cx="3298371" cy="477054"/>
          </a:xfrm>
          <a:prstGeom prst="rect">
            <a:avLst/>
          </a:prstGeom>
          <a:noFill/>
        </p:spPr>
        <p:txBody>
          <a:bodyPr wrap="square" rtlCol="0">
            <a:spAutoFit/>
          </a:bodyPr>
          <a:lstStyle/>
          <a:p>
            <a:r>
              <a:rPr lang="nl-NL" sz="2500" b="1" smtClean="0">
                <a:solidFill>
                  <a:srgbClr val="0000FF"/>
                </a:solidFill>
              </a:rPr>
              <a:t>Á - Âu.</a:t>
            </a:r>
            <a:endParaRPr lang="en-US" sz="2500" b="1">
              <a:solidFill>
                <a:srgbClr val="0000FF"/>
              </a:solidFill>
            </a:endParaRPr>
          </a:p>
        </p:txBody>
      </p:sp>
      <p:sp>
        <p:nvSpPr>
          <p:cNvPr id="8" name="TextBox 7"/>
          <p:cNvSpPr txBox="1"/>
          <p:nvPr/>
        </p:nvSpPr>
        <p:spPr>
          <a:xfrm>
            <a:off x="4397819" y="3995055"/>
            <a:ext cx="3298371" cy="477054"/>
          </a:xfrm>
          <a:prstGeom prst="rect">
            <a:avLst/>
          </a:prstGeom>
          <a:noFill/>
        </p:spPr>
        <p:txBody>
          <a:bodyPr wrap="square" rtlCol="0">
            <a:spAutoFit/>
          </a:bodyPr>
          <a:lstStyle/>
          <a:p>
            <a:r>
              <a:rPr lang="nl-NL" sz="2500" b="1" smtClean="0">
                <a:solidFill>
                  <a:srgbClr val="0000FF"/>
                </a:solidFill>
              </a:rPr>
              <a:t>44,4 triệu km</a:t>
            </a:r>
            <a:r>
              <a:rPr lang="nl-NL" sz="2500" b="1" baseline="30000" smtClean="0">
                <a:solidFill>
                  <a:srgbClr val="0000FF"/>
                </a:solidFill>
              </a:rPr>
              <a:t>2</a:t>
            </a:r>
            <a:r>
              <a:rPr lang="nl-NL" sz="2500" b="1" smtClean="0">
                <a:solidFill>
                  <a:srgbClr val="0000FF"/>
                </a:solidFill>
              </a:rPr>
              <a:t>.</a:t>
            </a:r>
            <a:endParaRPr lang="en-US" sz="2500" b="1">
              <a:solidFill>
                <a:srgbClr val="0000FF"/>
              </a:solidFill>
            </a:endParaRPr>
          </a:p>
        </p:txBody>
      </p:sp>
      <p:sp>
        <p:nvSpPr>
          <p:cNvPr id="9" name="TextBox 8"/>
          <p:cNvSpPr txBox="1"/>
          <p:nvPr/>
        </p:nvSpPr>
        <p:spPr>
          <a:xfrm>
            <a:off x="4397817" y="4484911"/>
            <a:ext cx="4452269" cy="477054"/>
          </a:xfrm>
          <a:prstGeom prst="rect">
            <a:avLst/>
          </a:prstGeom>
          <a:noFill/>
        </p:spPr>
        <p:txBody>
          <a:bodyPr wrap="square" rtlCol="0">
            <a:spAutoFit/>
          </a:bodyPr>
          <a:lstStyle/>
          <a:p>
            <a:r>
              <a:rPr lang="nl-NL" sz="2500" b="1" smtClean="0">
                <a:solidFill>
                  <a:srgbClr val="0000FF"/>
                </a:solidFill>
              </a:rPr>
              <a:t>Thiên nhiên phân hóa đa dạng.</a:t>
            </a:r>
            <a:endParaRPr lang="en-US" sz="2500" b="1">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ppt_x</p:attrName>
                                        </p:attrNameLst>
                                      </p:cBhvr>
                                      <p:tavLst>
                                        <p:tav tm="0">
                                          <p:val>
                                            <p:strVal val="#ppt_x-.2"/>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2" descr="C:\Users\PTS\Desktop\GADT ĐL7 (KNTTCS, kì 1)\hinh-1.jpg"/>
          <p:cNvPicPr>
            <a:picLocks noChangeAspect="1" noChangeArrowheads="1"/>
          </p:cNvPicPr>
          <p:nvPr/>
        </p:nvPicPr>
        <p:blipFill>
          <a:blip r:embed="rId3" cstate="print"/>
          <a:srcRect/>
          <a:stretch>
            <a:fillRect/>
          </a:stretch>
        </p:blipFill>
        <p:spPr bwMode="auto">
          <a:xfrm>
            <a:off x="5220187" y="660316"/>
            <a:ext cx="3733804" cy="4386696"/>
          </a:xfrm>
          <a:prstGeom prst="rect">
            <a:avLst/>
          </a:prstGeom>
          <a:noFill/>
          <a:ln>
            <a:solidFill>
              <a:srgbClr val="0000FF"/>
            </a:solidFill>
          </a:ln>
        </p:spPr>
      </p:pic>
      <p:sp>
        <p:nvSpPr>
          <p:cNvPr id="10" name="Rectangle 9"/>
          <p:cNvSpPr/>
          <p:nvPr/>
        </p:nvSpPr>
        <p:spPr>
          <a:xfrm>
            <a:off x="5201392" y="46837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
        <p:nvSpPr>
          <p:cNvPr id="40961" name="Rectangle 1"/>
          <p:cNvSpPr>
            <a:spLocks noChangeArrowheads="1"/>
          </p:cNvSpPr>
          <p:nvPr/>
        </p:nvSpPr>
        <p:spPr bwMode="auto">
          <a:xfrm>
            <a:off x="0" y="973777"/>
            <a:ext cx="5047013"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smtClean="0">
                <a:ln>
                  <a:noFill/>
                </a:ln>
                <a:solidFill>
                  <a:srgbClr val="002060"/>
                </a:solidFill>
                <a:effectLst/>
                <a:ea typeface="Calibri" pitchFamily="34" charset="0"/>
                <a:cs typeface="Times New Roman" pitchFamily="18" charset="0"/>
              </a:rPr>
              <a:t>- Diện</a:t>
            </a:r>
            <a:r>
              <a:rPr kumimoji="0" lang="pt-BR" sz="2800" b="1" i="0" u="none" strike="noStrike" cap="none" normalizeH="0" smtClean="0">
                <a:ln>
                  <a:noFill/>
                </a:ln>
                <a:solidFill>
                  <a:srgbClr val="002060"/>
                </a:solidFill>
                <a:effectLst/>
                <a:ea typeface="Calibri" pitchFamily="34" charset="0"/>
                <a:cs typeface="Times New Roman" pitchFamily="18" charset="0"/>
              </a:rPr>
              <a:t> tích: </a:t>
            </a:r>
            <a:r>
              <a:rPr kumimoji="0" lang="pt-BR" sz="2800" b="1" i="0" u="none" strike="noStrike" cap="none" normalizeH="0" baseline="0" smtClean="0">
                <a:ln>
                  <a:noFill/>
                </a:ln>
                <a:solidFill>
                  <a:srgbClr val="002060"/>
                </a:solidFill>
                <a:effectLst/>
                <a:ea typeface="Calibri" pitchFamily="34" charset="0"/>
                <a:cs typeface="Times New Roman" pitchFamily="18" charset="0"/>
              </a:rPr>
              <a:t>rộng lớn nhất thế giới,  cả đảo là 44,4 triệu km</a:t>
            </a:r>
            <a:r>
              <a:rPr kumimoji="0" lang="pt-BR" sz="2800" b="1" i="0" u="none" strike="noStrike" cap="none" normalizeH="0" baseline="30000" smtClean="0">
                <a:ln>
                  <a:noFill/>
                </a:ln>
                <a:solidFill>
                  <a:srgbClr val="002060"/>
                </a:solidFill>
                <a:effectLst/>
                <a:ea typeface="Calibri" pitchFamily="34" charset="0"/>
                <a:cs typeface="Times New Roman" pitchFamily="18" charset="0"/>
              </a:rPr>
              <a:t>2</a:t>
            </a:r>
            <a:r>
              <a:rPr kumimoji="0" lang="pt-BR" sz="2800" b="1" i="0" u="none" strike="noStrike" cap="none" normalizeH="0" baseline="0" smtClean="0">
                <a:ln>
                  <a:noFill/>
                </a:ln>
                <a:solidFill>
                  <a:srgbClr val="002060"/>
                </a:solidFill>
                <a:effectLst/>
                <a:ea typeface="Calibri" pitchFamily="34" charset="0"/>
                <a:cs typeface="Times New Roman" pitchFamily="18" charset="0"/>
              </a:rPr>
              <a:t>.</a:t>
            </a:r>
            <a:endParaRPr kumimoji="0" lang="en-US" sz="2800" b="1" i="0" u="none" strike="noStrike" cap="none" normalizeH="0" baseline="0" smtClean="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smtClean="0">
                <a:ln>
                  <a:noFill/>
                </a:ln>
                <a:solidFill>
                  <a:srgbClr val="002060"/>
                </a:solidFill>
                <a:effectLst/>
                <a:ea typeface="Calibri" pitchFamily="34" charset="0"/>
                <a:cs typeface="Times New Roman" pitchFamily="18" charset="0"/>
              </a:rPr>
              <a:t>- Tiếp giáp: 2 châu lục, 3 đại dương.</a:t>
            </a:r>
            <a:endParaRPr kumimoji="0" lang="en-US" sz="2800" b="1" i="0" u="none" strike="noStrike" cap="none" normalizeH="0" baseline="0" smtClean="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smtClean="0">
                <a:ln>
                  <a:noFill/>
                </a:ln>
                <a:solidFill>
                  <a:srgbClr val="002060"/>
                </a:solidFill>
                <a:effectLst/>
                <a:ea typeface="Calibri" pitchFamily="34" charset="0"/>
                <a:cs typeface="Times New Roman" pitchFamily="18" charset="0"/>
              </a:rPr>
              <a:t>- Hình</a:t>
            </a:r>
            <a:r>
              <a:rPr kumimoji="0" lang="pt-BR" sz="2800" b="1" i="0" u="none" strike="noStrike" cap="none" normalizeH="0" smtClean="0">
                <a:ln>
                  <a:noFill/>
                </a:ln>
                <a:solidFill>
                  <a:srgbClr val="002060"/>
                </a:solidFill>
                <a:effectLst/>
                <a:ea typeface="Calibri" pitchFamily="34" charset="0"/>
                <a:cs typeface="Times New Roman" pitchFamily="18" charset="0"/>
              </a:rPr>
              <a:t> dạng:</a:t>
            </a:r>
            <a:r>
              <a:rPr kumimoji="0" lang="pt-BR" sz="2800" b="1" i="0" u="none" strike="noStrike" cap="none" normalizeH="0" baseline="0" smtClean="0">
                <a:ln>
                  <a:noFill/>
                </a:ln>
                <a:solidFill>
                  <a:srgbClr val="002060"/>
                </a:solidFill>
                <a:effectLst/>
                <a:ea typeface="Calibri" pitchFamily="34" charset="0"/>
                <a:cs typeface="Times New Roman" pitchFamily="18" charset="0"/>
              </a:rPr>
              <a:t> hình khối rõ rệt.</a:t>
            </a:r>
            <a:endParaRPr kumimoji="0" lang="en-US" sz="2800" b="1" i="0" u="none" strike="noStrike" cap="none" normalizeH="0" baseline="0" smtClean="0">
              <a:ln>
                <a:noFill/>
              </a:ln>
              <a:solidFill>
                <a:srgbClr val="002060"/>
              </a:solidFill>
              <a:effectLs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61">
                                            <p:txEl>
                                              <p:pRg st="1" end="1"/>
                                            </p:txEl>
                                          </p:spTgt>
                                        </p:tgtEl>
                                        <p:attrNameLst>
                                          <p:attrName>style.visibility</p:attrName>
                                        </p:attrNameLst>
                                      </p:cBhvr>
                                      <p:to>
                                        <p:strVal val="visible"/>
                                      </p:to>
                                    </p:set>
                                    <p:anim calcmode="lin" valueType="num">
                                      <p:cBhvr>
                                        <p:cTn id="14" dur="1000" fill="hold"/>
                                        <p:tgtEl>
                                          <p:spTgt spid="4096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6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61">
                                            <p:txEl>
                                              <p:pRg st="2" end="2"/>
                                            </p:txEl>
                                          </p:spTgt>
                                        </p:tgtEl>
                                        <p:attrNameLst>
                                          <p:attrName>style.visibility</p:attrName>
                                        </p:attrNameLst>
                                      </p:cBhvr>
                                      <p:to>
                                        <p:strVal val="visible"/>
                                      </p:to>
                                    </p:set>
                                    <p:anim calcmode="lin" valueType="num">
                                      <p:cBhvr>
                                        <p:cTn id="21" dur="1000" fill="hold"/>
                                        <p:tgtEl>
                                          <p:spTgt spid="4096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6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30631" y="1273126"/>
            <a:ext cx="4857008" cy="234884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800" b="1" i="1" smtClean="0">
                <a:solidFill>
                  <a:srgbClr val="0000FF"/>
                </a:solidFill>
                <a:latin typeface="Calibri" pitchFamily="34" charset="0"/>
                <a:cs typeface="Calibri" pitchFamily="34" charset="0"/>
              </a:rPr>
              <a:t>    * </a:t>
            </a:r>
            <a:r>
              <a:rPr lang="vi-VN" sz="2800" b="1" i="1" smtClean="0">
                <a:solidFill>
                  <a:srgbClr val="0000FF"/>
                </a:solidFill>
                <a:latin typeface="Calibri" pitchFamily="34" charset="0"/>
                <a:cs typeface="Calibri" pitchFamily="34" charset="0"/>
              </a:rPr>
              <a:t>Xác định trên </a:t>
            </a:r>
            <a:r>
              <a:rPr lang="en-US" sz="2800" b="1" i="1" smtClean="0">
                <a:solidFill>
                  <a:srgbClr val="0000FF"/>
                </a:solidFill>
                <a:latin typeface="Calibri" pitchFamily="34" charset="0"/>
                <a:cs typeface="Calibri" pitchFamily="34" charset="0"/>
              </a:rPr>
              <a:t>H.1. SGK</a:t>
            </a:r>
            <a:r>
              <a:rPr lang="vi-VN" sz="2800" b="1" i="1" smtClean="0">
                <a:solidFill>
                  <a:srgbClr val="0000FF"/>
                </a:solidFill>
                <a:latin typeface="Calibri" pitchFamily="34" charset="0"/>
                <a:cs typeface="Calibri" pitchFamily="34" charset="0"/>
              </a:rPr>
              <a:t>:</a:t>
            </a:r>
            <a:endParaRPr lang="en-US" sz="2800" b="1" i="1" smtClean="0">
              <a:solidFill>
                <a:srgbClr val="0000FF"/>
              </a:solidFill>
              <a:latin typeface="Calibri" pitchFamily="34" charset="0"/>
              <a:cs typeface="Calibri" pitchFamily="34" charset="0"/>
            </a:endParaRPr>
          </a:p>
          <a:p>
            <a:pPr lvl="0" algn="just">
              <a:lnSpc>
                <a:spcPct val="130000"/>
              </a:lnSpc>
            </a:pPr>
            <a:r>
              <a:rPr lang="vi-VN" sz="2800" b="1" i="1" smtClean="0">
                <a:solidFill>
                  <a:srgbClr val="0000FF"/>
                </a:solidFill>
                <a:latin typeface="Calibri" pitchFamily="34" charset="0"/>
                <a:cs typeface="Calibri" pitchFamily="34" charset="0"/>
              </a:rPr>
              <a:t>+</a:t>
            </a:r>
            <a:r>
              <a:rPr lang="en-US" sz="2800" b="1" i="1" smtClean="0">
                <a:solidFill>
                  <a:srgbClr val="0000FF"/>
                </a:solidFill>
                <a:latin typeface="Calibri" pitchFamily="34" charset="0"/>
                <a:cs typeface="Calibri" pitchFamily="34" charset="0"/>
              </a:rPr>
              <a:t> </a:t>
            </a:r>
            <a:r>
              <a:rPr lang="vi-VN" sz="2800" b="1" i="1" smtClean="0">
                <a:solidFill>
                  <a:srgbClr val="0000FF"/>
                </a:solidFill>
                <a:latin typeface="Calibri" pitchFamily="34" charset="0"/>
                <a:cs typeface="Calibri" pitchFamily="34" charset="0"/>
              </a:rPr>
              <a:t>Các biển: </a:t>
            </a:r>
            <a:r>
              <a:rPr lang="nl-NL" sz="2800" b="1" i="1" smtClean="0">
                <a:solidFill>
                  <a:srgbClr val="0000FF"/>
                </a:solidFill>
                <a:latin typeface="Calibri" pitchFamily="34" charset="0"/>
                <a:cs typeface="Calibri" pitchFamily="34" charset="0"/>
              </a:rPr>
              <a:t>Bắc Băng Dương, Thái Bình Dương, Ấn Độ Dương, Địa Trung Hải</a:t>
            </a:r>
            <a:r>
              <a:rPr lang="vi-VN" sz="2800" b="1" i="1" smtClean="0">
                <a:solidFill>
                  <a:srgbClr val="0000FF"/>
                </a:solidFill>
                <a:latin typeface="Calibri" pitchFamily="34" charset="0"/>
                <a:cs typeface="Calibri" pitchFamily="34" charset="0"/>
              </a:rPr>
              <a:t>.</a:t>
            </a:r>
            <a:endParaRPr lang="en-US" sz="2800" b="1" i="1" smtClean="0">
              <a:solidFill>
                <a:srgbClr val="0000FF"/>
              </a:solidFill>
              <a:latin typeface="Calibri" pitchFamily="34" charset="0"/>
              <a:cs typeface="Calibri"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066789"/>
            <a:ext cx="642954" cy="698258"/>
          </a:xfrm>
          <a:prstGeom prst="rect">
            <a:avLst/>
          </a:prstGeom>
        </p:spPr>
      </p:pic>
      <p:sp>
        <p:nvSpPr>
          <p:cNvPr id="12" name="Rectangle 11"/>
          <p:cNvSpPr/>
          <p:nvPr/>
        </p:nvSpPr>
        <p:spPr>
          <a:xfrm>
            <a:off x="230579" y="1842819"/>
            <a:ext cx="4757057" cy="1212640"/>
          </a:xfrm>
          <a:prstGeom prst="rect">
            <a:avLst/>
          </a:prstGeom>
        </p:spPr>
        <p:txBody>
          <a:bodyPr wrap="square">
            <a:spAutoFit/>
          </a:bodyPr>
          <a:lstStyle/>
          <a:p>
            <a:pPr lvl="0" algn="just">
              <a:lnSpc>
                <a:spcPct val="130000"/>
              </a:lnSpc>
            </a:pPr>
            <a:r>
              <a:rPr lang="vi-VN" sz="2800" b="1" i="1" smtClean="0">
                <a:solidFill>
                  <a:srgbClr val="0000FF"/>
                </a:solidFill>
                <a:latin typeface="Calibri" pitchFamily="34" charset="0"/>
                <a:cs typeface="Calibri" pitchFamily="34" charset="0"/>
              </a:rPr>
              <a:t>+ Bán đảo: </a:t>
            </a:r>
            <a:r>
              <a:rPr lang="en-US" sz="2800" b="1" i="1" smtClean="0">
                <a:solidFill>
                  <a:srgbClr val="0000FF"/>
                </a:solidFill>
                <a:latin typeface="Calibri" pitchFamily="34" charset="0"/>
                <a:cs typeface="Calibri" pitchFamily="34" charset="0"/>
              </a:rPr>
              <a:t>A-ráp, Ấn Độ; đảo Xu-ma-tra, Ca-li-man-tan</a:t>
            </a:r>
            <a:r>
              <a:rPr lang="vi-VN" sz="2800" b="1" i="1" smtClean="0">
                <a:solidFill>
                  <a:srgbClr val="0000FF"/>
                </a:solidFill>
                <a:latin typeface="Calibri" pitchFamily="34" charset="0"/>
                <a:cs typeface="Calibri" pitchFamily="34" charset="0"/>
              </a:rPr>
              <a:t>.</a:t>
            </a:r>
          </a:p>
        </p:txBody>
      </p:sp>
      <p:sp>
        <p:nvSpPr>
          <p:cNvPr id="14" name="Rectangle 13"/>
          <p:cNvSpPr/>
          <p:nvPr/>
        </p:nvSpPr>
        <p:spPr>
          <a:xfrm>
            <a:off x="132446" y="604453"/>
            <a:ext cx="4942700"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a:t>
            </a:r>
            <a:endParaRPr lang="en-US" sz="2200" u="sng"/>
          </a:p>
        </p:txBody>
      </p:sp>
      <p:pic>
        <p:nvPicPr>
          <p:cNvPr id="10" name="Picture 2" descr="C:\Users\PTS\Desktop\GADT ĐL7 (KNTTCS, kì 1)\hinh-1.jpg"/>
          <p:cNvPicPr>
            <a:picLocks noChangeAspect="1" noChangeArrowheads="1"/>
          </p:cNvPicPr>
          <p:nvPr/>
        </p:nvPicPr>
        <p:blipFill>
          <a:blip r:embed="rId4" cstate="print"/>
          <a:srcRect/>
          <a:stretch>
            <a:fillRect/>
          </a:stretch>
        </p:blipFill>
        <p:spPr bwMode="auto">
          <a:xfrm>
            <a:off x="5220187" y="612816"/>
            <a:ext cx="3733804" cy="4386696"/>
          </a:xfrm>
          <a:prstGeom prst="rect">
            <a:avLst/>
          </a:prstGeom>
          <a:noFill/>
          <a:ln>
            <a:solidFill>
              <a:srgbClr val="0000FF"/>
            </a:solidFill>
          </a:ln>
        </p:spPr>
      </p:pic>
      <p:sp>
        <p:nvSpPr>
          <p:cNvPr id="11" name="Rectangle 10"/>
          <p:cNvSpPr/>
          <p:nvPr/>
        </p:nvSpPr>
        <p:spPr>
          <a:xfrm>
            <a:off x="5201392" y="46362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
        <p:nvSpPr>
          <p:cNvPr id="38913"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31"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32" dur="1000"/>
                                        <p:tgtEl>
                                          <p:spTgt spid="17">
                                            <p:txEl>
                                              <p:pRg st="1" end="1"/>
                                            </p:txEl>
                                          </p:spTgt>
                                        </p:tgtEl>
                                      </p:cBhvr>
                                    </p:animEffect>
                                    <p:set>
                                      <p:cBhvr>
                                        <p:cTn id="33" dur="1" fill="hold">
                                          <p:stCondLst>
                                            <p:cond delay="999"/>
                                          </p:stCondLst>
                                        </p:cTn>
                                        <p:tgtEl>
                                          <p:spTgt spid="17">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2" descr="C:\Users\PTS\Desktop\GADT ĐL7 (KNTTCS, kì 1)\hinh-1.jpg"/>
          <p:cNvPicPr>
            <a:picLocks noChangeAspect="1" noChangeArrowheads="1"/>
          </p:cNvPicPr>
          <p:nvPr/>
        </p:nvPicPr>
        <p:blipFill>
          <a:blip r:embed="rId3" cstate="print"/>
          <a:srcRect/>
          <a:stretch>
            <a:fillRect/>
          </a:stretch>
        </p:blipFill>
        <p:spPr bwMode="auto">
          <a:xfrm>
            <a:off x="5220187" y="660316"/>
            <a:ext cx="3733804" cy="4386696"/>
          </a:xfrm>
          <a:prstGeom prst="rect">
            <a:avLst/>
          </a:prstGeom>
          <a:noFill/>
          <a:ln>
            <a:solidFill>
              <a:srgbClr val="0000FF"/>
            </a:solidFill>
          </a:ln>
        </p:spPr>
      </p:pic>
      <p:sp>
        <p:nvSpPr>
          <p:cNvPr id="10" name="Rectangle 9"/>
          <p:cNvSpPr/>
          <p:nvPr/>
        </p:nvSpPr>
        <p:spPr>
          <a:xfrm>
            <a:off x="5201392" y="46837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
        <p:nvSpPr>
          <p:cNvPr id="40961" name="Rectangle 1"/>
          <p:cNvSpPr>
            <a:spLocks noChangeArrowheads="1"/>
          </p:cNvSpPr>
          <p:nvPr/>
        </p:nvSpPr>
        <p:spPr bwMode="auto">
          <a:xfrm>
            <a:off x="0" y="973777"/>
            <a:ext cx="5047013" cy="19645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smtClean="0">
                <a:ln>
                  <a:noFill/>
                </a:ln>
                <a:solidFill>
                  <a:srgbClr val="002060"/>
                </a:solidFill>
                <a:effectLst/>
                <a:ea typeface="Calibri" pitchFamily="34" charset="0"/>
                <a:cs typeface="Times New Roman" pitchFamily="18" charset="0"/>
              </a:rPr>
              <a:t>- Lãnh</a:t>
            </a:r>
            <a:r>
              <a:rPr kumimoji="0" lang="pt-BR" sz="2800" b="1" i="0" u="none" strike="noStrike" cap="none" normalizeH="0" smtClean="0">
                <a:ln>
                  <a:noFill/>
                </a:ln>
                <a:solidFill>
                  <a:srgbClr val="002060"/>
                </a:solidFill>
                <a:effectLst/>
                <a:ea typeface="Calibri" pitchFamily="34" charset="0"/>
                <a:cs typeface="Times New Roman" pitchFamily="18" charset="0"/>
              </a:rPr>
              <a:t> thổ: </a:t>
            </a:r>
            <a:r>
              <a:rPr kumimoji="0" lang="pt-BR" sz="2800" b="1" i="0" u="none" strike="noStrike" cap="none" normalizeH="0" baseline="0" smtClean="0">
                <a:ln>
                  <a:noFill/>
                </a:ln>
                <a:solidFill>
                  <a:srgbClr val="002060"/>
                </a:solidFill>
                <a:effectLst/>
                <a:ea typeface="Calibri" pitchFamily="34" charset="0"/>
                <a:cs typeface="Times New Roman" pitchFamily="18" charset="0"/>
              </a:rPr>
              <a:t>từ sát Xích đạo lên vòng cực Bắc, từ Địa Trung Hải tới Thái Bình Dương.</a:t>
            </a:r>
            <a:r>
              <a:rPr kumimoji="0" lang="en-US" sz="2800" b="1" i="0" u="none" strike="noStrike" cap="none" normalizeH="0" baseline="0" smtClean="0">
                <a:ln>
                  <a:noFill/>
                </a:ln>
                <a:solidFill>
                  <a:srgbClr val="002060"/>
                </a:solidFill>
                <a:effectLst/>
                <a:cs typeface="Arial" pitchFamily="34" charset="0"/>
              </a:rPr>
              <a:t> </a:t>
            </a: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5. VỊ TRÍ ĐỊA LÍ, ĐẶC ĐIỂM TỰ NHIÊN CHÂU Á</a:t>
            </a:r>
            <a:endParaRPr lang="en-US" sz="2500" b="1">
              <a:solidFill>
                <a:srgbClr val="007A37"/>
              </a:solidFill>
              <a:latin typeface="Arial" pitchFamily="34" charset="0"/>
              <a:cs typeface="Arial" pitchFamily="34" charset="0"/>
            </a:endParaRP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4" y="1653143"/>
            <a:ext cx="4941125" cy="11850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Kể tên và xác định các khu vực địa hình của châu Á.</a:t>
            </a: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75560"/>
            <a:ext cx="642954" cy="698258"/>
          </a:xfrm>
          <a:prstGeom prst="rect">
            <a:avLst/>
          </a:prstGeom>
        </p:spPr>
      </p:pic>
      <p:sp>
        <p:nvSpPr>
          <p:cNvPr id="10" name="TextBox 9"/>
          <p:cNvSpPr txBox="1"/>
          <p:nvPr/>
        </p:nvSpPr>
        <p:spPr>
          <a:xfrm>
            <a:off x="136571" y="962893"/>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pic>
        <p:nvPicPr>
          <p:cNvPr id="11" name="Picture 2" descr="C:\Users\PTS\Desktop\GADT ĐL7 (KNTTCS, kì 1)\hinh-1.jpg"/>
          <p:cNvPicPr>
            <a:picLocks noChangeAspect="1" noChangeArrowheads="1"/>
          </p:cNvPicPr>
          <p:nvPr/>
        </p:nvPicPr>
        <p:blipFill>
          <a:blip r:embed="rId4" cstate="print"/>
          <a:srcRect/>
          <a:stretch>
            <a:fillRect/>
          </a:stretch>
        </p:blipFill>
        <p:spPr bwMode="auto">
          <a:xfrm>
            <a:off x="5220187" y="660316"/>
            <a:ext cx="3733804" cy="4386696"/>
          </a:xfrm>
          <a:prstGeom prst="rect">
            <a:avLst/>
          </a:prstGeom>
          <a:noFill/>
          <a:ln>
            <a:solidFill>
              <a:srgbClr val="0000FF"/>
            </a:solidFill>
          </a:ln>
        </p:spPr>
      </p:pic>
      <p:sp>
        <p:nvSpPr>
          <p:cNvPr id="12" name="Rectangle 11"/>
          <p:cNvSpPr/>
          <p:nvPr/>
        </p:nvSpPr>
        <p:spPr>
          <a:xfrm>
            <a:off x="5201392" y="4683732"/>
            <a:ext cx="3769426"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Hình 1. Bản đồ tự nhiên châu Á</a:t>
            </a:r>
            <a:endParaRPr lang="en-US" sz="1900">
              <a:solidFill>
                <a:srgbClr val="0000FF"/>
              </a:solidFill>
            </a:endParaRPr>
          </a:p>
        </p:txBody>
      </p:sp>
      <p:sp>
        <p:nvSpPr>
          <p:cNvPr id="14" name="Rectangle: Rounded Corners 7">
            <a:extLst>
              <a:ext uri="{FF2B5EF4-FFF2-40B4-BE49-F238E27FC236}">
                <a16:creationId xmlns="" xmlns:a16="http://schemas.microsoft.com/office/drawing/2014/main" id="{83943E22-6FC5-4857-96F1-DB4BDF369685}"/>
              </a:ext>
            </a:extLst>
          </p:cNvPr>
          <p:cNvSpPr/>
          <p:nvPr/>
        </p:nvSpPr>
        <p:spPr>
          <a:xfrm>
            <a:off x="142500" y="1651207"/>
            <a:ext cx="4941125" cy="11850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smtClean="0">
                <a:solidFill>
                  <a:srgbClr val="0000FF"/>
                </a:solidFill>
                <a:cs typeface="Arial" pitchFamily="34" charset="0"/>
              </a:rPr>
              <a:t> 	Nhận xét chung về đặc điểm địa hình của châu Á.</a:t>
            </a:r>
          </a:p>
        </p:txBody>
      </p:sp>
      <p:pic>
        <p:nvPicPr>
          <p:cNvPr id="16" name="Picture 15">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58920" y="1349835"/>
            <a:ext cx="642954" cy="698258"/>
          </a:xfrm>
          <a:prstGeom prst="rect">
            <a:avLst/>
          </a:prstGeom>
        </p:spPr>
      </p:pic>
      <p:sp>
        <p:nvSpPr>
          <p:cNvPr id="34817" name="Rectangle 1"/>
          <p:cNvSpPr>
            <a:spLocks noChangeArrowheads="1"/>
          </p:cNvSpPr>
          <p:nvPr/>
        </p:nvSpPr>
        <p:spPr bwMode="auto">
          <a:xfrm>
            <a:off x="154490" y="1270770"/>
            <a:ext cx="4940135"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0000"/>
                </a:solidFill>
                <a:effectLst/>
                <a:ea typeface="Calibri" pitchFamily="34" charset="0"/>
                <a:cs typeface="Times New Roman" pitchFamily="18" charset="0"/>
              </a:rPr>
              <a:t>- Địa hình đa dạng: núi và sơn nguyên cao đồ sộ; cao nguyên và đồng bằng rộng lớn.</a:t>
            </a:r>
            <a:endParaRPr kumimoji="0" lang="en-US" sz="2800" b="1" i="0" u="none" strike="noStrike" cap="none" normalizeH="0" baseline="0" smtClean="0">
              <a:ln>
                <a:noFill/>
              </a:ln>
              <a:solidFill>
                <a:schemeClr val="tx1"/>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0000"/>
                </a:solidFill>
                <a:effectLst/>
                <a:ea typeface="Calibri" pitchFamily="34" charset="0"/>
                <a:cs typeface="Times New Roman" pitchFamily="18" charset="0"/>
              </a:rPr>
              <a:t>- Bề mặt bị chia cắt mạnh.</a:t>
            </a:r>
            <a:endParaRPr kumimoji="0" lang="en-US" sz="2800" b="1" i="0" u="none" strike="noStrike" cap="none" normalizeH="0" baseline="0" smtClean="0">
              <a:ln>
                <a:noFill/>
              </a:ln>
              <a:solidFill>
                <a:schemeClr val="tx1"/>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smtClean="0">
                <a:ln>
                  <a:noFill/>
                </a:ln>
                <a:solidFill>
                  <a:srgbClr val="000000"/>
                </a:solidFill>
                <a:effectLst/>
                <a:ea typeface="Calibri" pitchFamily="34" charset="0"/>
                <a:cs typeface="Times New Roman" pitchFamily="18" charset="0"/>
              </a:rPr>
              <a:t>- Các</a:t>
            </a:r>
            <a:r>
              <a:rPr kumimoji="0" lang="pt-BR" sz="2800" b="1" i="0" u="none" strike="noStrike" cap="none" normalizeH="0" smtClean="0">
                <a:ln>
                  <a:noFill/>
                </a:ln>
                <a:solidFill>
                  <a:srgbClr val="000000"/>
                </a:solidFill>
                <a:effectLst/>
                <a:ea typeface="Calibri" pitchFamily="34" charset="0"/>
                <a:cs typeface="Times New Roman" pitchFamily="18" charset="0"/>
              </a:rPr>
              <a:t> khu vực địa hình:</a:t>
            </a:r>
            <a:endParaRPr kumimoji="0" lang="pt-BR" sz="2800" b="1" i="0" u="none" strike="noStrike" cap="none" normalizeH="0" baseline="0" smtClean="0">
              <a:ln>
                <a:noFill/>
              </a:ln>
              <a:solidFill>
                <a:schemeClr val="tx1"/>
              </a:solidFill>
              <a:effectLs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ppt_x</p:attrName>
                                        </p:attrNameLst>
                                      </p:cBhvr>
                                      <p:tavLst>
                                        <p:tav tm="0">
                                          <p:val>
                                            <p:strVal val="#ppt_x-.2"/>
                                          </p:val>
                                        </p:tav>
                                        <p:tav tm="100000">
                                          <p:val>
                                            <p:strVal val="#ppt_x"/>
                                          </p:val>
                                        </p:tav>
                                      </p:tavLst>
                                    </p:anim>
                                    <p:anim calcmode="lin" valueType="num">
                                      <p:cBhvr>
                                        <p:cTn id="2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ppt_x</p:attrName>
                                        </p:attrNameLst>
                                      </p:cBhvr>
                                      <p:tavLst>
                                        <p:tav tm="0">
                                          <p:val>
                                            <p:strVal val="#ppt_x-.2"/>
                                          </p:val>
                                        </p:tav>
                                        <p:tav tm="100000">
                                          <p:val>
                                            <p:strVal val="#ppt_x"/>
                                          </p:val>
                                        </p:tav>
                                      </p:tavLst>
                                    </p:anim>
                                    <p:anim calcmode="lin" valueType="num">
                                      <p:cBhvr>
                                        <p:cTn id="2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nodeType="clickEffect">
                                  <p:stCondLst>
                                    <p:cond delay="0"/>
                                  </p:stCondLst>
                                  <p:childTnLst>
                                    <p:anim calcmode="lin" valueType="num">
                                      <p:cBhvr>
                                        <p:cTn id="32" dur="1000"/>
                                        <p:tgtEl>
                                          <p:spTgt spid="18"/>
                                        </p:tgtEl>
                                        <p:attrNameLst>
                                          <p:attrName>ppt_x</p:attrName>
                                        </p:attrNameLst>
                                      </p:cBhvr>
                                      <p:tavLst>
                                        <p:tav tm="0">
                                          <p:val>
                                            <p:strVal val="ppt_x"/>
                                          </p:val>
                                        </p:tav>
                                        <p:tav tm="100000">
                                          <p:val>
                                            <p:strVal val="ppt_x-.2"/>
                                          </p:val>
                                        </p:tav>
                                      </p:tavLst>
                                    </p:anim>
                                    <p:anim calcmode="lin" valueType="num">
                                      <p:cBhvr>
                                        <p:cTn id="33" dur="1000"/>
                                        <p:tgtEl>
                                          <p:spTgt spid="18"/>
                                        </p:tgtEl>
                                        <p:attrNameLst>
                                          <p:attrName>ppt_y</p:attrName>
                                        </p:attrNameLst>
                                      </p:cBhvr>
                                      <p:tavLst>
                                        <p:tav tm="0">
                                          <p:val>
                                            <p:strVal val="ppt_y"/>
                                          </p:val>
                                        </p:tav>
                                        <p:tav tm="100000">
                                          <p:val>
                                            <p:strVal val="ppt_y"/>
                                          </p:val>
                                        </p:tav>
                                      </p:tavLst>
                                    </p:anim>
                                    <p:animEffect transition="out" filter="fade">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par>
                                <p:cTn id="36" presetID="29" presetClass="exit" presetSubtype="0" fill="hold" grpId="1" nodeType="withEffect">
                                  <p:stCondLst>
                                    <p:cond delay="0"/>
                                  </p:stCondLst>
                                  <p:childTnLst>
                                    <p:anim calcmode="lin" valueType="num">
                                      <p:cBhvr>
                                        <p:cTn id="37" dur="1000"/>
                                        <p:tgtEl>
                                          <p:spTgt spid="17"/>
                                        </p:tgtEl>
                                        <p:attrNameLst>
                                          <p:attrName>ppt_x</p:attrName>
                                        </p:attrNameLst>
                                      </p:cBhvr>
                                      <p:tavLst>
                                        <p:tav tm="0">
                                          <p:val>
                                            <p:strVal val="ppt_x"/>
                                          </p:val>
                                        </p:tav>
                                        <p:tav tm="100000">
                                          <p:val>
                                            <p:strVal val="ppt_x-.2"/>
                                          </p:val>
                                        </p:tav>
                                      </p:tavLst>
                                    </p:anim>
                                    <p:anim calcmode="lin" valueType="num">
                                      <p:cBhvr>
                                        <p:cTn id="38" dur="1000"/>
                                        <p:tgtEl>
                                          <p:spTgt spid="17"/>
                                        </p:tgtEl>
                                        <p:attrNameLst>
                                          <p:attrName>ppt_y</p:attrName>
                                        </p:attrNameLst>
                                      </p:cBhvr>
                                      <p:tavLst>
                                        <p:tav tm="0">
                                          <p:val>
                                            <p:strVal val="ppt_y"/>
                                          </p:val>
                                        </p:tav>
                                        <p:tav tm="100000">
                                          <p:val>
                                            <p:strVal val="ppt_y"/>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ppt_x</p:attrName>
                                        </p:attrNameLst>
                                      </p:cBhvr>
                                      <p:tavLst>
                                        <p:tav tm="0">
                                          <p:val>
                                            <p:strVal val="#ppt_x-.2"/>
                                          </p:val>
                                        </p:tav>
                                        <p:tav tm="100000">
                                          <p:val>
                                            <p:strVal val="#ppt_x"/>
                                          </p:val>
                                        </p:tav>
                                      </p:tavLst>
                                    </p:anim>
                                    <p:anim calcmode="lin" valueType="num">
                                      <p:cBhvr>
                                        <p:cTn id="4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6"/>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ppt_x</p:attrName>
                                        </p:attrNameLst>
                                      </p:cBhvr>
                                      <p:tavLst>
                                        <p:tav tm="0">
                                          <p:val>
                                            <p:strVal val="#ppt_x-.2"/>
                                          </p:val>
                                        </p:tav>
                                        <p:tav tm="100000">
                                          <p:val>
                                            <p:strVal val="#ppt_x"/>
                                          </p:val>
                                        </p:tav>
                                      </p:tavLst>
                                    </p:anim>
                                    <p:anim calcmode="lin" valueType="num">
                                      <p:cBhvr>
                                        <p:cTn id="5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xit" presetSubtype="0" fill="hold" nodeType="clickEffect">
                                  <p:stCondLst>
                                    <p:cond delay="0"/>
                                  </p:stCondLst>
                                  <p:childTnLst>
                                    <p:anim calcmode="lin" valueType="num">
                                      <p:cBhvr>
                                        <p:cTn id="56" dur="1000"/>
                                        <p:tgtEl>
                                          <p:spTgt spid="16"/>
                                        </p:tgtEl>
                                        <p:attrNameLst>
                                          <p:attrName>ppt_x</p:attrName>
                                        </p:attrNameLst>
                                      </p:cBhvr>
                                      <p:tavLst>
                                        <p:tav tm="0">
                                          <p:val>
                                            <p:strVal val="ppt_x"/>
                                          </p:val>
                                        </p:tav>
                                        <p:tav tm="100000">
                                          <p:val>
                                            <p:strVal val="ppt_x-.2"/>
                                          </p:val>
                                        </p:tav>
                                      </p:tavLst>
                                    </p:anim>
                                    <p:anim calcmode="lin" valueType="num">
                                      <p:cBhvr>
                                        <p:cTn id="57" dur="1000"/>
                                        <p:tgtEl>
                                          <p:spTgt spid="16"/>
                                        </p:tgtEl>
                                        <p:attrNameLst>
                                          <p:attrName>ppt_y</p:attrName>
                                        </p:attrNameLst>
                                      </p:cBhvr>
                                      <p:tavLst>
                                        <p:tav tm="0">
                                          <p:val>
                                            <p:strVal val="ppt_y"/>
                                          </p:val>
                                        </p:tav>
                                        <p:tav tm="100000">
                                          <p:val>
                                            <p:strVal val="ppt_y"/>
                                          </p:val>
                                        </p:tav>
                                      </p:tavLst>
                                    </p:anim>
                                    <p:animEffect transition="out" filter="fade">
                                      <p:cBhvr>
                                        <p:cTn id="58" dur="1000"/>
                                        <p:tgtEl>
                                          <p:spTgt spid="16"/>
                                        </p:tgtEl>
                                      </p:cBhvr>
                                    </p:animEffect>
                                    <p:set>
                                      <p:cBhvr>
                                        <p:cTn id="59" dur="1" fill="hold">
                                          <p:stCondLst>
                                            <p:cond delay="999"/>
                                          </p:stCondLst>
                                        </p:cTn>
                                        <p:tgtEl>
                                          <p:spTgt spid="16"/>
                                        </p:tgtEl>
                                        <p:attrNameLst>
                                          <p:attrName>style.visibility</p:attrName>
                                        </p:attrNameLst>
                                      </p:cBhvr>
                                      <p:to>
                                        <p:strVal val="hidden"/>
                                      </p:to>
                                    </p:set>
                                  </p:childTnLst>
                                </p:cTn>
                              </p:par>
                              <p:par>
                                <p:cTn id="60" presetID="29" presetClass="exit" presetSubtype="0" fill="hold" grpId="1" nodeType="withEffect">
                                  <p:stCondLst>
                                    <p:cond delay="0"/>
                                  </p:stCondLst>
                                  <p:childTnLst>
                                    <p:anim calcmode="lin" valueType="num">
                                      <p:cBhvr>
                                        <p:cTn id="61" dur="1000"/>
                                        <p:tgtEl>
                                          <p:spTgt spid="14"/>
                                        </p:tgtEl>
                                        <p:attrNameLst>
                                          <p:attrName>ppt_x</p:attrName>
                                        </p:attrNameLst>
                                      </p:cBhvr>
                                      <p:tavLst>
                                        <p:tav tm="0">
                                          <p:val>
                                            <p:strVal val="ppt_x"/>
                                          </p:val>
                                        </p:tav>
                                        <p:tav tm="100000">
                                          <p:val>
                                            <p:strVal val="ppt_x-.2"/>
                                          </p:val>
                                        </p:tav>
                                      </p:tavLst>
                                    </p:anim>
                                    <p:anim calcmode="lin" valueType="num">
                                      <p:cBhvr>
                                        <p:cTn id="62" dur="1000"/>
                                        <p:tgtEl>
                                          <p:spTgt spid="14"/>
                                        </p:tgtEl>
                                        <p:attrNameLst>
                                          <p:attrName>ppt_y</p:attrName>
                                        </p:attrNameLst>
                                      </p:cBhvr>
                                      <p:tavLst>
                                        <p:tav tm="0">
                                          <p:val>
                                            <p:strVal val="ppt_y"/>
                                          </p:val>
                                        </p:tav>
                                        <p:tav tm="100000">
                                          <p:val>
                                            <p:strVal val="ppt_y"/>
                                          </p:val>
                                        </p:tav>
                                      </p:tavLst>
                                    </p:anim>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nodeType="clickEffect">
                                  <p:stCondLst>
                                    <p:cond delay="0"/>
                                  </p:stCondLst>
                                  <p:childTnLst>
                                    <p:set>
                                      <p:cBhvr>
                                        <p:cTn id="68" dur="1" fill="hold">
                                          <p:stCondLst>
                                            <p:cond delay="0"/>
                                          </p:stCondLst>
                                        </p:cTn>
                                        <p:tgtEl>
                                          <p:spTgt spid="34817">
                                            <p:txEl>
                                              <p:pRg st="0" end="0"/>
                                            </p:txEl>
                                          </p:spTgt>
                                        </p:tgtEl>
                                        <p:attrNameLst>
                                          <p:attrName>style.visibility</p:attrName>
                                        </p:attrNameLst>
                                      </p:cBhvr>
                                      <p:to>
                                        <p:strVal val="visible"/>
                                      </p:to>
                                    </p:set>
                                    <p:anim calcmode="lin" valueType="num">
                                      <p:cBhvr>
                                        <p:cTn id="69" dur="1000" fill="hold"/>
                                        <p:tgtEl>
                                          <p:spTgt spid="34817">
                                            <p:txEl>
                                              <p:pRg st="0" end="0"/>
                                            </p:txEl>
                                          </p:spTgt>
                                        </p:tgtEl>
                                        <p:attrNameLst>
                                          <p:attrName>ppt_x</p:attrName>
                                        </p:attrNameLst>
                                      </p:cBhvr>
                                      <p:tavLst>
                                        <p:tav tm="0">
                                          <p:val>
                                            <p:strVal val="#ppt_x-.2"/>
                                          </p:val>
                                        </p:tav>
                                        <p:tav tm="100000">
                                          <p:val>
                                            <p:strVal val="#ppt_x"/>
                                          </p:val>
                                        </p:tav>
                                      </p:tavLst>
                                    </p:anim>
                                    <p:anim calcmode="lin" valueType="num">
                                      <p:cBhvr>
                                        <p:cTn id="70" dur="1000" fill="hold"/>
                                        <p:tgtEl>
                                          <p:spTgt spid="348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1" dur="1000"/>
                                        <p:tgtEl>
                                          <p:spTgt spid="3481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nodeType="clickEffect">
                                  <p:stCondLst>
                                    <p:cond delay="0"/>
                                  </p:stCondLst>
                                  <p:childTnLst>
                                    <p:set>
                                      <p:cBhvr>
                                        <p:cTn id="75" dur="1" fill="hold">
                                          <p:stCondLst>
                                            <p:cond delay="0"/>
                                          </p:stCondLst>
                                        </p:cTn>
                                        <p:tgtEl>
                                          <p:spTgt spid="34817">
                                            <p:txEl>
                                              <p:pRg st="1" end="1"/>
                                            </p:txEl>
                                          </p:spTgt>
                                        </p:tgtEl>
                                        <p:attrNameLst>
                                          <p:attrName>style.visibility</p:attrName>
                                        </p:attrNameLst>
                                      </p:cBhvr>
                                      <p:to>
                                        <p:strVal val="visible"/>
                                      </p:to>
                                    </p:set>
                                    <p:anim calcmode="lin" valueType="num">
                                      <p:cBhvr>
                                        <p:cTn id="76" dur="1000" fill="hold"/>
                                        <p:tgtEl>
                                          <p:spTgt spid="34817">
                                            <p:txEl>
                                              <p:pRg st="1" end="1"/>
                                            </p:txEl>
                                          </p:spTgt>
                                        </p:tgtEl>
                                        <p:attrNameLst>
                                          <p:attrName>ppt_x</p:attrName>
                                        </p:attrNameLst>
                                      </p:cBhvr>
                                      <p:tavLst>
                                        <p:tav tm="0">
                                          <p:val>
                                            <p:strVal val="#ppt_x-.2"/>
                                          </p:val>
                                        </p:tav>
                                        <p:tav tm="100000">
                                          <p:val>
                                            <p:strVal val="#ppt_x"/>
                                          </p:val>
                                        </p:tav>
                                      </p:tavLst>
                                    </p:anim>
                                    <p:anim calcmode="lin" valueType="num">
                                      <p:cBhvr>
                                        <p:cTn id="77" dur="1000" fill="hold"/>
                                        <p:tgtEl>
                                          <p:spTgt spid="348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78" dur="1000"/>
                                        <p:tgtEl>
                                          <p:spTgt spid="34817">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nodeType="clickEffect">
                                  <p:stCondLst>
                                    <p:cond delay="0"/>
                                  </p:stCondLst>
                                  <p:childTnLst>
                                    <p:set>
                                      <p:cBhvr>
                                        <p:cTn id="82" dur="1" fill="hold">
                                          <p:stCondLst>
                                            <p:cond delay="0"/>
                                          </p:stCondLst>
                                        </p:cTn>
                                        <p:tgtEl>
                                          <p:spTgt spid="34817">
                                            <p:txEl>
                                              <p:pRg st="2" end="2"/>
                                            </p:txEl>
                                          </p:spTgt>
                                        </p:tgtEl>
                                        <p:attrNameLst>
                                          <p:attrName>style.visibility</p:attrName>
                                        </p:attrNameLst>
                                      </p:cBhvr>
                                      <p:to>
                                        <p:strVal val="visible"/>
                                      </p:to>
                                    </p:set>
                                    <p:anim calcmode="lin" valueType="num">
                                      <p:cBhvr>
                                        <p:cTn id="83" dur="1000" fill="hold"/>
                                        <p:tgtEl>
                                          <p:spTgt spid="34817">
                                            <p:txEl>
                                              <p:pRg st="2" end="2"/>
                                            </p:txEl>
                                          </p:spTgt>
                                        </p:tgtEl>
                                        <p:attrNameLst>
                                          <p:attrName>ppt_x</p:attrName>
                                        </p:attrNameLst>
                                      </p:cBhvr>
                                      <p:tavLst>
                                        <p:tav tm="0">
                                          <p:val>
                                            <p:strVal val="#ppt_x-.2"/>
                                          </p:val>
                                        </p:tav>
                                        <p:tav tm="100000">
                                          <p:val>
                                            <p:strVal val="#ppt_x"/>
                                          </p:val>
                                        </p:tav>
                                      </p:tavLst>
                                    </p:anim>
                                    <p:anim calcmode="lin" valueType="num">
                                      <p:cBhvr>
                                        <p:cTn id="84" dur="1000" fill="hold"/>
                                        <p:tgtEl>
                                          <p:spTgt spid="3481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5" dur="1000"/>
                                        <p:tgtEl>
                                          <p:spTgt spid="348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7" grpId="1" animBg="1"/>
      <p:bldP spid="10" grpId="0"/>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918857" y="106875"/>
            <a:ext cx="4987636" cy="1107996"/>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200" b="1" u="sng" dirty="0" smtClean="0">
                <a:solidFill>
                  <a:srgbClr val="FF0000"/>
                </a:solidFill>
                <a:latin typeface="Times New Roman" pitchFamily="18" charset="0"/>
                <a:cs typeface="Times New Roman" pitchFamily="18" charset="0"/>
              </a:rPr>
              <a:t>Yêu cầu</a:t>
            </a:r>
            <a:r>
              <a:rPr lang="en-US" sz="2200" b="1" u="sng" smtClean="0">
                <a:solidFill>
                  <a:srgbClr val="FF0000"/>
                </a:solidFill>
                <a:latin typeface="Times New Roman" pitchFamily="18" charset="0"/>
                <a:cs typeface="Times New Roman" pitchFamily="18" charset="0"/>
              </a:rPr>
              <a:t>:</a:t>
            </a:r>
            <a:r>
              <a:rPr lang="en-US" sz="2200" b="1" smtClean="0">
                <a:solidFill>
                  <a:srgbClr val="FF0000"/>
                </a:solidFill>
                <a:latin typeface="Times New Roman" pitchFamily="18" charset="0"/>
                <a:cs typeface="Times New Roman" pitchFamily="18" charset="0"/>
              </a:rPr>
              <a:t> </a:t>
            </a:r>
            <a:r>
              <a:rPr lang="vi-VN" sz="2200" b="1" dirty="0" smtClean="0">
                <a:solidFill>
                  <a:srgbClr val="0000FF"/>
                </a:solidFill>
                <a:latin typeface="Calibri" pitchFamily="34" charset="0"/>
                <a:cs typeface="Calibri" pitchFamily="34" charset="0"/>
              </a:rPr>
              <a:t>Khai thác thông tin </a:t>
            </a:r>
            <a:r>
              <a:rPr lang="vi-VN" sz="2200" b="1" smtClean="0">
                <a:solidFill>
                  <a:srgbClr val="0000FF"/>
                </a:solidFill>
                <a:latin typeface="Calibri" pitchFamily="34" charset="0"/>
                <a:cs typeface="Calibri" pitchFamily="34" charset="0"/>
              </a:rPr>
              <a:t>mục </a:t>
            </a:r>
            <a:r>
              <a:rPr lang="en-US" sz="2200" b="1" smtClean="0">
                <a:solidFill>
                  <a:srgbClr val="0000FF"/>
                </a:solidFill>
                <a:latin typeface="Calibri" pitchFamily="34" charset="0"/>
                <a:cs typeface="Calibri" pitchFamily="34" charset="0"/>
              </a:rPr>
              <a:t>2a,</a:t>
            </a:r>
            <a:r>
              <a:rPr lang="vi-VN" sz="2200" b="1" smtClean="0">
                <a:solidFill>
                  <a:srgbClr val="0000FF"/>
                </a:solidFill>
                <a:latin typeface="Calibri" pitchFamily="34" charset="0"/>
                <a:cs typeface="Calibri" pitchFamily="34" charset="0"/>
              </a:rPr>
              <a:t> </a:t>
            </a:r>
            <a:r>
              <a:rPr lang="vi-VN" sz="2200" b="1" dirty="0" smtClean="0">
                <a:solidFill>
                  <a:srgbClr val="0000FF"/>
                </a:solidFill>
                <a:latin typeface="Calibri" pitchFamily="34" charset="0"/>
                <a:cs typeface="Calibri" pitchFamily="34" charset="0"/>
              </a:rPr>
              <a:t>quan </a:t>
            </a:r>
            <a:r>
              <a:rPr lang="vi-VN" sz="2200" b="1" smtClean="0">
                <a:solidFill>
                  <a:srgbClr val="0000FF"/>
                </a:solidFill>
                <a:latin typeface="Calibri" pitchFamily="34" charset="0"/>
                <a:cs typeface="Calibri" pitchFamily="34" charset="0"/>
              </a:rPr>
              <a:t>sát H.</a:t>
            </a:r>
            <a:r>
              <a:rPr lang="en-US" sz="2200" b="1" smtClean="0">
                <a:solidFill>
                  <a:srgbClr val="0000FF"/>
                </a:solidFill>
                <a:latin typeface="Calibri" pitchFamily="34" charset="0"/>
                <a:cs typeface="Calibri" pitchFamily="34" charset="0"/>
              </a:rPr>
              <a:t>1</a:t>
            </a:r>
            <a:r>
              <a:rPr lang="vi-VN" sz="2200" b="1" smtClean="0">
                <a:solidFill>
                  <a:srgbClr val="0000FF"/>
                </a:solidFill>
                <a:latin typeface="Calibri" pitchFamily="34" charset="0"/>
                <a:cs typeface="Calibri" pitchFamily="34" charset="0"/>
              </a:rPr>
              <a:t> SGK</a:t>
            </a:r>
            <a:r>
              <a:rPr lang="en-US" sz="2200" b="1" smtClean="0">
                <a:solidFill>
                  <a:srgbClr val="0000FF"/>
                </a:solidFill>
                <a:latin typeface="Calibri" pitchFamily="34" charset="0"/>
                <a:cs typeface="Calibri" pitchFamily="34" charset="0"/>
              </a:rPr>
              <a:t>: </a:t>
            </a:r>
            <a:r>
              <a:rPr lang="en-US" sz="2200" b="1" i="1" dirty="0" smtClean="0">
                <a:solidFill>
                  <a:srgbClr val="0000FF"/>
                </a:solidFill>
                <a:latin typeface="Calibri" pitchFamily="34" charset="0"/>
                <a:ea typeface="Calibri" charset="0"/>
                <a:cs typeface="Calibri" pitchFamily="34" charset="0"/>
              </a:rPr>
              <a:t>Các nhóm hoàn thành nhiệm vụ theo bảng d</a:t>
            </a:r>
            <a:r>
              <a:rPr lang="vi-VN" sz="2200" b="1" i="1" dirty="0" smtClean="0">
                <a:solidFill>
                  <a:srgbClr val="0000FF"/>
                </a:solidFill>
                <a:latin typeface="Calibri" pitchFamily="34" charset="0"/>
                <a:ea typeface="Calibri" charset="0"/>
                <a:cs typeface="Calibri" pitchFamily="34" charset="0"/>
              </a:rPr>
              <a:t>ướ</a:t>
            </a:r>
            <a:r>
              <a:rPr lang="en-US" sz="2200" b="1" i="1" dirty="0" smtClean="0">
                <a:solidFill>
                  <a:srgbClr val="0000FF"/>
                </a:solidFill>
                <a:latin typeface="Calibri" pitchFamily="34" charset="0"/>
                <a:ea typeface="Calibri" charset="0"/>
                <a:cs typeface="Calibri" pitchFamily="34" charset="0"/>
              </a:rPr>
              <a:t>i </a:t>
            </a:r>
            <a:r>
              <a:rPr lang="vi-VN" sz="2200" b="1" i="1" dirty="0" smtClean="0">
                <a:solidFill>
                  <a:srgbClr val="0000FF"/>
                </a:solidFill>
                <a:latin typeface="Calibri" pitchFamily="34" charset="0"/>
                <a:ea typeface="Calibri" charset="0"/>
                <a:cs typeface="Calibri" pitchFamily="34" charset="0"/>
              </a:rPr>
              <a:t>đâ</a:t>
            </a:r>
            <a:r>
              <a:rPr lang="en-US" sz="2200" b="1" i="1" dirty="0" smtClean="0">
                <a:solidFill>
                  <a:srgbClr val="0000FF"/>
                </a:solidFill>
                <a:latin typeface="Calibri" pitchFamily="34" charset="0"/>
                <a:ea typeface="Calibri" charset="0"/>
                <a:cs typeface="Calibri" pitchFamily="34" charset="0"/>
              </a:rPr>
              <a:t>y.</a:t>
            </a:r>
            <a:endParaRPr lang="en-US" sz="2200" b="1" dirty="0">
              <a:solidFill>
                <a:srgbClr val="0000FF"/>
              </a:solidFill>
              <a:latin typeface="Calibri" pitchFamily="34" charset="0"/>
              <a:cs typeface="Calibri" pitchFamily="34" charset="0"/>
            </a:endParaRPr>
          </a:p>
        </p:txBody>
      </p:sp>
      <p:sp>
        <p:nvSpPr>
          <p:cNvPr id="12" name="Text Box 3"/>
          <p:cNvSpPr txBox="1">
            <a:spLocks noChangeArrowheads="1"/>
          </p:cNvSpPr>
          <p:nvPr/>
        </p:nvSpPr>
        <p:spPr bwMode="auto">
          <a:xfrm>
            <a:off x="110840" y="782895"/>
            <a:ext cx="1717964"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0070C0"/>
                </a:solidFill>
              </a:rPr>
              <a:t>Nhóm 1: Trung tâm.</a:t>
            </a:r>
            <a:endParaRPr lang="en-US" sz="2500" b="1">
              <a:solidFill>
                <a:srgbClr val="0070C0"/>
              </a:solidFill>
            </a:endParaRPr>
          </a:p>
        </p:txBody>
      </p:sp>
      <p:sp>
        <p:nvSpPr>
          <p:cNvPr id="16" name="WordArt 5"/>
          <p:cNvSpPr>
            <a:spLocks noChangeArrowheads="1" noChangeShapeType="1" noTextEdit="1"/>
          </p:cNvSpPr>
          <p:nvPr/>
        </p:nvSpPr>
        <p:spPr bwMode="auto">
          <a:xfrm>
            <a:off x="0"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2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142500" y="1897196"/>
            <a:ext cx="1698175"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7030A0"/>
                </a:solidFill>
              </a:rPr>
              <a:t>Nhóm 2: Phía bắc.</a:t>
            </a:r>
            <a:endParaRPr lang="en-US" sz="2500" b="1">
              <a:solidFill>
                <a:srgbClr val="7030A0"/>
              </a:solidFill>
            </a:endParaRPr>
          </a:p>
        </p:txBody>
      </p:sp>
      <p:sp>
        <p:nvSpPr>
          <p:cNvPr id="20" name="Text Box 3"/>
          <p:cNvSpPr txBox="1">
            <a:spLocks noChangeArrowheads="1"/>
          </p:cNvSpPr>
          <p:nvPr/>
        </p:nvSpPr>
        <p:spPr bwMode="auto">
          <a:xfrm>
            <a:off x="1971314" y="778922"/>
            <a:ext cx="1698164"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0000FF"/>
                </a:solidFill>
              </a:rPr>
              <a:t>Nhóm 3: Phía đông.</a:t>
            </a:r>
            <a:endParaRPr lang="en-US" sz="2500" b="1">
              <a:solidFill>
                <a:srgbClr val="0000FF"/>
              </a:solidFill>
            </a:endParaRPr>
          </a:p>
        </p:txBody>
      </p:sp>
      <p:sp>
        <p:nvSpPr>
          <p:cNvPr id="21" name="Text Box 3"/>
          <p:cNvSpPr txBox="1">
            <a:spLocks noChangeArrowheads="1"/>
          </p:cNvSpPr>
          <p:nvPr/>
        </p:nvSpPr>
        <p:spPr bwMode="auto">
          <a:xfrm>
            <a:off x="1935678" y="1952610"/>
            <a:ext cx="1745674"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FF0000"/>
                </a:solidFill>
              </a:rPr>
              <a:t>Nhóm 4: Phía nam và tây nam.</a:t>
            </a:r>
            <a:endParaRPr lang="en-US" sz="2500" b="1">
              <a:solidFill>
                <a:srgbClr val="FF0000"/>
              </a:solidFill>
            </a:endParaRPr>
          </a:p>
        </p:txBody>
      </p:sp>
      <p:graphicFrame>
        <p:nvGraphicFramePr>
          <p:cNvPr id="10" name="Table 9"/>
          <p:cNvGraphicFramePr>
            <a:graphicFrameLocks noGrp="1"/>
          </p:cNvGraphicFramePr>
          <p:nvPr/>
        </p:nvGraphicFramePr>
        <p:xfrm>
          <a:off x="3921291" y="1436738"/>
          <a:ext cx="5032704" cy="3055620"/>
        </p:xfrm>
        <a:graphic>
          <a:graphicData uri="http://schemas.openxmlformats.org/drawingml/2006/table">
            <a:tbl>
              <a:tblPr/>
              <a:tblGrid>
                <a:gridCol w="1422606"/>
                <a:gridCol w="1543792"/>
                <a:gridCol w="2066306"/>
              </a:tblGrid>
              <a:tr h="0">
                <a:tc>
                  <a:txBody>
                    <a:bodyPr/>
                    <a:lstStyle/>
                    <a:p>
                      <a:pPr algn="ctr">
                        <a:lnSpc>
                          <a:spcPct val="100000"/>
                        </a:lnSpc>
                        <a:spcBef>
                          <a:spcPts val="600"/>
                        </a:spcBef>
                        <a:spcAft>
                          <a:spcPts val="0"/>
                        </a:spcAft>
                      </a:pPr>
                      <a:r>
                        <a:rPr lang="en-US" sz="2300" b="1">
                          <a:solidFill>
                            <a:srgbClr val="000000"/>
                          </a:solidFill>
                          <a:latin typeface="+mj-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0000"/>
                        </a:lnSpc>
                        <a:spcBef>
                          <a:spcPts val="600"/>
                        </a:spcBef>
                        <a:spcAft>
                          <a:spcPts val="0"/>
                        </a:spcAft>
                      </a:pPr>
                      <a:r>
                        <a:rPr lang="en-US" sz="2300" b="1">
                          <a:solidFill>
                            <a:srgbClr val="000000"/>
                          </a:solidFill>
                          <a:latin typeface="+mj-lt"/>
                          <a:ea typeface="Calibri"/>
                        </a:rPr>
                        <a:t>Đặc điểm </a:t>
                      </a:r>
                      <a:r>
                        <a:rPr lang="en-US" sz="2300" b="1" smtClean="0">
                          <a:solidFill>
                            <a:srgbClr val="000000"/>
                          </a:solidFill>
                          <a:latin typeface="+mj-lt"/>
                          <a:ea typeface="Calibri"/>
                        </a:rPr>
                        <a:t>địa </a:t>
                      </a:r>
                      <a:r>
                        <a:rPr lang="en-US" sz="2300" b="1">
                          <a:solidFill>
                            <a:srgbClr val="000000"/>
                          </a:solidFill>
                          <a:latin typeface="+mj-lt"/>
                          <a:ea typeface="Calibri"/>
                        </a:rPr>
                        <a:t>hình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0000"/>
                        </a:lnSpc>
                        <a:spcBef>
                          <a:spcPts val="600"/>
                        </a:spcBef>
                        <a:spcAft>
                          <a:spcPts val="0"/>
                        </a:spcAft>
                      </a:pPr>
                      <a:r>
                        <a:rPr lang="en-US" sz="2300" b="1">
                          <a:solidFill>
                            <a:srgbClr val="000000"/>
                          </a:solidFill>
                          <a:latin typeface="+mj-lt"/>
                          <a:ea typeface="Calibri"/>
                        </a:rPr>
                        <a:t>Địa hình </a:t>
                      </a:r>
                      <a:r>
                        <a:rPr lang="en-US" sz="2300" b="1" smtClean="0">
                          <a:solidFill>
                            <a:srgbClr val="000000"/>
                          </a:solidFill>
                          <a:latin typeface="+mj-lt"/>
                          <a:ea typeface="Calibri"/>
                        </a:rPr>
                        <a:t>    </a:t>
                      </a:r>
                    </a:p>
                    <a:p>
                      <a:pPr algn="ctr">
                        <a:lnSpc>
                          <a:spcPct val="100000"/>
                        </a:lnSpc>
                        <a:spcBef>
                          <a:spcPts val="600"/>
                        </a:spcBef>
                        <a:spcAft>
                          <a:spcPts val="0"/>
                        </a:spcAft>
                      </a:pPr>
                      <a:r>
                        <a:rPr lang="en-US" sz="2300" b="1" smtClean="0">
                          <a:solidFill>
                            <a:srgbClr val="000000"/>
                          </a:solidFill>
                          <a:latin typeface="+mj-lt"/>
                          <a:ea typeface="Calibri"/>
                        </a:rPr>
                        <a:t>tiêu </a:t>
                      </a:r>
                      <a:r>
                        <a:rPr lang="en-US" sz="2300" b="1">
                          <a:solidFill>
                            <a:srgbClr val="000000"/>
                          </a:solidFill>
                          <a:latin typeface="+mj-lt"/>
                          <a:ea typeface="Calibri"/>
                        </a:rPr>
                        <a:t>biểu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446096">
                <a:tc>
                  <a:txBody>
                    <a:bodyPr/>
                    <a:lstStyle/>
                    <a:p>
                      <a:pPr algn="just">
                        <a:lnSpc>
                          <a:spcPct val="150000"/>
                        </a:lnSpc>
                        <a:spcBef>
                          <a:spcPts val="600"/>
                        </a:spcBef>
                        <a:spcAft>
                          <a:spcPts val="0"/>
                        </a:spcAft>
                      </a:pPr>
                      <a:r>
                        <a:rPr lang="en-US" sz="2300" b="1">
                          <a:solidFill>
                            <a:srgbClr val="000000"/>
                          </a:solidFill>
                          <a:latin typeface="+mj-lt"/>
                          <a:ea typeface="Calibri"/>
                        </a:rPr>
                        <a:t>Trung tâm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410074">
                <a:tc>
                  <a:txBody>
                    <a:bodyPr/>
                    <a:lstStyle/>
                    <a:p>
                      <a:pPr algn="just">
                        <a:lnSpc>
                          <a:spcPct val="150000"/>
                        </a:lnSpc>
                        <a:spcBef>
                          <a:spcPts val="600"/>
                        </a:spcBef>
                        <a:spcAft>
                          <a:spcPts val="0"/>
                        </a:spcAft>
                      </a:pPr>
                      <a:r>
                        <a:rPr lang="en-US" sz="2300" b="1">
                          <a:solidFill>
                            <a:srgbClr val="000000"/>
                          </a:solidFill>
                          <a:latin typeface="+mj-lt"/>
                          <a:ea typeface="Calibri"/>
                        </a:rPr>
                        <a:t>Phía bắc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0">
                <a:tc>
                  <a:txBody>
                    <a:bodyPr/>
                    <a:lstStyle/>
                    <a:p>
                      <a:pPr algn="just">
                        <a:lnSpc>
                          <a:spcPct val="150000"/>
                        </a:lnSpc>
                        <a:spcBef>
                          <a:spcPts val="600"/>
                        </a:spcBef>
                        <a:spcAft>
                          <a:spcPts val="0"/>
                        </a:spcAft>
                      </a:pPr>
                      <a:r>
                        <a:rPr lang="en-US" sz="2300" b="1">
                          <a:solidFill>
                            <a:srgbClr val="000000"/>
                          </a:solidFill>
                          <a:latin typeface="+mj-lt"/>
                          <a:ea typeface="Calibri"/>
                        </a:rPr>
                        <a:t>Phía đông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0">
                <a:tc>
                  <a:txBody>
                    <a:bodyPr/>
                    <a:lstStyle/>
                    <a:p>
                      <a:pPr algn="just">
                        <a:lnSpc>
                          <a:spcPct val="100000"/>
                        </a:lnSpc>
                        <a:spcBef>
                          <a:spcPts val="600"/>
                        </a:spcBef>
                        <a:spcAft>
                          <a:spcPts val="0"/>
                        </a:spcAft>
                      </a:pPr>
                      <a:r>
                        <a:rPr lang="en-US" sz="2300" b="1">
                          <a:solidFill>
                            <a:srgbClr val="000000"/>
                          </a:solidFill>
                          <a:latin typeface="+mj-lt"/>
                          <a:ea typeface="Calibri"/>
                        </a:rPr>
                        <a:t>Phía nam và tây 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9" name="Text Box 3"/>
          <p:cNvSpPr txBox="1">
            <a:spLocks noChangeArrowheads="1"/>
          </p:cNvSpPr>
          <p:nvPr/>
        </p:nvSpPr>
        <p:spPr bwMode="auto">
          <a:xfrm>
            <a:off x="122716" y="794770"/>
            <a:ext cx="1717964"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0070C0"/>
                </a:solidFill>
              </a:rPr>
              <a:t>Nhóm 1: Trung tâm.</a:t>
            </a:r>
            <a:endParaRPr lang="en-US" sz="2500" b="1">
              <a:solidFill>
                <a:srgbClr val="0070C0"/>
              </a:solidFill>
            </a:endParaRPr>
          </a:p>
        </p:txBody>
      </p:sp>
      <p:sp>
        <p:nvSpPr>
          <p:cNvPr id="13" name="Text Box 3"/>
          <p:cNvSpPr txBox="1">
            <a:spLocks noChangeArrowheads="1"/>
          </p:cNvSpPr>
          <p:nvPr/>
        </p:nvSpPr>
        <p:spPr bwMode="auto">
          <a:xfrm>
            <a:off x="154376" y="1909071"/>
            <a:ext cx="1698175"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7030A0"/>
                </a:solidFill>
              </a:rPr>
              <a:t>Nhóm 2: Phía bắc.</a:t>
            </a:r>
            <a:endParaRPr lang="en-US" sz="2500" b="1">
              <a:solidFill>
                <a:srgbClr val="7030A0"/>
              </a:solidFill>
            </a:endParaRPr>
          </a:p>
        </p:txBody>
      </p:sp>
      <p:sp>
        <p:nvSpPr>
          <p:cNvPr id="14" name="Text Box 3"/>
          <p:cNvSpPr txBox="1">
            <a:spLocks noChangeArrowheads="1"/>
          </p:cNvSpPr>
          <p:nvPr/>
        </p:nvSpPr>
        <p:spPr bwMode="auto">
          <a:xfrm>
            <a:off x="1983190" y="790797"/>
            <a:ext cx="1698164"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smtClean="0">
                <a:solidFill>
                  <a:srgbClr val="0000FF"/>
                </a:solidFill>
              </a:rPr>
              <a:t>Nhóm 3: Phía đông.</a:t>
            </a:r>
            <a:endParaRPr lang="en-US" sz="2500" b="1">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8"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amond(in)">
                                      <p:cBhvr>
                                        <p:cTn id="37" dur="1000"/>
                                        <p:tgtEl>
                                          <p:spTgt spid="10"/>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ppt_x</p:attrName>
                                        </p:attrNameLst>
                                      </p:cBhvr>
                                      <p:tavLst>
                                        <p:tav tm="0">
                                          <p:val>
                                            <p:strVal val="#ppt_x-.2"/>
                                          </p:val>
                                        </p:tav>
                                        <p:tav tm="100000">
                                          <p:val>
                                            <p:strVal val="#ppt_x"/>
                                          </p:val>
                                        </p:tav>
                                      </p:tavLst>
                                    </p:anim>
                                    <p:anim calcmode="lin" valueType="num">
                                      <p:cBhvr>
                                        <p:cTn id="4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
                                        </p:tgtEl>
                                      </p:cBhvr>
                                    </p:animEffect>
                                  </p:childTnLst>
                                </p:cTn>
                              </p:par>
                              <p:par>
                                <p:cTn id="43" presetID="29"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ppt_x</p:attrName>
                                        </p:attrNameLst>
                                      </p:cBhvr>
                                      <p:tavLst>
                                        <p:tav tm="0">
                                          <p:val>
                                            <p:strVal val="#ppt_x-.2"/>
                                          </p:val>
                                        </p:tav>
                                        <p:tav tm="100000">
                                          <p:val>
                                            <p:strVal val="#ppt_x"/>
                                          </p:val>
                                        </p:tav>
                                      </p:tavLst>
                                    </p:anim>
                                    <p:anim calcmode="lin" valueType="num">
                                      <p:cBhvr>
                                        <p:cTn id="4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3"/>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ppt_x</p:attrName>
                                        </p:attrNameLst>
                                      </p:cBhvr>
                                      <p:tavLst>
                                        <p:tav tm="0">
                                          <p:val>
                                            <p:strVal val="#ppt_x-.2"/>
                                          </p:val>
                                        </p:tav>
                                        <p:tav tm="100000">
                                          <p:val>
                                            <p:strVal val="#ppt_x"/>
                                          </p:val>
                                        </p:tav>
                                      </p:tavLst>
                                    </p:anim>
                                    <p:anim calcmode="lin" valueType="num">
                                      <p:cBhvr>
                                        <p:cTn id="5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P spid="9"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2950</TotalTime>
  <Words>1468</Words>
  <Application>Microsoft Office PowerPoint</Application>
  <PresentationFormat>On-screen Show (16:9)</PresentationFormat>
  <Paragraphs>262</Paragraphs>
  <Slides>32</Slides>
  <Notes>24</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Arial</vt:lpstr>
      <vt:lpstr>Tahoma</vt:lpstr>
      <vt:lpstr>Wingdings</vt:lpstr>
      <vt:lpstr>Calibri</vt:lpstr>
      <vt:lpstr>Times New Roman</vt:lpstr>
      <vt:lpstr>Calibri Light</vt:lpstr>
      <vt:lpstr>Cambria</vt:lpstr>
      <vt:lpstr>Kids</vt:lpstr>
      <vt:lpstr>#9Slide03 HelveBold</vt:lpstr>
      <vt:lpstr>微软雅黑</vt:lpstr>
      <vt:lpstr>Impact MT Std</vt:lpstr>
      <vt:lpstr>宋体</vt:lpstr>
      <vt:lpstr>等线</vt:lpstr>
      <vt:lpstr>3_Office Theme</vt:lpstr>
      <vt:lpstr>1_Office Theme</vt:lpstr>
      <vt:lpstr>1_Chủ đề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Châu Á kì vĩ và hùng vĩ</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PTS</cp:lastModifiedBy>
  <cp:revision>302</cp:revision>
  <dcterms:created xsi:type="dcterms:W3CDTF">2020-08-12T07:11:41Z</dcterms:created>
  <dcterms:modified xsi:type="dcterms:W3CDTF">2022-07-26T02:19:10Z</dcterms:modified>
</cp:coreProperties>
</file>