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3" r:id="rId4"/>
    <p:sldId id="260" r:id="rId5"/>
    <p:sldId id="258" r:id="rId6"/>
    <p:sldId id="285" r:id="rId7"/>
    <p:sldId id="286" r:id="rId8"/>
    <p:sldId id="287" r:id="rId9"/>
    <p:sldId id="288" r:id="rId10"/>
    <p:sldId id="289" r:id="rId11"/>
    <p:sldId id="29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9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04F8-2C52-4821-9A5D-CC68EC50979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847-5E80-4A21-9C27-6AEBA01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4847-5E80-4A21-9C27-6AEBA0117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FD2B-3780-CF29-1FE8-83E10C53B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28A07-CB96-1F97-DEA6-ADCE6192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50E1C-D555-70DA-94A6-52BD9085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56DD-FD0E-E6A6-4A6D-AA88D5AF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D367D-BF9E-3664-E106-61F88CA6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5F67-53B6-FB1D-DD56-F60EEAED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F4BBD-5977-B03E-6A6E-F9D42295E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8D61C-FAE0-2C6D-BEAC-9A207079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5228-F895-5F34-137F-6CD89F29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5A01-8946-A0DB-38F3-6DD2F975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6B54A-9E4B-9A7C-E896-CB6A7E40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60915-1BFE-47E3-A3E4-FEFC7FA4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214C5-B227-F198-358C-C8C3C688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83C6-3563-3FE1-E8FF-206BC71A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85D7F-ED90-375B-3C3A-C6CC43D9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926F-E770-B575-7033-25452B3E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FFE1-193D-D09B-D36A-34FB2E81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9C3A5-832C-595B-25F1-4D8CF357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621C5-B5A9-AAEB-474C-1080ACE2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BCFEC-0AC9-550F-8E67-6E1E01A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D0BD-0C28-758E-2FA0-EA5C568E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D27D-FA2E-EAFD-99E7-1A7327FA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F402-9157-17A8-D5DC-22E9CAE4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C185-FB5A-D901-D288-13E5437F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B5CE2-3DC9-288A-8734-ACC02B7A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AFCC-6E53-3F3F-2770-316C3A7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B8E0-AF4E-04C1-7540-0EEFB3D9C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5A445-CEF2-43C5-A6B5-627C0243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62DCA-F6A9-0851-4402-A1E048BE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32655-141E-EDE8-7080-D437ACF8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79584-F01C-17D2-BEAE-ED2DBAB5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AEE7-06D1-F5F0-81F3-BADBFF94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17B6D-3588-4838-8AB2-9786B463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2DBF0-B3DD-A762-CC6D-C5105BE54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2FD85-90BE-A697-B0C0-0C52AF016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DBF8B-B228-90E5-7C5D-5C07413B1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1D6F2-C28D-24C9-DC1C-B3F6C696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15BD8-4D6A-50E1-3283-9399F2A1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23CC8-B8F2-5204-292F-F29E04C9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061A-E4D8-2440-8081-AF9C5123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C652A-03C7-9B4C-CAC9-7E3271B9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230BC-4CE0-F668-2632-B965A119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31C5B-E68B-D6CD-39BD-3A3252A6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429DE-0587-416F-E60C-BB846EE8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D6967-24D3-1560-40B0-C7BD327C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312F7-2492-1A06-46DA-D3311027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1AF8-3D40-67FB-AD79-4930E19B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50F6-5639-38B1-3B48-1BD2E58B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AB1B5-71E4-7CC7-062D-5236C933F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FD036-F4D5-8A1A-6B06-93E97DC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1804D-46F0-4E06-E5E0-83967FAD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73C43-166A-82A3-47DA-E38789B2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1743-425F-7E1B-AA48-E908A2E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545C5-341D-49D8-788C-B31983D64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6B843-C8A2-04AD-98E4-33A1FDEBD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B52F6-60E8-7A50-7A54-EF747169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A546-BFAA-D99F-6342-862CCE99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6AC40-FD4D-61D1-1497-304CF6D4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>
            <a:extLst>
              <a:ext uri="{FF2B5EF4-FFF2-40B4-BE49-F238E27FC236}">
                <a16:creationId xmlns:a16="http://schemas.microsoft.com/office/drawing/2014/main" id="{5AF533DC-69E4-C65B-D7A8-087C71670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EDAC9-2ADE-2794-9B91-9F22D510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4DC7E-051C-D846-BF9A-F7FF90F45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2EF8-5C36-DE9D-42FF-749D4B4BD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4B3AE-64F3-4B71-904F-7C787E1FDE8F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EB3-0CEB-7511-A1A2-D5737A9F1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3CC6-DCBB-8FA2-A2B6-C4F7CE8D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image" Target="../media/image1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9.png"/><Relationship Id="rId5" Type="http://schemas.openxmlformats.org/officeDocument/2006/relationships/slide" Target="slide8.xml"/><Relationship Id="rId10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EBF6D0-7D2F-0B08-954A-3326C32061FF}"/>
              </a:ext>
            </a:extLst>
          </p:cNvPr>
          <p:cNvSpPr/>
          <p:nvPr/>
        </p:nvSpPr>
        <p:spPr>
          <a:xfrm>
            <a:off x="861394" y="2550646"/>
            <a:ext cx="10469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40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40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hỏi: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là hai số thực dương, nếu …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500"/>
                  <a:t>.</a:t>
                </a:r>
              </a:p>
            </p:txBody>
          </p:sp>
        </mc:Choice>
        <mc:Fallback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1739" t="-7373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904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.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106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96000" y="165673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5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" y="5667375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2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63" y="2270566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Nếu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viết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Số thực lớn hơn 0 gọi là số thực dương. Số thực nhỏ hơn 0 gọi là số thực âm.</a:t>
                </a:r>
              </a:p>
              <a:p>
                <a:r>
                  <a:rPr lang="en-US"/>
                  <a:t>Trên trục số nằm ngang, nếu số thực a nằm bên trái số thực b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Tổng của hai số thực dương là số thực dương. Tổng của hai số thực âm là số thực âm.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2"/>
                <a:stretch>
                  <a:fillRect l="-1217" t="-2528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0C33A6-3B48-3756-C03E-332FE40C3C43}"/>
              </a:ext>
            </a:extLst>
          </p:cNvPr>
          <p:cNvCxnSpPr/>
          <p:nvPr/>
        </p:nvCxnSpPr>
        <p:spPr>
          <a:xfrm>
            <a:off x="2858947" y="4132160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5C2816E-0A81-638A-1E13-5D4D5E6A4766}"/>
              </a:ext>
            </a:extLst>
          </p:cNvPr>
          <p:cNvGrpSpPr/>
          <p:nvPr/>
        </p:nvGrpSpPr>
        <p:grpSpPr>
          <a:xfrm>
            <a:off x="3759978" y="4085862"/>
            <a:ext cx="914400" cy="684215"/>
            <a:chOff x="3759978" y="4271058"/>
            <a:chExt cx="914400" cy="6842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F6DF35-CCE9-10A0-CD4B-004F43CB99F3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CB69FC-1BAB-80B3-C865-45DE764CA0FC}"/>
              </a:ext>
            </a:extLst>
          </p:cNvPr>
          <p:cNvGrpSpPr/>
          <p:nvPr/>
        </p:nvGrpSpPr>
        <p:grpSpPr>
          <a:xfrm>
            <a:off x="5780725" y="4085862"/>
            <a:ext cx="914400" cy="684215"/>
            <a:chOff x="3759978" y="4271058"/>
            <a:chExt cx="914400" cy="6842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0F751D-1EB1-3E66-0AEA-3593CF5E5129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val="27014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Với hai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có: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dấu).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trái dấu.</a:t>
                </a:r>
              </a:p>
              <a:p>
                <a:r>
                  <a:rPr lang="en-US"/>
                  <a:t>Với mỗi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, ta luôn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. Dấu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"=“</m:t>
                    </m:r>
                  </m:oMath>
                </a14:m>
                <a:r>
                  <a:rPr lang="en-US"/>
                  <a:t> xảy ra 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/>
              </a:p>
              <a:p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hai số thực dương, nếu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2"/>
                <a:stretch>
                  <a:fillRect l="-1217" t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val="34535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81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1.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sánh:</a:t>
                </a:r>
              </a:p>
              <a:p>
                <a:pPr marL="0" indent="0"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5,251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=5,25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b)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16&lt;17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 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  <a:blipFill>
                <a:blip r:embed="rId2"/>
                <a:stretch>
                  <a:fillRect l="-1391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165E0C-1CBB-7344-7CE8-8AED88CC56AB}"/>
              </a:ext>
            </a:extLst>
          </p:cNvPr>
          <p:cNvCxnSpPr>
            <a:cxnSpLocks/>
          </p:cNvCxnSpPr>
          <p:nvPr/>
        </p:nvCxnSpPr>
        <p:spPr>
          <a:xfrm>
            <a:off x="5865737" y="2584630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043DE-C5DB-716C-3F84-5B6FBA3FF4AF}"/>
                  </a:ext>
                </a:extLst>
              </p:cNvPr>
              <p:cNvSpPr txBox="1"/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c)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043DE-C5DB-716C-3F84-5B6FBA3FF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blipFill>
                <a:blip r:embed="rId3"/>
                <a:stretch>
                  <a:fillRect l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0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Chú ý: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cùng chiều.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ngược chiều.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  <a:blipFill>
                <a:blip r:embed="rId2"/>
                <a:stretch>
                  <a:fillRect l="-1391" t="-371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gọi hệ thức dạng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là bất đẳng thức và gọi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trái,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phải của bất đẳng thức.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blipFill>
                <a:blip r:embed="rId3"/>
                <a:stretch>
                  <a:fillRect l="-506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125358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36AAC89-466B-FF16-07CB-27C8627B07E0}"/>
              </a:ext>
            </a:extLst>
          </p:cNvPr>
          <p:cNvSpPr/>
          <p:nvPr/>
        </p:nvSpPr>
        <p:spPr>
          <a:xfrm>
            <a:off x="-1" y="0"/>
            <a:ext cx="6607629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HÌNH THÀNH KIẾN THỨC MỚI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FD734A3-47E3-19A2-D903-756608691F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/>
                  <a:t>❓Viết hệ thức thể hiện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FD734A3-47E3-19A2-D903-75660869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  <a:blipFill>
                <a:blip r:embed="rId4"/>
                <a:stretch>
                  <a:fillRect l="-1391" t="-21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2FC6550-2F6E-DF16-C3C6-E10E8D0904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2FC6550-2F6E-DF16-C3C6-E10E8D090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1FC781F-37F8-54CA-B8D8-1D797554A5B4}"/>
              </a:ext>
            </a:extLst>
          </p:cNvPr>
          <p:cNvSpPr/>
          <p:nvPr/>
        </p:nvSpPr>
        <p:spPr>
          <a:xfrm>
            <a:off x="9601200" y="181426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F460A3-80BD-48B8-1DC9-BFF5578F7BDB}"/>
              </a:ext>
            </a:extLst>
          </p:cNvPr>
          <p:cNvSpPr/>
          <p:nvPr/>
        </p:nvSpPr>
        <p:spPr>
          <a:xfrm>
            <a:off x="10346595" y="178212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28E983-1E0D-1FAC-FE2B-D54212A8A00F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914304" y="1335037"/>
            <a:ext cx="753851" cy="546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E43AD5-6355-7382-9F8B-2C8A528FA528}"/>
              </a:ext>
            </a:extLst>
          </p:cNvPr>
          <p:cNvCxnSpPr>
            <a:cxnSpLocks/>
          </p:cNvCxnSpPr>
          <p:nvPr/>
        </p:nvCxnSpPr>
        <p:spPr>
          <a:xfrm flipV="1">
            <a:off x="10578478" y="1226477"/>
            <a:ext cx="0" cy="536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8CB6A9-905B-D1BE-3580-44337D34DCC4}"/>
              </a:ext>
            </a:extLst>
          </p:cNvPr>
          <p:cNvSpPr txBox="1">
            <a:spLocks/>
          </p:cNvSpPr>
          <p:nvPr/>
        </p:nvSpPr>
        <p:spPr>
          <a:xfrm>
            <a:off x="8229881" y="908738"/>
            <a:ext cx="1283969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trái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9E784D8-CF46-D24D-2B95-B68D06E0D7BF}"/>
              </a:ext>
            </a:extLst>
          </p:cNvPr>
          <p:cNvSpPr txBox="1">
            <a:spLocks/>
          </p:cNvSpPr>
          <p:nvPr/>
        </p:nvSpPr>
        <p:spPr>
          <a:xfrm>
            <a:off x="10058400" y="829284"/>
            <a:ext cx="1750562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phải</a:t>
            </a:r>
          </a:p>
        </p:txBody>
      </p:sp>
    </p:spTree>
    <p:extLst>
      <p:ext uri="{BB962C8B-B14F-4D97-AF65-F5344CB8AC3E}">
        <p14:creationId xmlns:p14="http://schemas.microsoft.com/office/powerpoint/2010/main" val="4350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7" grpId="0" uiExpand="1" build="p"/>
      <p:bldP spid="8" grpId="0" uiExpand="1" build="p"/>
      <p:bldP spid="9" grpId="0" animBg="1"/>
      <p:bldP spid="10" grpId="0" animBg="1"/>
      <p:bldP spid="20" grpId="0" uiExpand="1" build="p"/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2. </a:t>
                </a:r>
                <a:r>
                  <a:rPr lang="en-US"/>
                  <a:t>Hãy viết hai cặp bất đẳng thức cùng chiều và hai cặp bất đẳng thức ngược chiều.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cùng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3&lt;4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11&lt;23</m:t>
                    </m:r>
                  </m:oMath>
                </a14:m>
                <a:endParaRPr lang="en-US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ngược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7&lt;8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b="0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  <a:blipFill>
                <a:blip r:embed="rId2"/>
                <a:stretch>
                  <a:fillRect l="-1391" t="-2375" b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</p:spTree>
    <p:extLst>
      <p:ext uri="{BB962C8B-B14F-4D97-AF65-F5344CB8AC3E}">
        <p14:creationId xmlns:p14="http://schemas.microsoft.com/office/powerpoint/2010/main" val="6392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Nhận xét: </a:t>
                </a:r>
                <a:r>
                  <a:rPr lang="en-US"/>
                  <a:t>Để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, ta có thể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hoặc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  <a:blipFill>
                <a:blip r:embed="rId2"/>
                <a:stretch>
                  <a:fillRect l="-1391" t="-6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hai số thực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</p:spTree>
    <p:extLst>
      <p:ext uri="{BB962C8B-B14F-4D97-AF65-F5344CB8AC3E}">
        <p14:creationId xmlns:p14="http://schemas.microsoft.com/office/powerpoint/2010/main" val="22248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3.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2"/>
                <a:stretch>
                  <a:fillRect l="-1333" t="-7380" b="-7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3030944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b)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blipFill>
                <a:blip r:embed="rId3"/>
                <a:stretch>
                  <a:fillRect l="-2452" t="-2381" b="-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a)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000" b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blipFill>
                <a:blip r:embed="rId4"/>
                <a:stretch>
                  <a:fillRect l="-2312" t="-2385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1. </a:t>
                </a:r>
                <a:r>
                  <a:rPr lang="en-US"/>
                  <a:t>Cho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a) Xác định dấu của hiệu: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b) Hãy so sánh: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  <a:blipFill>
                <a:blip r:embed="rId2"/>
                <a:stretch>
                  <a:fillRect l="-1764" t="-2545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que 3">
            <a:extLst>
              <a:ext uri="{FF2B5EF4-FFF2-40B4-BE49-F238E27FC236}">
                <a16:creationId xmlns:a16="http://schemas.microsoft.com/office/drawing/2014/main" id="{12FD73DE-A1A4-20DE-FE42-71A4B3CFE696}"/>
              </a:ext>
            </a:extLst>
          </p:cNvPr>
          <p:cNvSpPr/>
          <p:nvPr/>
        </p:nvSpPr>
        <p:spPr>
          <a:xfrm>
            <a:off x="669810" y="4909412"/>
            <a:ext cx="10809941" cy="1248320"/>
          </a:xfrm>
          <a:prstGeom prst="plaque">
            <a:avLst>
              <a:gd name="adj" fmla="val 748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cùng một số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cả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bất đẳng thức, ta được bất đẳng thức mới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bất đẳng thức đã cho.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0C6CF7-0BB0-58A3-9CA0-C31C21ACE602}"/>
              </a:ext>
            </a:extLst>
          </p:cNvPr>
          <p:cNvSpPr txBox="1">
            <a:spLocks/>
          </p:cNvSpPr>
          <p:nvPr/>
        </p:nvSpPr>
        <p:spPr>
          <a:xfrm>
            <a:off x="816981" y="31644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EDAACF-5E0F-6340-1A6C-B8E54978C2C0}"/>
              </a:ext>
            </a:extLst>
          </p:cNvPr>
          <p:cNvCxnSpPr>
            <a:cxnSpLocks/>
          </p:cNvCxnSpPr>
          <p:nvPr/>
        </p:nvCxnSpPr>
        <p:spPr>
          <a:xfrm>
            <a:off x="6096000" y="2397228"/>
            <a:ext cx="0" cy="2454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18C714-2D69-3832-07D5-ED473C00EC6F}"/>
                  </a:ext>
                </a:extLst>
              </p:cNvPr>
              <p:cNvSpPr txBox="1"/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/>
                  <a:t>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18C714-2D69-3832-07D5-ED473C00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blipFill>
                <a:blip r:embed="rId3"/>
                <a:stretch>
                  <a:fillRect l="-2665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2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5E353F-A772-C950-3695-A2B607BDD53E}"/>
              </a:ext>
            </a:extLst>
          </p:cNvPr>
          <p:cNvSpPr txBox="1"/>
          <p:nvPr/>
        </p:nvSpPr>
        <p:spPr>
          <a:xfrm>
            <a:off x="945265" y="305554"/>
            <a:ext cx="10220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36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36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3600" b="1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AC1267-98AE-DD6D-FB99-2D54096140EC}"/>
              </a:ext>
            </a:extLst>
          </p:cNvPr>
          <p:cNvSpPr/>
          <p:nvPr/>
        </p:nvSpPr>
        <p:spPr>
          <a:xfrm>
            <a:off x="660093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đẳng thức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D8CCFE-3C3D-C0A7-B722-4F9E931EDEF7}"/>
              </a:ext>
            </a:extLst>
          </p:cNvPr>
          <p:cNvSpPr/>
          <p:nvPr/>
        </p:nvSpPr>
        <p:spPr>
          <a:xfrm>
            <a:off x="6437789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phương trình </a:t>
            </a:r>
          </a:p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bậc nhất một ẩn</a:t>
            </a:r>
          </a:p>
        </p:txBody>
      </p:sp>
    </p:spTree>
    <p:extLst>
      <p:ext uri="{BB962C8B-B14F-4D97-AF65-F5344CB8AC3E}">
        <p14:creationId xmlns:p14="http://schemas.microsoft.com/office/powerpoint/2010/main" val="12560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4.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r>
                  <a:rPr lang="en-US"/>
                  <a:t>				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2"/>
                <a:stretch>
                  <a:fillRect l="-1333" t="-7380" b="-2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1567543"/>
            <a:ext cx="0" cy="5175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blipFill>
                <a:blip r:embed="rId3"/>
                <a:stretch>
                  <a:fillRect l="-245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blipFill>
                <a:blip r:embed="rId4"/>
                <a:stretch>
                  <a:fillRect l="-2312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0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5.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/>
                  <a:t>	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  <a:blipFill>
                <a:blip r:embed="rId2"/>
                <a:stretch>
                  <a:fillRect l="-1224" t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27663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≥3+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+1≥3−2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 b="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blipFill>
                <a:blip r:embed="rId3"/>
                <a:stretch>
                  <a:fillRect l="-245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≤1+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blipFill>
                <a:blip r:embed="rId4"/>
                <a:stretch>
                  <a:fillRect l="-231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id="{F5AF04B5-BAE8-4819-9076-0EECB33C6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2. </a:t>
                </a:r>
                <a:r>
                  <a:rPr lang="en-US"/>
                  <a:t>So sánh:</a:t>
                </a:r>
              </a:p>
              <a:p>
                <a:pPr marL="0" indent="0">
                  <a:buNone/>
                </a:pPr>
                <a:r>
                  <a:rPr lang="en-US"/>
                  <a:t>a.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…  3</m:t>
                    </m:r>
                  </m:oMath>
                </a14:m>
                <a:r>
                  <a:rPr lang="en-US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.5 …  3.5</m:t>
                    </m:r>
                  </m:oMath>
                </a14:m>
                <a:r>
                  <a:rPr lang="en-US"/>
                  <a:t> 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…  3.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id="{F5AF04B5-BAE8-4819-9076-0EECB33C6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  <a:blipFill>
                <a:blip r:embed="rId2"/>
                <a:stretch>
                  <a:fillRect l="-1333" t="-6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que 12">
            <a:extLst>
              <a:ext uri="{FF2B5EF4-FFF2-40B4-BE49-F238E27FC236}">
                <a16:creationId xmlns:a16="http://schemas.microsoft.com/office/drawing/2014/main" id="{548BA5D5-2B82-444F-967D-45BD8695C42A}"/>
              </a:ext>
            </a:extLst>
          </p:cNvPr>
          <p:cNvSpPr/>
          <p:nvPr/>
        </p:nvSpPr>
        <p:spPr>
          <a:xfrm>
            <a:off x="625999" y="3079219"/>
            <a:ext cx="5223074" cy="2881743"/>
          </a:xfrm>
          <a:prstGeom prst="plaque">
            <a:avLst>
              <a:gd name="adj" fmla="val 832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1.</a:t>
            </a:r>
            <a:r>
              <a:rPr lang="en-US" sz="3000">
                <a:solidFill>
                  <a:schemeClr val="tx1"/>
                </a:solidFill>
              </a:rPr>
              <a:t> 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dương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cùng chiều</a:t>
            </a:r>
            <a:r>
              <a:rPr lang="en-US" sz="3000">
                <a:solidFill>
                  <a:schemeClr val="tx1"/>
                </a:solidFill>
              </a:rPr>
              <a:t> với bất đẳng thức đã cho .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63A61D85-1741-4F80-9420-02A99587680A}"/>
              </a:ext>
            </a:extLst>
          </p:cNvPr>
          <p:cNvSpPr/>
          <p:nvPr/>
        </p:nvSpPr>
        <p:spPr>
          <a:xfrm>
            <a:off x="6308203" y="3076201"/>
            <a:ext cx="5045598" cy="2884761"/>
          </a:xfrm>
          <a:prstGeom prst="plaque">
            <a:avLst>
              <a:gd name="adj" fmla="val 7188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2. </a:t>
            </a:r>
            <a:r>
              <a:rPr lang="en-US" sz="3000">
                <a:solidFill>
                  <a:schemeClr val="tx1"/>
                </a:solidFill>
              </a:rPr>
              <a:t>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âm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ngược chiều </a:t>
            </a:r>
            <a:r>
              <a:rPr lang="en-US" sz="3000">
                <a:solidFill>
                  <a:schemeClr val="tx1"/>
                </a:solidFill>
              </a:rPr>
              <a:t>với bất đẳng thức đã cho.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D2665A-5B63-CF6B-5815-C0C6B909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651789-2532-B1D8-856B-DFA9BF01F61C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62D302-29CF-3771-E9F0-9A7DB65F4095}"/>
              </a:ext>
            </a:extLst>
          </p:cNvPr>
          <p:cNvCxnSpPr>
            <a:cxnSpLocks/>
          </p:cNvCxnSpPr>
          <p:nvPr/>
        </p:nvCxnSpPr>
        <p:spPr>
          <a:xfrm>
            <a:off x="605671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6.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  <a:blipFill>
                <a:blip r:embed="rId2"/>
                <a:stretch>
                  <a:fillRect l="-1224" t="-6993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5813649" y="166674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blipFill>
                <a:blip r:embed="rId3"/>
                <a:stretch>
                  <a:fillRect l="-2323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blipFill>
                <a:blip r:embed="rId4"/>
                <a:stretch>
                  <a:fillRect l="-2312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7.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</a:t>
                </a:r>
              </a:p>
              <a:p>
                <a:pPr marL="0" indent="0">
                  <a:buNone/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  <a:blipFill>
                <a:blip r:embed="rId2"/>
                <a:stretch>
                  <a:fillRect l="-1224" t="-4329" b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46084" y="519994"/>
            <a:ext cx="0" cy="6003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c)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≥−2+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+1≥−2+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blipFill>
                <a:blip r:embed="rId3"/>
                <a:stretch>
                  <a:fillRect l="-2170" t="-1082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blipFill>
                <a:blip r:embed="rId4"/>
                <a:stretch>
                  <a:fillRect l="-2414" t="-1351" b="-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0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blipFill>
                <a:blip r:embed="rId2"/>
                <a:stretch>
                  <a:fillRect b="-6767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8.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  <a:blipFill>
                <a:blip r:embed="rId3"/>
                <a:stretch>
                  <a:fillRect l="-1224" t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315823-EF75-5C2A-1AC8-34A441A6F8FC}"/>
              </a:ext>
            </a:extLst>
          </p:cNvPr>
          <p:cNvCxnSpPr/>
          <p:nvPr/>
        </p:nvCxnSpPr>
        <p:spPr>
          <a:xfrm>
            <a:off x="2858947" y="1301876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79228-7B75-F9C3-4CC4-554B4C106C9A}"/>
              </a:ext>
            </a:extLst>
          </p:cNvPr>
          <p:cNvGrpSpPr/>
          <p:nvPr/>
        </p:nvGrpSpPr>
        <p:grpSpPr>
          <a:xfrm>
            <a:off x="3759978" y="1255578"/>
            <a:ext cx="914400" cy="684215"/>
            <a:chOff x="3759978" y="4271058"/>
            <a:chExt cx="914400" cy="6842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41479-FE4A-4176-228C-A7C0F0128AC2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B2438D-75EE-F87C-28A4-F6AE4B56542F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B2438D-75EE-F87C-28A4-F6AE4B565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64E585-7312-AC43-71C0-6090F4E9B033}"/>
              </a:ext>
            </a:extLst>
          </p:cNvPr>
          <p:cNvGrpSpPr/>
          <p:nvPr/>
        </p:nvGrpSpPr>
        <p:grpSpPr>
          <a:xfrm>
            <a:off x="5780725" y="1255578"/>
            <a:ext cx="914400" cy="684215"/>
            <a:chOff x="3759978" y="4271058"/>
            <a:chExt cx="914400" cy="6842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701E02-82BB-CCB2-5391-33D854C31357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4D09D4-50D6-73C3-909C-012843B9B0A1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2921F-B760-28C3-C17E-9ED5A4562596}"/>
              </a:ext>
            </a:extLst>
          </p:cNvPr>
          <p:cNvGrpSpPr/>
          <p:nvPr/>
        </p:nvGrpSpPr>
        <p:grpSpPr>
          <a:xfrm>
            <a:off x="6998557" y="1263293"/>
            <a:ext cx="914400" cy="684215"/>
            <a:chOff x="3759978" y="4271058"/>
            <a:chExt cx="914400" cy="68421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150C14-E281-41BA-2B84-AC6081DE667F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58E8C51-FAAF-E9A7-2891-170B20ED73D7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53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9.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là các số thực dương thỏa mãn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  <a:blipFill>
                <a:blip r:embed="rId2"/>
                <a:stretch>
                  <a:fillRect l="-1224" t="-3831"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AA50911-13A4-1603-6C9C-AF2A32C9FC2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541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8D57BE-84A8-0FA0-8793-CAF574F2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71" y="719970"/>
            <a:ext cx="11645097" cy="183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Ví dụ 10. </a:t>
            </a:r>
            <a:r>
              <a:rPr lang="en-US"/>
              <a:t>Một ca nô đi xuôi dòng trong 2 giờ 30 phút. Biết rằng tốc độ của ca nô khi nước yên lặng không quá 40 km/h và tốc độ của dòng nước là 6 km/h. Chứng minh quãng đường ca nô đi được trong thời gian trên không vượt quá 115 km.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8AE7F-5C08-B9B1-7FE0-B4738008FFF6}"/>
                  </a:ext>
                </a:extLst>
              </p:cNvPr>
              <p:cNvSpPr txBox="1"/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 b="1" u="sng"/>
                  <a:t>Giải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Gọi tốc độ của ca nô khi nước yên lặng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/>
                  <a:t> (km/h)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6&lt;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≤40</m:t>
                        </m:r>
                      </m:e>
                    </m:d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Tốc độ ca nô đi xuôi dòng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3000"/>
                  <a:t> (km/h).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Quãng đường ca nô đi được trong 2 giờ 30 phút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/>
                  <a:t>2,5 giờ là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r>
                  <a:rPr lang="en-US" sz="3000"/>
                  <a:t> (km).</a:t>
                </a:r>
              </a:p>
              <a:p>
                <a:pPr>
                  <a:lnSpc>
                    <a:spcPct val="120000"/>
                  </a:lnSpc>
                </a:pPr>
                <a:endParaRPr lang="en-US" sz="30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8AE7F-5C08-B9B1-7FE0-B4738008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blipFill>
                <a:blip r:embed="rId2"/>
                <a:stretch>
                  <a:fillRect l="-2227" t="-680"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F5BA23F-0DA7-1CCF-7807-515A8C7FF5C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E104F-2D42-A20C-44C2-31AD95800D54}"/>
                  </a:ext>
                </a:extLst>
              </p:cNvPr>
              <p:cNvSpPr txBox="1"/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Ta có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+6≤40+6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+6≤46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Suy ra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≤2,5.46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Tức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≤115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Vậy </a:t>
                </a:r>
                <a:r>
                  <a:rPr lang="en-US" sz="3200"/>
                  <a:t>quãng đường ca nô đi được trong thời gian trên không vượt quá 115 km. </a:t>
                </a:r>
                <a:endParaRPr lang="en-US" sz="300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E104F-2D42-A20C-44C2-31AD9580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blipFill>
                <a:blip r:embed="rId3"/>
                <a:stretch>
                  <a:fillRect l="-2838" t="-2317" r="-546" b="-4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CB2F1D-010D-7B16-A945-000F8151F139}"/>
              </a:ext>
            </a:extLst>
          </p:cNvPr>
          <p:cNvCxnSpPr>
            <a:cxnSpLocks/>
          </p:cNvCxnSpPr>
          <p:nvPr/>
        </p:nvCxnSpPr>
        <p:spPr>
          <a:xfrm>
            <a:off x="6747213" y="2560254"/>
            <a:ext cx="0" cy="415299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FAE2B3-65EA-3C68-9D4D-10EB16BA4157}"/>
              </a:ext>
            </a:extLst>
          </p:cNvPr>
          <p:cNvSpPr txBox="1"/>
          <p:nvPr/>
        </p:nvSpPr>
        <p:spPr>
          <a:xfrm>
            <a:off x="848810" y="2828835"/>
            <a:ext cx="1022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thầy cô giáo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38045085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4326D22-F96D-F158-C066-EDFB11ED6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/>
                  <a:t>Tìm hiểu trên Internet, bạn Minh được biết một con voi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/>
                  <a:t> kg, một con hổ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kg, một con tê giác đen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kg.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4326D22-F96D-F158-C066-EDFB11ED6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  <a:blipFill>
                <a:blip r:embed="rId3"/>
                <a:stretch>
                  <a:fillRect l="-1254" t="-8439" r="-1254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99+ hình ảnh con voi to đẹp và ấn tượng nhất trên thế giới - ALONGWALKER">
            <a:extLst>
              <a:ext uri="{FF2B5EF4-FFF2-40B4-BE49-F238E27FC236}">
                <a16:creationId xmlns:a16="http://schemas.microsoft.com/office/drawing/2014/main" id="{4377F006-5F6D-D44C-A188-803E205D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83971"/>
            <a:ext cx="371604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ểu tượng hổ trong đời sống, văn hoá của các nước châu Á | VOV.VN">
            <a:extLst>
              <a:ext uri="{FF2B5EF4-FFF2-40B4-BE49-F238E27FC236}">
                <a16:creationId xmlns:a16="http://schemas.microsoft.com/office/drawing/2014/main" id="{48F43118-5344-472C-6ECA-B7BD7ED1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53" y="2383971"/>
            <a:ext cx="37115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ê giác con kêu khóc thảm thương trong đêm khi mẹ bị giết chỉ vì 1cm sừng">
            <a:extLst>
              <a:ext uri="{FF2B5EF4-FFF2-40B4-BE49-F238E27FC236}">
                <a16:creationId xmlns:a16="http://schemas.microsoft.com/office/drawing/2014/main" id="{6AEABD0B-9C41-1EBE-74FD-1599FBF6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49" y="2383971"/>
            <a:ext cx="315982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B4CF-3548-0124-DB4C-452F31569AFE}"/>
              </a:ext>
            </a:extLst>
          </p:cNvPr>
          <p:cNvSpPr txBox="1">
            <a:spLocks/>
          </p:cNvSpPr>
          <p:nvPr/>
        </p:nvSpPr>
        <p:spPr>
          <a:xfrm>
            <a:off x="506185" y="5077151"/>
            <a:ext cx="11179629" cy="1443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/>
              <a:t>Để biểu thị cân nặng của con voi hơn tổng cân nặng của cả con hổ và con tê giác ta cần viết như thế nào?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273EDF2-C67E-F986-424B-90E4076CF694}"/>
              </a:ext>
            </a:extLst>
          </p:cNvPr>
          <p:cNvSpPr/>
          <p:nvPr/>
        </p:nvSpPr>
        <p:spPr>
          <a:xfrm>
            <a:off x="0" y="0"/>
            <a:ext cx="3037114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919AE-BCD8-0681-2F57-9BF496067A93}"/>
                  </a:ext>
                </a:extLst>
              </p:cNvPr>
              <p:cNvSpPr/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𝟒𝟓𝟎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919AE-BCD8-0681-2F57-9BF496067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59E51837-7B89-B62B-704D-15307BFED2CA}"/>
                  </a:ext>
                </a:extLst>
              </p:cNvPr>
              <p:cNvSpPr/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Hệ thức dạng </a:t>
                </a:r>
                <a:endParaRPr lang="en-US" sz="3200" b="1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𝟒𝟓𝟎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</a:rPr>
                  <a:t> gợi lên </a:t>
                </a:r>
              </a:p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khái niệm gì trong toán học?</a:t>
                </a:r>
              </a:p>
            </p:txBody>
          </p:sp>
        </mc:Choice>
        <mc:Fallback xmlns=""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59E51837-7B89-B62B-704D-15307BFED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4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5E353F-A772-C950-3695-A2B607BDD53E}"/>
              </a:ext>
            </a:extLst>
          </p:cNvPr>
          <p:cNvSpPr txBox="1"/>
          <p:nvPr/>
        </p:nvSpPr>
        <p:spPr>
          <a:xfrm>
            <a:off x="922115" y="2666526"/>
            <a:ext cx="1022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val="27737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5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2304" y="1403381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2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290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5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450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</a:t>
                </a:r>
                <a:b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500"/>
                  <a:t>Nếu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500"/>
                  <a:t> nhỏ hơn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viết ……… hay ………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  <a:blipFill>
                <a:blip r:embed="rId2"/>
                <a:stretch>
                  <a:fillRect l="-1625" t="-92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130617" y="2842711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209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629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được đáp án lần lượt là:</a:t>
            </a:r>
          </a:p>
          <a:p>
            <a:r>
              <a:rPr lang="en-US" sz="3500"/>
              <a:t>Số thực lớn hơn 0 gọi là số thực ……… Số thực nhỏ hơn 0 gọi là số thực 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222" y="2179849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k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hông âm,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13859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k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âm,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2" y="302357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03182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không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2" y="3027765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9" y="5285643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hai số thực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có: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dấu).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…</a:t>
                </a: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  <a:blipFill>
                <a:blip r:embed="rId2"/>
                <a:stretch>
                  <a:fillRect l="-1499" t="-6877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9221" y="249185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trái dấu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45059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20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dấu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1762" y="251453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546852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2320</Words>
  <Application>Microsoft Office PowerPoint</Application>
  <PresentationFormat>Widescreen</PresentationFormat>
  <Paragraphs>239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Điền vào chỗ trống Nếu số thực a nhỏ hơn số thực b ta viết ……… hay ………</vt:lpstr>
      <vt:lpstr>PowerPoint Presentation</vt:lpstr>
      <vt:lpstr>PowerPoint Presentation</vt:lpstr>
      <vt:lpstr>PowerPoint Presentation</vt:lpstr>
      <vt:lpstr>PowerPoint Presentation</vt:lpstr>
      <vt:lpstr>I. Nhắc lại về thứ tự trong tập hợp số thực</vt:lpstr>
      <vt:lpstr>I. Nhắc lại về thứ tự trong tập hợp số thực</vt:lpstr>
      <vt:lpstr>I. Nhắc lại về thứ tự trong tập hợp số thực</vt:lpstr>
      <vt:lpstr>II. Bất đẳng thức</vt:lpstr>
      <vt:lpstr>II. Bất đẳng thức</vt:lpstr>
      <vt:lpstr>II. Bất đẳng thức</vt:lpstr>
      <vt:lpstr>II. Bất đẳng thức</vt:lpstr>
      <vt:lpstr>PowerPoint Presentation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huechi012345@gmail.com</dc:creator>
  <cp:lastModifiedBy>Pham Chi</cp:lastModifiedBy>
  <cp:revision>13</cp:revision>
  <dcterms:created xsi:type="dcterms:W3CDTF">2024-05-29T03:04:11Z</dcterms:created>
  <dcterms:modified xsi:type="dcterms:W3CDTF">2024-08-03T08:27:58Z</dcterms:modified>
</cp:coreProperties>
</file>