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71" r:id="rId3"/>
    <p:sldId id="256" r:id="rId5"/>
    <p:sldId id="302" r:id="rId6"/>
    <p:sldId id="279" r:id="rId7"/>
    <p:sldId id="361" r:id="rId8"/>
    <p:sldId id="362" r:id="rId9"/>
    <p:sldId id="461" r:id="rId10"/>
    <p:sldId id="489" r:id="rId11"/>
    <p:sldId id="399" r:id="rId12"/>
    <p:sldId id="540" r:id="rId13"/>
    <p:sldId id="542" r:id="rId14"/>
    <p:sldId id="539" r:id="rId15"/>
    <p:sldId id="439" r:id="rId16"/>
    <p:sldId id="507" r:id="rId17"/>
    <p:sldId id="543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17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000">
            <a:off x="14161770" y="3660140"/>
            <a:ext cx="1080135" cy="108013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3979525" y="3324225"/>
            <a:ext cx="1189355" cy="11893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000">
            <a:off x="14348460" y="3634740"/>
            <a:ext cx="919480" cy="91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1666240"/>
            <a:ext cx="1240790" cy="1229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5420" y="2014220"/>
            <a:ext cx="107842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0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answer the questions in one or two words.</a:t>
            </a:r>
            <a:endParaRPr lang="en-US" sz="30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"/>
          <p:cNvSpPr txBox="1"/>
          <p:nvPr/>
        </p:nvSpPr>
        <p:spPr>
          <a:xfrm>
            <a:off x="838200" y="3328670"/>
            <a:ext cx="10885170" cy="17157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800" b="0" dirty="0">
                <a:solidFill>
                  <a:schemeClr val="tx1"/>
                </a:solidFill>
                <a:effectLst/>
                <a:cs typeface="+mn-lt"/>
              </a:rPr>
              <a:t> - Read the questions carefully and underline keywords in each question</a:t>
            </a:r>
            <a:endParaRPr lang="en-US" sz="4800" b="0" dirty="0">
              <a:solidFill>
                <a:schemeClr val="tx1"/>
              </a:solidFill>
              <a:effectLst/>
              <a:cs typeface="+mn-lt"/>
            </a:endParaRPr>
          </a:p>
        </p:txBody>
      </p:sp>
      <p:sp>
        <p:nvSpPr>
          <p:cNvPr id="72" name="Rectangles 71"/>
          <p:cNvSpPr/>
          <p:nvPr/>
        </p:nvSpPr>
        <p:spPr>
          <a:xfrm>
            <a:off x="-306070" y="-140335"/>
            <a:ext cx="12641580" cy="713867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78255" y="57150"/>
            <a:ext cx="9340215" cy="644525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30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30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3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06930" y="355600"/>
            <a:ext cx="7157720" cy="593726"/>
            <a:chOff x="363373" y="1262747"/>
            <a:chExt cx="6914576" cy="513064"/>
          </a:xfrm>
        </p:grpSpPr>
        <p:sp>
          <p:nvSpPr>
            <p:cNvPr id="41" name="TextBox 12"/>
            <p:cNvSpPr txBox="1"/>
            <p:nvPr/>
          </p:nvSpPr>
          <p:spPr>
            <a:xfrm>
              <a:off x="363373" y="1262747"/>
              <a:ext cx="474830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827126" y="1271527"/>
              <a:ext cx="6450823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What do they throw away before Tet?</a:t>
              </a:r>
              <a:endParaRPr lang="en-US" sz="3200" i="1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6930" y="1352550"/>
            <a:ext cx="7832090" cy="583565"/>
            <a:chOff x="369902" y="2142097"/>
            <a:chExt cx="7565721" cy="504251"/>
          </a:xfrm>
        </p:grpSpPr>
        <p:sp>
          <p:nvSpPr>
            <p:cNvPr id="44" name="TextBox 15"/>
            <p:cNvSpPr txBox="1"/>
            <p:nvPr/>
          </p:nvSpPr>
          <p:spPr>
            <a:xfrm>
              <a:off x="369902" y="2142097"/>
              <a:ext cx="474830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844732" y="2142097"/>
              <a:ext cx="7090891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What do they clean and decorate?</a:t>
              </a:r>
              <a:endParaRPr lang="en-US" sz="3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06930" y="2341245"/>
            <a:ext cx="7157720" cy="593582"/>
            <a:chOff x="363373" y="4026312"/>
            <a:chExt cx="6914269" cy="512791"/>
          </a:xfrm>
        </p:grpSpPr>
        <p:sp>
          <p:nvSpPr>
            <p:cNvPr id="47" name="TextBox 19"/>
            <p:cNvSpPr txBox="1"/>
            <p:nvPr/>
          </p:nvSpPr>
          <p:spPr>
            <a:xfrm>
              <a:off x="363373" y="4034965"/>
              <a:ext cx="47483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838203" y="4026312"/>
              <a:ext cx="6439439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What colour are the envelopes?</a:t>
              </a:r>
              <a:endParaRPr lang="en-US" sz="32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106930" y="3354705"/>
            <a:ext cx="6699250" cy="593582"/>
            <a:chOff x="363373" y="3312302"/>
            <a:chExt cx="6471767" cy="512791"/>
          </a:xfrm>
        </p:grpSpPr>
        <p:sp>
          <p:nvSpPr>
            <p:cNvPr id="50" name="TextBox 22"/>
            <p:cNvSpPr txBox="1"/>
            <p:nvPr/>
          </p:nvSpPr>
          <p:spPr>
            <a:xfrm>
              <a:off x="363373" y="3320955"/>
              <a:ext cx="47483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51" name="TextBox 23"/>
            <p:cNvSpPr txBox="1"/>
            <p:nvPr/>
          </p:nvSpPr>
          <p:spPr>
            <a:xfrm>
              <a:off x="838204" y="3312302"/>
              <a:ext cx="5996936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Who cooks </a:t>
              </a:r>
              <a:r>
                <a:rPr lang="en-US" sz="3200" i="1"/>
                <a:t>banh chung</a:t>
              </a:r>
              <a:r>
                <a:rPr lang="en-US" sz="3200"/>
                <a:t>?</a:t>
              </a:r>
              <a:endParaRPr lang="en-US" sz="3200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704783" y="11933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04783" y="22601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08908" y="3293208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08908" y="4193752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78574" y="105943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78574" y="216052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78574" y="313461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78574" y="4069447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6295" y="4465955"/>
            <a:ext cx="7587615" cy="593582"/>
            <a:chOff x="363373" y="3312302"/>
            <a:chExt cx="7330101" cy="512791"/>
          </a:xfrm>
        </p:grpSpPr>
        <p:sp>
          <p:nvSpPr>
            <p:cNvPr id="61" name="TextBox 33"/>
            <p:cNvSpPr txBox="1"/>
            <p:nvPr/>
          </p:nvSpPr>
          <p:spPr>
            <a:xfrm>
              <a:off x="363373" y="3320955"/>
              <a:ext cx="47483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34"/>
            <p:cNvSpPr txBox="1"/>
            <p:nvPr/>
          </p:nvSpPr>
          <p:spPr>
            <a:xfrm>
              <a:off x="838204" y="3312302"/>
              <a:ext cx="685527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What shouldn’t they break?</a:t>
              </a:r>
              <a:endParaRPr lang="en-US" sz="3200"/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708714" y="5304610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86635" y="5180305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4"/>
          <p:cNvSpPr txBox="1"/>
          <p:nvPr/>
        </p:nvSpPr>
        <p:spPr>
          <a:xfrm>
            <a:off x="3228975" y="717550"/>
            <a:ext cx="1913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00B050"/>
                </a:solidFill>
              </a:rPr>
              <a:t>Old things.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37"/>
          <p:cNvSpPr txBox="1"/>
          <p:nvPr/>
        </p:nvSpPr>
        <p:spPr>
          <a:xfrm>
            <a:off x="2581275" y="183896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00B050"/>
                </a:solidFill>
              </a:rPr>
              <a:t>(Their) houses.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38"/>
          <p:cNvSpPr txBox="1"/>
          <p:nvPr/>
        </p:nvSpPr>
        <p:spPr>
          <a:xfrm>
            <a:off x="2590800" y="2900680"/>
            <a:ext cx="899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00B050"/>
                </a:solidFill>
              </a:rPr>
              <a:t>Red.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2577465" y="3827780"/>
            <a:ext cx="2038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00B050"/>
                </a:solidFill>
              </a:rPr>
              <a:t>(His) father.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2580005" y="4927600"/>
            <a:ext cx="1717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00B050"/>
                </a:solidFill>
              </a:rPr>
              <a:t>Anything.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/>
      <p:bldP spid="66" grpId="0"/>
      <p:bldP spid="67" grpId="0"/>
      <p:bldP spid="68" grpId="0"/>
      <p:bldP spid="69" grpId="0"/>
      <p:bldP spid="72" grpId="0" bldLvl="0" animBg="1"/>
      <p:bldP spid="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32940" y="1519555"/>
            <a:ext cx="9420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(√) T (True) or F (False)</a:t>
            </a:r>
            <a:endParaRPr lang="en-US" sz="32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144886" y="2206356"/>
            <a:ext cx="47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0070C0"/>
                </a:solidFill>
              </a:rPr>
              <a:t>1.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564005" y="2181860"/>
            <a:ext cx="649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/>
              <a:t>They do many things before Tet.</a:t>
            </a:r>
            <a:endParaRPr lang="en-US" sz="3200"/>
          </a:p>
        </p:txBody>
      </p:sp>
      <p:sp>
        <p:nvSpPr>
          <p:cNvPr id="23" name="Rectangle 21"/>
          <p:cNvSpPr/>
          <p:nvPr/>
        </p:nvSpPr>
        <p:spPr>
          <a:xfrm>
            <a:off x="9486310" y="2219211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31" name="TextBox 4"/>
          <p:cNvSpPr txBox="1"/>
          <p:nvPr/>
        </p:nvSpPr>
        <p:spPr>
          <a:xfrm>
            <a:off x="9522822" y="2206667"/>
            <a:ext cx="3841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T</a:t>
            </a:r>
            <a:endParaRPr lang="en-US" sz="32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pic>
        <p:nvPicPr>
          <p:cNvPr id="37" name="Bản sao của B1_42">
            <a:hlinkClick r:id="" action="ppaction://media"/>
          </p:cNvPr>
          <p:cNvPicPr>
            <a:picLocks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02525" y="1538605"/>
            <a:ext cx="613410" cy="613410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1124566" y="2933431"/>
            <a:ext cx="47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0070C0"/>
                </a:solidFill>
              </a:rPr>
              <a:t>2.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1543685" y="2934335"/>
            <a:ext cx="73209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/>
              <a:t>Nguyen’s mother goes shopping and buys food, red envelopes, and apricot blossom </a:t>
            </a:r>
            <a:endParaRPr lang="en-US" sz="3200"/>
          </a:p>
        </p:txBody>
      </p:sp>
      <p:sp>
        <p:nvSpPr>
          <p:cNvPr id="6" name="Rectangle 21"/>
          <p:cNvSpPr/>
          <p:nvPr/>
        </p:nvSpPr>
        <p:spPr>
          <a:xfrm>
            <a:off x="9486310" y="3174886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8" name="TextBox 4"/>
          <p:cNvSpPr txBox="1"/>
          <p:nvPr/>
        </p:nvSpPr>
        <p:spPr>
          <a:xfrm>
            <a:off x="9530125" y="3162342"/>
            <a:ext cx="3695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F</a:t>
            </a:r>
            <a:endParaRPr lang="en-US" sz="32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466" y="4178031"/>
            <a:ext cx="47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0070C0"/>
                </a:solidFill>
              </a:rPr>
              <a:t>3.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285" y="4153535"/>
            <a:ext cx="742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/>
              <a:t>His father cooks banh chung in the oven.</a:t>
            </a:r>
            <a:endParaRPr lang="en-US" sz="3200"/>
          </a:p>
        </p:txBody>
      </p:sp>
      <p:sp>
        <p:nvSpPr>
          <p:cNvPr id="15" name="Rectangle 21"/>
          <p:cNvSpPr/>
          <p:nvPr/>
        </p:nvSpPr>
        <p:spPr>
          <a:xfrm>
            <a:off x="9486310" y="4190886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35" name="TextBox 4"/>
          <p:cNvSpPr txBox="1"/>
          <p:nvPr/>
        </p:nvSpPr>
        <p:spPr>
          <a:xfrm>
            <a:off x="9530125" y="4178342"/>
            <a:ext cx="3695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F</a:t>
            </a:r>
            <a:endParaRPr lang="en-US" sz="32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1091546" y="5077191"/>
            <a:ext cx="47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0070C0"/>
                </a:solidFill>
              </a:rPr>
              <a:t>4.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1497965" y="5027295"/>
            <a:ext cx="75361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200"/>
              <a:t>He shouldn’t break anything because it brings bad luck.</a:t>
            </a:r>
            <a:endParaRPr lang="en-US" sz="3200"/>
          </a:p>
        </p:txBody>
      </p:sp>
      <p:sp>
        <p:nvSpPr>
          <p:cNvPr id="41" name="Rectangle 21"/>
          <p:cNvSpPr/>
          <p:nvPr/>
        </p:nvSpPr>
        <p:spPr>
          <a:xfrm>
            <a:off x="9486310" y="5178946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42" name="TextBox 4"/>
          <p:cNvSpPr txBox="1"/>
          <p:nvPr/>
        </p:nvSpPr>
        <p:spPr>
          <a:xfrm>
            <a:off x="9522822" y="5166402"/>
            <a:ext cx="3841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T</a:t>
            </a:r>
            <a:endParaRPr lang="en-US" sz="32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8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  <p:bldP spid="8" grpId="0"/>
      <p:bldP spid="35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38425" y="2232660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LISTENING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300" y="382206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WRITING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46874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“Cultural Sharing Circle”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“</a:t>
            </a:r>
            <a:r>
              <a:rPr dirty="0">
                <a:solidFill>
                  <a:schemeClr val="tx1"/>
                </a:solidFill>
              </a:rPr>
              <a:t>Decorate Your Own Red Envelope”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675765"/>
            <a:ext cx="6469380" cy="14693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tick the things you hear. (p. 65)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again and answer the questions in one or two words. (p. 65)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* Listen again and tick (√) T (True) or F (False).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8430" y="3368040"/>
            <a:ext cx="6459855" cy="1799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3: Work in groups. Discuss and make a list of four things that you think children should and shouldn’t do at Tet. (p. 65)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Complete the email, using your ideas in 3. (p. 65)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088390" cy="823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265" y="2541905"/>
            <a:ext cx="1025525" cy="128016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6829" y="301745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6: SKILLS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9910" y="1040130"/>
            <a:ext cx="96939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groups. Discuss and make a list of four things that you think children should and shouldn’t do at Tet</a:t>
            </a:r>
            <a:endParaRPr lang="en-US" sz="30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7" name="Content Placeholder 16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" y="1254125"/>
            <a:ext cx="981075" cy="10382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38045" y="2552065"/>
            <a:ext cx="411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Children should</a:t>
            </a:r>
            <a:endParaRPr lang="en-US" sz="3200" i="1"/>
          </a:p>
        </p:txBody>
      </p:sp>
      <p:grpSp>
        <p:nvGrpSpPr>
          <p:cNvPr id="6" name="Group 5"/>
          <p:cNvGrpSpPr/>
          <p:nvPr/>
        </p:nvGrpSpPr>
        <p:grpSpPr>
          <a:xfrm>
            <a:off x="2080624" y="3229697"/>
            <a:ext cx="6808425" cy="583565"/>
            <a:chOff x="1199879" y="2136337"/>
            <a:chExt cx="6808425" cy="58356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99879" y="213633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67924" y="3761794"/>
            <a:ext cx="6808425" cy="583565"/>
            <a:chOff x="1199879" y="2136337"/>
            <a:chExt cx="6808425" cy="58356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99879" y="213633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06295" y="4592320"/>
            <a:ext cx="3816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Children shouldn’t</a:t>
            </a:r>
            <a:endParaRPr lang="en-US" sz="3200" i="1"/>
          </a:p>
        </p:txBody>
      </p:sp>
      <p:grpSp>
        <p:nvGrpSpPr>
          <p:cNvPr id="38" name="Group 37"/>
          <p:cNvGrpSpPr/>
          <p:nvPr/>
        </p:nvGrpSpPr>
        <p:grpSpPr>
          <a:xfrm>
            <a:off x="2035832" y="5124304"/>
            <a:ext cx="6808425" cy="583565"/>
            <a:chOff x="1199879" y="2136337"/>
            <a:chExt cx="6808425" cy="583565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99879" y="213633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35832" y="5656401"/>
            <a:ext cx="6808425" cy="583565"/>
            <a:chOff x="1199879" y="2136337"/>
            <a:chExt cx="6808425" cy="58356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99879" y="213633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" y="7230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03" y="742074"/>
            <a:ext cx="73124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email, using your ideas in </a:t>
            </a:r>
            <a:r>
              <a:rPr lang="en-US" sz="28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s 50"/>
          <p:cNvSpPr/>
          <p:nvPr/>
        </p:nvSpPr>
        <p:spPr>
          <a:xfrm>
            <a:off x="2005965" y="1969135"/>
            <a:ext cx="8775700" cy="485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>
            <a:fillRect/>
          </a:stretch>
        </p:blipFill>
        <p:spPr>
          <a:xfrm>
            <a:off x="1871980" y="1236345"/>
            <a:ext cx="8909685" cy="73279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2421619" y="2413927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21619" y="2801358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14"/>
          <p:cNvSpPr txBox="1"/>
          <p:nvPr/>
        </p:nvSpPr>
        <p:spPr>
          <a:xfrm>
            <a:off x="2421619" y="1975363"/>
            <a:ext cx="666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To: </a:t>
            </a:r>
            <a:r>
              <a:rPr lang="en-US" sz="2400"/>
              <a:t>tom@webmail.com</a:t>
            </a:r>
            <a:endParaRPr lang="en-US" sz="2400"/>
          </a:p>
        </p:txBody>
      </p:sp>
      <p:sp>
        <p:nvSpPr>
          <p:cNvPr id="37" name="TextBox 16"/>
          <p:cNvSpPr txBox="1"/>
          <p:nvPr/>
        </p:nvSpPr>
        <p:spPr>
          <a:xfrm>
            <a:off x="2421619" y="2412441"/>
            <a:ext cx="666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Subject: </a:t>
            </a:r>
            <a:r>
              <a:rPr lang="en-US" sz="2400"/>
              <a:t>Tet in Viet Nam</a:t>
            </a:r>
            <a:endParaRPr lang="en-US" sz="2400"/>
          </a:p>
        </p:txBody>
      </p:sp>
      <p:sp>
        <p:nvSpPr>
          <p:cNvPr id="38" name="TextBox 19"/>
          <p:cNvSpPr txBox="1"/>
          <p:nvPr/>
        </p:nvSpPr>
        <p:spPr>
          <a:xfrm>
            <a:off x="2421618" y="2993936"/>
            <a:ext cx="7665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Dear Tom,</a:t>
            </a:r>
            <a:endParaRPr lang="en-US" sz="2400" dirty="0"/>
          </a:p>
          <a:p>
            <a:r>
              <a:rPr lang="en-US" sz="2400" dirty="0"/>
              <a:t>Tet is coming. I will tell you more about our Tet.</a:t>
            </a:r>
            <a:endParaRPr lang="en-US" sz="2400" dirty="0"/>
          </a:p>
          <a:p>
            <a:r>
              <a:rPr lang="en-US" sz="2400" dirty="0"/>
              <a:t>At Tet, we should                                                                </a:t>
            </a:r>
            <a:endParaRPr lang="en-US" sz="2400" dirty="0"/>
          </a:p>
          <a:p>
            <a:r>
              <a:rPr lang="en-US" sz="2400" dirty="0"/>
              <a:t>We should                                                                  </a:t>
            </a:r>
            <a:endParaRPr lang="en-US" sz="2400" dirty="0"/>
          </a:p>
          <a:p>
            <a:r>
              <a:rPr lang="en-US" sz="2400" dirty="0"/>
              <a:t>But we shouldn’t</a:t>
            </a:r>
            <a:endParaRPr lang="en-US" sz="2400" dirty="0"/>
          </a:p>
          <a:p>
            <a:r>
              <a:rPr lang="en-US" sz="2400" dirty="0"/>
              <a:t>We shouldn’t                                                             </a:t>
            </a:r>
            <a:endParaRPr lang="en-US" sz="2400" dirty="0"/>
          </a:p>
          <a:p>
            <a:r>
              <a:rPr lang="en-US" sz="2400" dirty="0"/>
              <a:t>Please write and tell me about your New Year celebration.  </a:t>
            </a:r>
            <a:endParaRPr lang="en-US" sz="2400" dirty="0"/>
          </a:p>
          <a:p>
            <a:r>
              <a:rPr lang="en-US" sz="2400" i="1" dirty="0"/>
              <a:t>Yours</a:t>
            </a:r>
            <a:r>
              <a:rPr lang="en-US" sz="2400" dirty="0"/>
              <a:t>,</a:t>
            </a:r>
            <a:endParaRPr lang="en-US" sz="2400" dirty="0"/>
          </a:p>
          <a:p>
            <a:r>
              <a:rPr lang="en-US" sz="2400" i="1" dirty="0"/>
              <a:t>Nguyen</a:t>
            </a:r>
            <a:endParaRPr lang="en-US" sz="2400" i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667540" y="3766693"/>
            <a:ext cx="4519847" cy="461665"/>
            <a:chOff x="2518065" y="3654298"/>
            <a:chExt cx="4519847" cy="46166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518065" y="3948551"/>
              <a:ext cx="42976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4"/>
            <p:cNvSpPr txBox="1"/>
            <p:nvPr/>
          </p:nvSpPr>
          <p:spPr>
            <a:xfrm>
              <a:off x="6767749" y="3654298"/>
              <a:ext cx="2701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70902" y="4100800"/>
            <a:ext cx="5199875" cy="461665"/>
            <a:chOff x="1721427" y="3988405"/>
            <a:chExt cx="5199875" cy="46166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721427" y="4305306"/>
              <a:ext cx="4416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5"/>
            <p:cNvSpPr txBox="1"/>
            <p:nvPr/>
          </p:nvSpPr>
          <p:spPr>
            <a:xfrm>
              <a:off x="6078484" y="3988405"/>
              <a:ext cx="8428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, too.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57149" y="4477787"/>
            <a:ext cx="4428407" cy="461665"/>
            <a:chOff x="2507674" y="4365392"/>
            <a:chExt cx="4428407" cy="46166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507674" y="4672452"/>
              <a:ext cx="42062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26"/>
            <p:cNvSpPr txBox="1"/>
            <p:nvPr/>
          </p:nvSpPr>
          <p:spPr>
            <a:xfrm>
              <a:off x="6665918" y="4365392"/>
              <a:ext cx="2701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93020" y="4854774"/>
            <a:ext cx="5210266" cy="461665"/>
            <a:chOff x="2043545" y="4742379"/>
            <a:chExt cx="5210266" cy="46166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043545" y="5036134"/>
              <a:ext cx="411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28"/>
            <p:cNvSpPr txBox="1"/>
            <p:nvPr/>
          </p:nvSpPr>
          <p:spPr>
            <a:xfrm>
              <a:off x="6078484" y="4742379"/>
              <a:ext cx="11753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, either.</a:t>
              </a:r>
              <a:endParaRPr lang="en-US" sz="2400" dirty="0"/>
            </a:p>
          </p:txBody>
        </p:sp>
      </p:grpSp>
      <p:sp>
        <p:nvSpPr>
          <p:cNvPr id="65" name="TextBox 4"/>
          <p:cNvSpPr txBox="1"/>
          <p:nvPr/>
        </p:nvSpPr>
        <p:spPr>
          <a:xfrm>
            <a:off x="4617720" y="3670300"/>
            <a:ext cx="6278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dirty="0">
                <a:solidFill>
                  <a:srgbClr val="00B050"/>
                </a:solidFill>
              </a:rPr>
              <a:t>decorate our houses with flowers and plants.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3783965" y="4025265"/>
            <a:ext cx="49504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dirty="0">
                <a:solidFill>
                  <a:srgbClr val="00B050"/>
                </a:solidFill>
              </a:rPr>
              <a:t>visit our grandparents and relatives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679950" y="4392295"/>
            <a:ext cx="49504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dirty="0">
                <a:solidFill>
                  <a:srgbClr val="00B050"/>
                </a:solidFill>
              </a:rPr>
              <a:t>eat too much sweet food.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4340860" y="4774565"/>
            <a:ext cx="49504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dirty="0">
                <a:solidFill>
                  <a:srgbClr val="00B050"/>
                </a:solidFill>
              </a:rPr>
              <a:t>break dishes</a:t>
            </a:r>
            <a:endParaRPr lang="en-US" sz="26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" y="0"/>
            <a:ext cx="12192000" cy="726440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433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/>
      <p:bldP spid="53" grpId="0" uiExpand="1"/>
      <p:bldP spid="54" grpId="0" uiExpand="1"/>
      <p:bldP spid="55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38425" y="2232660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LISTENING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300" y="382206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WRITING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46874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“Cultural Sharing Circle”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“</a:t>
            </a:r>
            <a:r>
              <a:rPr dirty="0">
                <a:solidFill>
                  <a:schemeClr val="tx1"/>
                </a:solidFill>
              </a:rPr>
              <a:t>Decorate Your Own Red Envelope”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675765"/>
            <a:ext cx="6469380" cy="14693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tick the things you hear. (p. 65)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again and answer the questions in one or two words. (p. 65)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* Listen again and tick (√) T (True) or F (False).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8430" y="3368040"/>
            <a:ext cx="6459855" cy="1799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3: Work in groups. Discuss and make a list of four things that you think children should and shouldn’t do at Tet. (p. 65)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Complete the email, using your ideas in 3. (p. 65)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088390" cy="823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265" y="2541905"/>
            <a:ext cx="1025525" cy="128016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729865" y="4123055"/>
            <a:ext cx="424815" cy="15309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75126" y="565388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07355"/>
            <a:ext cx="6460490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6829" y="301745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6: SKILLS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524115" y="75374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780000">
            <a:off x="7406640" y="758253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100000">
            <a:off x="7022465" y="77171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60000">
            <a:off x="7308850" y="753046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840000">
            <a:off x="7406005" y="758317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9140000">
            <a:off x="7030720" y="75012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preparations for Tet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about what people should/ shouldn’t do at Tet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5" y="1280795"/>
            <a:ext cx="2938145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1946275"/>
            <a:ext cx="112096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Imagine that you are Tom – Nguyen’s pen friend. Write a letter back to Nguyen to tell him about what people should and shouldn’t do in the New year in your country. 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75" y="4530725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365" y="-123825"/>
            <a:ext cx="12698730" cy="7105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8056" y="3433941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LESSON 6: SKILLS 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45211" y="16742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27295" y="1694815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40"/>
          <p:cNvSpPr txBox="1"/>
          <p:nvPr/>
        </p:nvSpPr>
        <p:spPr>
          <a:xfrm>
            <a:off x="3633486" y="2599069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OUR TET HOLIDAY</a:t>
            </a:r>
            <a:endParaRPr lang="en-US" sz="4000" b="1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136" y="1675618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 descr="sparkl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" y="4523740"/>
            <a:ext cx="1700530" cy="1700530"/>
          </a:xfrm>
          <a:prstGeom prst="rect">
            <a:avLst/>
          </a:prstGeom>
        </p:spPr>
      </p:pic>
      <p:pic>
        <p:nvPicPr>
          <p:cNvPr id="16" name="Picture 15" descr="sparkl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017125" y="4642485"/>
            <a:ext cx="1581785" cy="1581785"/>
          </a:xfrm>
          <a:prstGeom prst="rect">
            <a:avLst/>
          </a:prstGeom>
        </p:spPr>
      </p:pic>
      <p:pic>
        <p:nvPicPr>
          <p:cNvPr id="18" name="Picture 17" descr="sparkl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942195" y="170180"/>
            <a:ext cx="1524635" cy="1524635"/>
          </a:xfrm>
          <a:prstGeom prst="rect">
            <a:avLst/>
          </a:prstGeom>
        </p:spPr>
      </p:pic>
      <p:pic>
        <p:nvPicPr>
          <p:cNvPr id="19" name="Picture 18" descr="sparkl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70865" y="108585"/>
            <a:ext cx="1409700" cy="1409700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000">
            <a:off x="1618615" y="1938655"/>
            <a:ext cx="2319655" cy="231965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9070340" y="1623060"/>
            <a:ext cx="2319655" cy="23196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000">
            <a:off x="5691505" y="4532630"/>
            <a:ext cx="1758950" cy="175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38425" y="2232660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LISTENING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300" y="382206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WRITING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46874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“Cultural Sharing Circle”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Option 2: “</a:t>
            </a:r>
            <a:r>
              <a:rPr dirty="0">
                <a:solidFill>
                  <a:schemeClr val="tx1"/>
                </a:solidFill>
              </a:rPr>
              <a:t>Decorate Your Own Red Envelope”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675765"/>
            <a:ext cx="6469380" cy="14693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tick the things you hear. (p. 65)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again and answer the questions in one or two words. (p. 65)</a:t>
            </a:r>
            <a:endParaRPr lang="en-US" dirty="0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* Listen again and tick (√) T (True) or F (False).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8430" y="3368040"/>
            <a:ext cx="6459855" cy="1799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3: Work in groups. Discuss and make a list of four things that you think children should and shouldn’t do at Tet. (p. 65)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Complete the email, using your ideas in 3. (p. 65)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088390" cy="823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265" y="2541905"/>
            <a:ext cx="1025525" cy="128016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729865" y="4123055"/>
            <a:ext cx="424815" cy="15309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75126" y="565388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07355"/>
            <a:ext cx="6460490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6829" y="301745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6: SKILLS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524115" y="75374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780000">
            <a:off x="7406640" y="758253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100000">
            <a:off x="7022465" y="77171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60000">
            <a:off x="7308850" y="753046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840000">
            <a:off x="7406005" y="758317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9140000">
            <a:off x="7030720" y="75012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495" y="996950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Sharing Circle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7889897" y="1341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398770" y="21653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6908800" y="271907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6994525" y="421513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5461635" y="543306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3879215" y="477329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3731260" y="305562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7889897" y="1341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18615" y="120650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2566670" y="155448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2620645" y="249428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1657985" y="325882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664210" y="284480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571500" y="1765935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8" name="TextBox 20"/>
          <p:cNvSpPr txBox="1"/>
          <p:nvPr/>
        </p:nvSpPr>
        <p:spPr>
          <a:xfrm>
            <a:off x="4928235" y="1798955"/>
            <a:ext cx="6554470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sz="4800" dirty="0"/>
              <a:t>- Each participant to share a personal story or memory related to celebrating Tet within one minute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420" y="3215640"/>
            <a:ext cx="6021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795" y="854710"/>
            <a:ext cx="12254865" cy="68573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7889897" y="1341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870" y="1108075"/>
            <a:ext cx="110820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Decorate Your Own Red Envelope</a:t>
            </a:r>
            <a:endParaRPr 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money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03495" y="4018915"/>
            <a:ext cx="2350770" cy="235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495" y="914400"/>
            <a:ext cx="12254865" cy="68573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7889897" y="1341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money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020" y="2299970"/>
            <a:ext cx="3640455" cy="3640455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3927475" y="2710815"/>
            <a:ext cx="7764780" cy="25533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- Decorate your envelopes creatively while incorporating traditional symbols like flowers or zodiac animals.  in 5 minutes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" y="1331595"/>
            <a:ext cx="1070610" cy="1163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0705" y="1149350"/>
            <a:ext cx="9420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Nguyen is writing to his penfriend Tom about how his family prepares for Tet. Listen and tick (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the things you hear. 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624186" y="2968356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1.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099016" y="2947332"/>
            <a:ext cx="26624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old things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86" y="3687030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2.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099185" y="3678555"/>
            <a:ext cx="341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peach flowers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24186" y="4454675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3.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099016" y="4446022"/>
            <a:ext cx="26624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new clothes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869286" y="2977414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4.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6344116" y="2968761"/>
            <a:ext cx="26624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cakes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5869286" y="3681409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5.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6344116" y="3681409"/>
            <a:ext cx="26624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wishes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4696695" y="2858656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600"/>
          </a:p>
        </p:txBody>
      </p:sp>
      <p:sp>
        <p:nvSpPr>
          <p:cNvPr id="24" name="Rectangle 22"/>
          <p:cNvSpPr/>
          <p:nvPr/>
        </p:nvSpPr>
        <p:spPr>
          <a:xfrm>
            <a:off x="4696695" y="3634731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600"/>
          </a:p>
        </p:txBody>
      </p:sp>
      <p:sp>
        <p:nvSpPr>
          <p:cNvPr id="25" name="Rectangle 23"/>
          <p:cNvSpPr/>
          <p:nvPr/>
        </p:nvSpPr>
        <p:spPr>
          <a:xfrm>
            <a:off x="4696695" y="4414383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600"/>
          </a:p>
        </p:txBody>
      </p:sp>
      <p:sp>
        <p:nvSpPr>
          <p:cNvPr id="26" name="Rectangle 24"/>
          <p:cNvSpPr/>
          <p:nvPr/>
        </p:nvSpPr>
        <p:spPr>
          <a:xfrm>
            <a:off x="9941795" y="2968761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27" name="Rectangle 25"/>
          <p:cNvSpPr/>
          <p:nvPr/>
        </p:nvSpPr>
        <p:spPr>
          <a:xfrm>
            <a:off x="9941795" y="3748413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28" name="TextBox 26"/>
          <p:cNvSpPr txBox="1"/>
          <p:nvPr/>
        </p:nvSpPr>
        <p:spPr>
          <a:xfrm>
            <a:off x="5869286" y="4394057"/>
            <a:ext cx="474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0070C0"/>
                </a:solidFill>
              </a:rPr>
              <a:t>6.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6344116" y="4393422"/>
            <a:ext cx="26624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good luck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0" name="Rectangle 28"/>
          <p:cNvSpPr/>
          <p:nvPr/>
        </p:nvSpPr>
        <p:spPr>
          <a:xfrm>
            <a:off x="9941795" y="4461061"/>
            <a:ext cx="4572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31" name="TextBox 4"/>
          <p:cNvSpPr txBox="1"/>
          <p:nvPr/>
        </p:nvSpPr>
        <p:spPr>
          <a:xfrm>
            <a:off x="4675867" y="2846112"/>
            <a:ext cx="5334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4655040" y="3625474"/>
            <a:ext cx="5334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675866" y="4414532"/>
            <a:ext cx="5334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9900140" y="3748413"/>
            <a:ext cx="494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  <a:sym typeface="Wingdings 2" panose="05020102010507070707" pitchFamily="18" charset="2"/>
            </a:endParaRPr>
          </a:p>
        </p:txBody>
      </p:sp>
      <p:pic>
        <p:nvPicPr>
          <p:cNvPr id="37" name="Bản sao của B1_42">
            <a:hlinkClick r:id="" action="ppaction://media"/>
          </p:cNvPr>
          <p:cNvPicPr>
            <a:picLocks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5125" y="2020570"/>
            <a:ext cx="613410" cy="6134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3942</Words>
  <Application>WPS Presentation</Application>
  <PresentationFormat>Widescreen</PresentationFormat>
  <Paragraphs>277</Paragraphs>
  <Slides>18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Wingdings 2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239</cp:revision>
  <dcterms:created xsi:type="dcterms:W3CDTF">2020-12-09T02:04:00Z</dcterms:created>
  <dcterms:modified xsi:type="dcterms:W3CDTF">2023-08-23T08:02:31Z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4C42F7A97EE943DEBAC4038E275AEBD0</vt:lpwstr>
  </property>
  <property fmtid="{D5CDD505-2E9C-101B-9397-08002B2CF9AE}" pid="3" name="KSOProductBuildVer">
    <vt:lpwstr>1033-11.2.0.11537</vt:lpwstr>
  </property>
</Properties>
</file>