
<file path=[Content_Types].xml><?xml version="1.0" encoding="utf-8"?>
<Types xmlns="http://schemas.openxmlformats.org/package/2006/content-types">
  <Default Extension="jpeg" ContentType="image/jpeg"/>
  <Default Extension="JPG" ContentType="image/.jpg"/>
  <Default Extension="tiff" ContentType="image/tiff"/>
  <Default Extension="png" ContentType="image/png"/>
  <Default Extension="wdp" ContentType="image/vnd.ms-photo"/>
  <Default Extension="gif" ContentType="image/gif"/>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handoutMasterIdLst>
    <p:handoutMasterId r:id="rId40"/>
  </p:handoutMasterIdLst>
  <p:sldIdLst>
    <p:sldId id="271" r:id="rId3"/>
    <p:sldId id="256" r:id="rId5"/>
    <p:sldId id="302" r:id="rId6"/>
    <p:sldId id="279" r:id="rId7"/>
    <p:sldId id="361" r:id="rId8"/>
    <p:sldId id="360" r:id="rId9"/>
    <p:sldId id="488" r:id="rId10"/>
    <p:sldId id="362" r:id="rId11"/>
    <p:sldId id="461" r:id="rId12"/>
    <p:sldId id="489" r:id="rId13"/>
    <p:sldId id="490" r:id="rId14"/>
    <p:sldId id="491" r:id="rId15"/>
    <p:sldId id="492" r:id="rId16"/>
    <p:sldId id="493" r:id="rId17"/>
    <p:sldId id="495" r:id="rId18"/>
    <p:sldId id="496" r:id="rId19"/>
    <p:sldId id="497" r:id="rId20"/>
    <p:sldId id="498" r:id="rId21"/>
    <p:sldId id="499" r:id="rId22"/>
    <p:sldId id="500" r:id="rId23"/>
    <p:sldId id="501" r:id="rId24"/>
    <p:sldId id="502" r:id="rId25"/>
    <p:sldId id="399" r:id="rId26"/>
    <p:sldId id="503" r:id="rId27"/>
    <p:sldId id="504" r:id="rId28"/>
    <p:sldId id="506" r:id="rId29"/>
    <p:sldId id="438" r:id="rId30"/>
    <p:sldId id="439" r:id="rId31"/>
    <p:sldId id="507" r:id="rId32"/>
    <p:sldId id="508" r:id="rId33"/>
    <p:sldId id="397" r:id="rId34"/>
    <p:sldId id="509" r:id="rId35"/>
    <p:sldId id="512" r:id="rId36"/>
    <p:sldId id="314" r:id="rId37"/>
    <p:sldId id="330" r:id="rId38"/>
    <p:sldId id="272"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3DA"/>
    <a:srgbClr val="D0BFFF"/>
    <a:srgbClr val="FFE9BD"/>
    <a:srgbClr val="DFCCFB"/>
    <a:srgbClr val="FF1F1F"/>
    <a:srgbClr val="24FF1F"/>
    <a:srgbClr val="F16649"/>
    <a:srgbClr val="0070C0"/>
    <a:srgbClr val="E8F6F8"/>
    <a:srgbClr val="C0E6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DA37D80-6434-44D0-A028-1B22A696006F}" styleName="浅色样式 3 - 强调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BC89EF96-8CEA-46FF-86C4-4CE0E7609802}" styleName="浅色样式 3 - 强调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669" autoAdjust="0"/>
    <p:restoredTop sz="94660"/>
  </p:normalViewPr>
  <p:slideViewPr>
    <p:cSldViewPr snapToGrid="0" showGuides="1">
      <p:cViewPr varScale="1">
        <p:scale>
          <a:sx n="109" d="100"/>
          <a:sy n="109" d="100"/>
        </p:scale>
        <p:origin x="864" y="108"/>
      </p:cViewPr>
      <p:guideLst>
        <p:guide orient="horz" pos="1941"/>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3" Type="http://schemas.openxmlformats.org/officeDocument/2006/relationships/tableStyles" Target="tableStyles.xml"/><Relationship Id="rId42" Type="http://schemas.openxmlformats.org/officeDocument/2006/relationships/viewProps" Target="viewProps.xml"/><Relationship Id="rId41" Type="http://schemas.openxmlformats.org/officeDocument/2006/relationships/presProps" Target="presProps.xml"/><Relationship Id="rId40" Type="http://schemas.openxmlformats.org/officeDocument/2006/relationships/handoutMaster" Target="handoutMasters/handoutMaster1.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96C064A-D61B-4B21-B757-51A9B82445B8}" type="datetimeFigureOut">
              <a:rPr lang="en-US" smtClean="0"/>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0305E07-67EA-4042-A3F6-853A8AD8D209}" type="slidenum">
              <a:rPr lang="en-US" smtClean="0"/>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280945-BB74-47ED-919A-9C361166EB61}"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62FB90-C021-40C3-ACC1-60A35BBA1602}"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B62FB90-C021-40C3-ACC1-60A35BBA1602}" type="slidenum">
              <a:rPr lang="en-US" smtClean="0"/>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p:nvPr>
            <p:ph type="sldImg" idx="2"/>
          </p:nvPr>
        </p:nvSpPr>
        <p:spPr/>
      </p:sp>
      <p:sp>
        <p:nvSpPr>
          <p:cNvPr id="3" name="Text Placeholder 2"/>
          <p:cNvSpPr/>
          <p:nvPr>
            <p:ph type="body" idx="3"/>
          </p:nvPr>
        </p:nvSpPr>
        <p:spPr/>
        <p:txBody>
          <a:bodyPr/>
          <a:p>
            <a:r>
              <a:rPr lang="en-US">
                <a:sym typeface="+mn-ea"/>
              </a:rPr>
              <a:t>they are cards. Print and cut it to do activities. You can add more activities</a:t>
            </a:r>
            <a:endParaRPr lang="en-US"/>
          </a:p>
          <a:p>
            <a:endParaRPr lang="en-US"/>
          </a:p>
          <a:p>
            <a:r>
              <a:rPr lang="en-US">
                <a:sym typeface="+mn-ea"/>
              </a:rPr>
              <a:t>they are cards. Print and cut it to do activities. You can add more activities</a:t>
            </a:r>
            <a:endParaRPr lang="en-US"/>
          </a:p>
          <a:p>
            <a:endParaRPr lang="en-US"/>
          </a:p>
          <a:p>
            <a:r>
              <a:rPr lang="en-US"/>
              <a:t>There are some cards. Remember to print and cut it.</a:t>
            </a:r>
            <a:endParaRPr lang="en-US"/>
          </a:p>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endParaRPr lang="en-US"/>
          </a:p>
        </p:txBody>
      </p:sp>
      <p:sp>
        <p:nvSpPr>
          <p:cNvPr id="4" name="Date Placeholder 3"/>
          <p:cNvSpPr>
            <a:spLocks noGrp="1"/>
          </p:cNvSpPr>
          <p:nvPr>
            <p:ph type="dt" sz="half" idx="10"/>
          </p:nvPr>
        </p:nvSpPr>
        <p:spPr/>
        <p:txBody>
          <a:bodyPr/>
          <a:lstStyle/>
          <a:p>
            <a:fld id="{3B526A92-8AAF-4BF0-85FE-B336BF0F8D2D}"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5" name="Date Placeholder 4"/>
          <p:cNvSpPr>
            <a:spLocks noGrp="1"/>
          </p:cNvSpPr>
          <p:nvPr>
            <p:ph type="dt" sz="half" idx="10"/>
          </p:nvPr>
        </p:nvSpPr>
        <p:spPr/>
        <p:txBody>
          <a:bodyPr/>
          <a:lstStyle/>
          <a:p>
            <a:fld id="{3B526A92-8AAF-4BF0-85FE-B336BF0F8D2D}"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7" name="Date Placeholder 6"/>
          <p:cNvSpPr>
            <a:spLocks noGrp="1"/>
          </p:cNvSpPr>
          <p:nvPr>
            <p:ph type="dt" sz="half" idx="10"/>
          </p:nvPr>
        </p:nvSpPr>
        <p:spPr/>
        <p:txBody>
          <a:bodyPr/>
          <a:lstStyle/>
          <a:p>
            <a:fld id="{3B526A92-8AAF-4BF0-85FE-B336BF0F8D2D}"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AF2F91-6C79-4775-9E01-5F8EDCA63F89}"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526A92-8AAF-4BF0-85FE-B336BF0F8D2D}"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AF2F91-6C79-4775-9E01-5F8EDCA63F89}"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526A92-8AAF-4BF0-85FE-B336BF0F8D2D}"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AF2F91-6C79-4775-9E01-5F8EDCA63F89}"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fld id="{3B526A92-8AAF-4BF0-85FE-B336BF0F8D2D}"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fld id="{3B526A92-8AAF-4BF0-85FE-B336BF0F8D2D}"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526A92-8AAF-4BF0-85FE-B336BF0F8D2D}"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AF2F91-6C79-4775-9E01-5F8EDCA63F89}"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image" Target="../media/image1.tiff"/></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7.png"/><Relationship Id="rId3" Type="http://schemas.openxmlformats.org/officeDocument/2006/relationships/image" Target="../media/image6.png"/><Relationship Id="rId2" Type="http://schemas.microsoft.com/office/2007/relationships/hdphoto" Target="../media/image5.wdp"/><Relationship Id="rId1" Type="http://schemas.openxmlformats.org/officeDocument/2006/relationships/image" Target="../media/image4.png"/></Relationships>
</file>

<file path=ppt/slides/_rels/slide12.xml.rels><?xml version="1.0" encoding="UTF-8" standalone="yes"?>
<Relationships xmlns="http://schemas.openxmlformats.org/package/2006/relationships"><Relationship Id="rId7" Type="http://schemas.openxmlformats.org/officeDocument/2006/relationships/notesSlide" Target="../notesSlides/notesSlide9.xml"/><Relationship Id="rId6" Type="http://schemas.openxmlformats.org/officeDocument/2006/relationships/slideLayout" Target="../slideLayouts/slideLayout4.xml"/><Relationship Id="rId5" Type="http://schemas.openxmlformats.org/officeDocument/2006/relationships/image" Target="../media/image11.jpeg"/><Relationship Id="rId4" Type="http://schemas.openxmlformats.org/officeDocument/2006/relationships/image" Target="../media/image10.png"/><Relationship Id="rId3" Type="http://schemas.microsoft.com/office/2007/relationships/media" Target="../media/media1.mp3"/><Relationship Id="rId2" Type="http://schemas.openxmlformats.org/officeDocument/2006/relationships/audio" Target="../media/media1.mp3"/><Relationship Id="rId1" Type="http://schemas.openxmlformats.org/officeDocument/2006/relationships/image" Target="../media/image9.png"/></Relationships>
</file>

<file path=ppt/slides/_rels/slide13.xml.rels><?xml version="1.0" encoding="UTF-8" standalone="yes"?>
<Relationships xmlns="http://schemas.openxmlformats.org/package/2006/relationships"><Relationship Id="rId7" Type="http://schemas.openxmlformats.org/officeDocument/2006/relationships/notesSlide" Target="../notesSlides/notesSlide10.xml"/><Relationship Id="rId6" Type="http://schemas.openxmlformats.org/officeDocument/2006/relationships/slideLayout" Target="../slideLayouts/slideLayout4.xml"/><Relationship Id="rId5" Type="http://schemas.openxmlformats.org/officeDocument/2006/relationships/image" Target="../media/image9.png"/><Relationship Id="rId4" Type="http://schemas.openxmlformats.org/officeDocument/2006/relationships/image" Target="../media/image11.jpeg"/><Relationship Id="rId3" Type="http://schemas.openxmlformats.org/officeDocument/2006/relationships/image" Target="../media/image10.png"/><Relationship Id="rId2" Type="http://schemas.microsoft.com/office/2007/relationships/media" Target="../media/media2.mp3"/><Relationship Id="rId1" Type="http://schemas.openxmlformats.org/officeDocument/2006/relationships/audio" Target="../media/media2.mp3"/></Relationships>
</file>

<file path=ppt/slides/_rels/slide14.xml.rels><?xml version="1.0" encoding="UTF-8" standalone="yes"?>
<Relationships xmlns="http://schemas.openxmlformats.org/package/2006/relationships"><Relationship Id="rId5" Type="http://schemas.openxmlformats.org/officeDocument/2006/relationships/notesSlide" Target="../notesSlides/notesSlide11.xml"/><Relationship Id="rId4" Type="http://schemas.openxmlformats.org/officeDocument/2006/relationships/slideLayout" Target="../slideLayouts/slideLayout4.xml"/><Relationship Id="rId3" Type="http://schemas.openxmlformats.org/officeDocument/2006/relationships/image" Target="../media/image10.png"/><Relationship Id="rId2" Type="http://schemas.microsoft.com/office/2007/relationships/media" Target="../media/media3.mp3"/><Relationship Id="rId1" Type="http://schemas.openxmlformats.org/officeDocument/2006/relationships/audio" Target="../media/media3.mp3"/></Relationships>
</file>

<file path=ppt/slides/_rels/slide15.xml.rels><?xml version="1.0" encoding="UTF-8" standalone="yes"?>
<Relationships xmlns="http://schemas.openxmlformats.org/package/2006/relationships"><Relationship Id="rId9" Type="http://schemas.openxmlformats.org/officeDocument/2006/relationships/notesSlide" Target="../notesSlides/notesSlide12.xml"/><Relationship Id="rId8" Type="http://schemas.openxmlformats.org/officeDocument/2006/relationships/slideLayout" Target="../slideLayouts/slideLayout4.xml"/><Relationship Id="rId7" Type="http://schemas.microsoft.com/office/2007/relationships/media" Target="../media/media3.mp3"/><Relationship Id="rId6" Type="http://schemas.openxmlformats.org/officeDocument/2006/relationships/audio" Target="../media/media3.mp3"/><Relationship Id="rId5" Type="http://schemas.microsoft.com/office/2007/relationships/media" Target="../media/media2.mp3"/><Relationship Id="rId4" Type="http://schemas.openxmlformats.org/officeDocument/2006/relationships/audio" Target="../media/media2.mp3"/><Relationship Id="rId3" Type="http://schemas.openxmlformats.org/officeDocument/2006/relationships/image" Target="../media/image10.png"/><Relationship Id="rId2" Type="http://schemas.microsoft.com/office/2007/relationships/media" Target="../media/media1.mp3"/><Relationship Id="rId1" Type="http://schemas.openxmlformats.org/officeDocument/2006/relationships/audio" Target="../media/media1.mp3"/></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image" Target="../media/image1.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image" Target="../media/image15.png"/><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image" Target="../media/image12.png"/></Relationships>
</file>

<file path=ppt/slides/_rels/slide24.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7.png"/><Relationship Id="rId3" Type="http://schemas.openxmlformats.org/officeDocument/2006/relationships/image" Target="../media/image6.png"/><Relationship Id="rId2" Type="http://schemas.microsoft.com/office/2007/relationships/hdphoto" Target="../media/image5.wdp"/><Relationship Id="rId1"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png"/><Relationship Id="rId1" Type="http://schemas.openxmlformats.org/officeDocument/2006/relationships/image" Target="../media/image19.png"/></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20.png"/></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20.png"/></Relationships>
</file>

<file path=ppt/slides/_rels/slide3.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7.png"/><Relationship Id="rId3" Type="http://schemas.openxmlformats.org/officeDocument/2006/relationships/image" Target="../media/image6.png"/><Relationship Id="rId2" Type="http://schemas.microsoft.com/office/2007/relationships/hdphoto" Target="../media/image5.wdp"/><Relationship Id="rId1"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1.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7.png"/><Relationship Id="rId3" Type="http://schemas.openxmlformats.org/officeDocument/2006/relationships/image" Target="../media/image6.png"/><Relationship Id="rId2" Type="http://schemas.microsoft.com/office/2007/relationships/hdphoto" Target="../media/image5.wdp"/><Relationship Id="rId1" Type="http://schemas.openxmlformats.org/officeDocument/2006/relationships/image" Target="../media/image4.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image" Target="../media/image22.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image" Target="../media/image23.png"/></Relationships>
</file>

<file path=ppt/slides/_rels/slide36.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image" Target="../media/image24.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image" Target="../media/image8.GIF"/></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591408" y="18288"/>
            <a:ext cx="9144000" cy="6839712"/>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9" name="Group 18"/>
          <p:cNvGrpSpPr/>
          <p:nvPr/>
        </p:nvGrpSpPr>
        <p:grpSpPr>
          <a:xfrm>
            <a:off x="7620" y="0"/>
            <a:ext cx="12192000" cy="1083309"/>
            <a:chOff x="7620" y="-7620"/>
            <a:chExt cx="12192000" cy="1083309"/>
          </a:xfrm>
        </p:grpSpPr>
        <p:sp>
          <p:nvSpPr>
            <p:cNvPr id="28" name="Round Single Corner Rectangle 27"/>
            <p:cNvSpPr/>
            <p:nvPr/>
          </p:nvSpPr>
          <p:spPr>
            <a:xfrm flipV="1">
              <a:off x="7620" y="-5876"/>
              <a:ext cx="12192000" cy="1081565"/>
            </a:xfrm>
            <a:prstGeom prst="round1Rect">
              <a:avLst/>
            </a:prstGeom>
            <a:solidFill>
              <a:srgbClr val="C0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ound Single Corner Rectangle 28"/>
            <p:cNvSpPr/>
            <p:nvPr/>
          </p:nvSpPr>
          <p:spPr>
            <a:xfrm flipV="1">
              <a:off x="7620" y="-7620"/>
              <a:ext cx="12109450" cy="996951"/>
            </a:xfrm>
            <a:prstGeom prst="round1Rect">
              <a:avLst/>
            </a:prstGeom>
            <a:solidFill>
              <a:srgbClr val="62C8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ound Single Corner Rectangle 29"/>
            <p:cNvSpPr/>
            <p:nvPr/>
          </p:nvSpPr>
          <p:spPr>
            <a:xfrm flipV="1">
              <a:off x="7620" y="-7620"/>
              <a:ext cx="12014200" cy="914401"/>
            </a:xfrm>
            <a:prstGeom prst="round1Rect">
              <a:avLst/>
            </a:prstGeom>
            <a:solidFill>
              <a:srgbClr val="05A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487067" y="2084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3" name="TextBox 14"/>
          <p:cNvSpPr txBox="1"/>
          <p:nvPr/>
        </p:nvSpPr>
        <p:spPr>
          <a:xfrm>
            <a:off x="7889897" y="134139"/>
            <a:ext cx="4132696" cy="645160"/>
          </a:xfrm>
          <a:prstGeom prst="rect">
            <a:avLst/>
          </a:prstGeom>
          <a:noFill/>
          <a:effectLst/>
        </p:spPr>
        <p:txBody>
          <a:bodyPr wrap="square" rtlCol="0">
            <a:spAutoFit/>
          </a:bodyPr>
          <a:p>
            <a:r>
              <a:rPr lang="en-US" sz="3600" b="1" dirty="0">
                <a:effectLst>
                  <a:glow rad="88900">
                    <a:schemeClr val="bg1"/>
                  </a:glow>
                </a:effectLst>
                <a:latin typeface="Arial" panose="020B0604020202020204" pitchFamily="34" charset="0"/>
                <a:cs typeface="Arial" panose="020B0604020202020204" pitchFamily="34" charset="0"/>
              </a:rPr>
              <a:t>OPTION 2</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21" name="TextBox 20"/>
          <p:cNvSpPr txBox="1"/>
          <p:nvPr/>
        </p:nvSpPr>
        <p:spPr>
          <a:xfrm>
            <a:off x="3541395" y="1219200"/>
            <a:ext cx="8120380" cy="2245360"/>
          </a:xfrm>
          <a:prstGeom prst="rect">
            <a:avLst/>
          </a:prstGeom>
          <a:noFill/>
        </p:spPr>
        <p:txBody>
          <a:bodyPr wrap="square">
            <a:spAutoFit/>
          </a:bodyPr>
          <a:p>
            <a:pPr algn="just">
              <a:lnSpc>
                <a:spcPct val="200000"/>
              </a:lnSpc>
            </a:pPr>
            <a:r>
              <a:rPr lang="en-US" sz="3500" dirty="0">
                <a:solidFill>
                  <a:schemeClr val="tx1"/>
                </a:solidFill>
              </a:rPr>
              <a:t>- Brainstorm words or phrases that come to mind when you  think of this holiday.</a:t>
            </a:r>
            <a:endParaRPr lang="en-US" sz="3500" dirty="0">
              <a:solidFill>
                <a:schemeClr val="tx1"/>
              </a:solidFill>
            </a:endParaRPr>
          </a:p>
        </p:txBody>
      </p:sp>
      <p:sp>
        <p:nvSpPr>
          <p:cNvPr id="4" name="Oval 3"/>
          <p:cNvSpPr/>
          <p:nvPr/>
        </p:nvSpPr>
        <p:spPr>
          <a:xfrm>
            <a:off x="7620" y="2199640"/>
            <a:ext cx="3011170" cy="214122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sz="3600" b="1">
                <a:solidFill>
                  <a:schemeClr val="tx1"/>
                </a:solidFill>
              </a:rPr>
              <a:t>NEW YEAR’S DAY</a:t>
            </a:r>
            <a:endParaRPr lang="en-US" sz="3600" b="1">
              <a:solidFill>
                <a:schemeClr val="tx1"/>
              </a:solidFill>
            </a:endParaRPr>
          </a:p>
        </p:txBody>
      </p:sp>
      <p:sp>
        <p:nvSpPr>
          <p:cNvPr id="6" name="TextBox 20"/>
          <p:cNvSpPr txBox="1"/>
          <p:nvPr/>
        </p:nvSpPr>
        <p:spPr>
          <a:xfrm>
            <a:off x="3464560" y="3253105"/>
            <a:ext cx="8120380" cy="2245360"/>
          </a:xfrm>
          <a:prstGeom prst="rect">
            <a:avLst/>
          </a:prstGeom>
          <a:noFill/>
        </p:spPr>
        <p:txBody>
          <a:bodyPr wrap="square">
            <a:spAutoFit/>
          </a:bodyPr>
          <a:p>
            <a:pPr algn="just">
              <a:lnSpc>
                <a:spcPct val="200000"/>
              </a:lnSpc>
            </a:pPr>
            <a:r>
              <a:rPr lang="en-US" sz="3500" dirty="0">
                <a:solidFill>
                  <a:schemeClr val="tx1"/>
                </a:solidFill>
              </a:rPr>
              <a:t>- Share your ideas and create a word cloud together.</a:t>
            </a:r>
            <a:endParaRPr lang="en-US" sz="3500" dirty="0">
              <a:solidFill>
                <a:schemeClr val="tx1"/>
              </a:solidFill>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barn(inVertical)">
                                      <p:cBhvr>
                                        <p:cTn id="7" dur="500"/>
                                        <p:tgtEl>
                                          <p:spTgt spid="2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barn(inVertical)">
                                      <p:cBhvr>
                                        <p:cTn id="12"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9"/>
          <p:cNvSpPr/>
          <p:nvPr/>
        </p:nvSpPr>
        <p:spPr>
          <a:xfrm>
            <a:off x="4567839" y="1755498"/>
            <a:ext cx="2162852" cy="845902"/>
          </a:xfrm>
          <a:custGeom>
            <a:avLst/>
            <a:gdLst>
              <a:gd name="connsiteX0" fmla="*/ 0 w 1728196"/>
              <a:gd name="connsiteY0" fmla="*/ 0 h 941884"/>
              <a:gd name="connsiteX1" fmla="*/ 1728196 w 1728196"/>
              <a:gd name="connsiteY1" fmla="*/ 0 h 941884"/>
              <a:gd name="connsiteX2" fmla="*/ 1728196 w 1728196"/>
              <a:gd name="connsiteY2" fmla="*/ 941884 h 941884"/>
              <a:gd name="connsiteX3" fmla="*/ 0 w 1728196"/>
              <a:gd name="connsiteY3" fmla="*/ 941884 h 941884"/>
              <a:gd name="connsiteX4" fmla="*/ 0 w 1728196"/>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96" h="941884">
                <a:moveTo>
                  <a:pt x="0" y="0"/>
                </a:moveTo>
                <a:lnTo>
                  <a:pt x="1728196" y="0"/>
                </a:lnTo>
                <a:lnTo>
                  <a:pt x="1728196"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1" name="Freeform 10"/>
          <p:cNvSpPr/>
          <p:nvPr/>
        </p:nvSpPr>
        <p:spPr>
          <a:xfrm>
            <a:off x="3977081" y="5090340"/>
            <a:ext cx="1603229" cy="845902"/>
          </a:xfrm>
          <a:custGeom>
            <a:avLst/>
            <a:gdLst>
              <a:gd name="connsiteX0" fmla="*/ 0 w 1419439"/>
              <a:gd name="connsiteY0" fmla="*/ 0 h 941884"/>
              <a:gd name="connsiteX1" fmla="*/ 1419439 w 1419439"/>
              <a:gd name="connsiteY1" fmla="*/ 0 h 941884"/>
              <a:gd name="connsiteX2" fmla="*/ 1419439 w 1419439"/>
              <a:gd name="connsiteY2" fmla="*/ 941884 h 941884"/>
              <a:gd name="connsiteX3" fmla="*/ 0 w 1419439"/>
              <a:gd name="connsiteY3" fmla="*/ 941884 h 941884"/>
              <a:gd name="connsiteX4" fmla="*/ 0 w 1419439"/>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439" h="941884">
                <a:moveTo>
                  <a:pt x="0" y="0"/>
                </a:moveTo>
                <a:lnTo>
                  <a:pt x="1419439" y="0"/>
                </a:lnTo>
                <a:lnTo>
                  <a:pt x="1419439"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6" name="Rounded Rectangle 15"/>
          <p:cNvSpPr/>
          <p:nvPr/>
        </p:nvSpPr>
        <p:spPr>
          <a:xfrm>
            <a:off x="669161" y="1103050"/>
            <a:ext cx="1835914" cy="612205"/>
          </a:xfrm>
          <a:prstGeom prst="roundRect">
            <a:avLst/>
          </a:prstGeom>
          <a:solidFill>
            <a:srgbClr val="05A0B8"/>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ea typeface="Adobe Gothic Std B" panose="020B0800000000000000" pitchFamily="34" charset="-128"/>
              </a:rPr>
              <a:t>WARM-UP</a:t>
            </a:r>
            <a:endParaRPr lang="en-GB" b="1" dirty="0">
              <a:solidFill>
                <a:schemeClr val="bg1"/>
              </a:solidFill>
              <a:ea typeface="Adobe Gothic Std B" panose="020B0800000000000000" pitchFamily="34" charset="-128"/>
            </a:endParaRPr>
          </a:p>
        </p:txBody>
      </p:sp>
      <p:sp>
        <p:nvSpPr>
          <p:cNvPr id="17" name="Rounded Rectangle 16"/>
          <p:cNvSpPr/>
          <p:nvPr/>
        </p:nvSpPr>
        <p:spPr>
          <a:xfrm>
            <a:off x="2647950" y="2191385"/>
            <a:ext cx="1909445" cy="617855"/>
          </a:xfrm>
          <a:prstGeom prst="roundRect">
            <a:avLst/>
          </a:prstGeom>
          <a:solidFill>
            <a:srgbClr val="05A0B8"/>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GB" b="1" dirty="0">
                <a:solidFill>
                  <a:schemeClr val="bg1"/>
                </a:solidFill>
              </a:rPr>
              <a:t>READING</a:t>
            </a:r>
            <a:endParaRPr lang="en-US" altLang="en-GB" b="1" dirty="0">
              <a:solidFill>
                <a:schemeClr val="bg1"/>
              </a:solidFill>
            </a:endParaRPr>
          </a:p>
        </p:txBody>
      </p:sp>
      <p:sp>
        <p:nvSpPr>
          <p:cNvPr id="20" name="Rectangle 19"/>
          <p:cNvSpPr/>
          <p:nvPr/>
        </p:nvSpPr>
        <p:spPr>
          <a:xfrm>
            <a:off x="5219065" y="944880"/>
            <a:ext cx="6468745" cy="531495"/>
          </a:xfrm>
          <a:prstGeom prst="rect">
            <a:avLst/>
          </a:prstGeom>
          <a:solidFill>
            <a:srgbClr val="C0E6EA">
              <a:alpha val="50000"/>
            </a:srgbClr>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tx1"/>
                </a:solidFill>
              </a:rPr>
              <a:t>Option 1: "Resolution Race" </a:t>
            </a:r>
            <a:endParaRPr lang="en-GB" dirty="0">
              <a:solidFill>
                <a:schemeClr val="tx1"/>
              </a:solidFill>
            </a:endParaRPr>
          </a:p>
          <a:p>
            <a:r>
              <a:rPr lang="en-GB" dirty="0">
                <a:solidFill>
                  <a:schemeClr val="tx1"/>
                </a:solidFill>
              </a:rPr>
              <a:t>Option 2: “</a:t>
            </a:r>
            <a:r>
              <a:rPr lang="en-US" altLang="en-GB" dirty="0">
                <a:solidFill>
                  <a:schemeClr val="tx1"/>
                </a:solidFill>
              </a:rPr>
              <a:t>Word Association</a:t>
            </a:r>
            <a:r>
              <a:rPr lang="en-GB" dirty="0">
                <a:solidFill>
                  <a:schemeClr val="tx1"/>
                </a:solidFill>
              </a:rPr>
              <a:t>”</a:t>
            </a:r>
            <a:endParaRPr lang="en-GB" dirty="0">
              <a:solidFill>
                <a:schemeClr val="tx1"/>
              </a:solidFill>
            </a:endParaRPr>
          </a:p>
        </p:txBody>
      </p:sp>
      <p:sp>
        <p:nvSpPr>
          <p:cNvPr id="21" name="Rectangle 20"/>
          <p:cNvSpPr/>
          <p:nvPr/>
        </p:nvSpPr>
        <p:spPr>
          <a:xfrm>
            <a:off x="5218430" y="1675765"/>
            <a:ext cx="6469380" cy="1469390"/>
          </a:xfrm>
          <a:prstGeom prst="rect">
            <a:avLst/>
          </a:prstGeom>
          <a:solidFill>
            <a:srgbClr val="C0E6EA">
              <a:alpha val="50000"/>
            </a:srgbClr>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dirty="0">
                <a:solidFill>
                  <a:schemeClr val="tx1"/>
                </a:solidFill>
              </a:rPr>
              <a:t>Vocabulary</a:t>
            </a:r>
            <a:endParaRPr lang="en-US" dirty="0">
              <a:solidFill>
                <a:schemeClr val="tx1"/>
              </a:solidFill>
            </a:endParaRPr>
          </a:p>
          <a:p>
            <a:pPr marL="285750" indent="-285750">
              <a:buFont typeface="Arial" panose="020B0604020202020204" pitchFamily="34" charset="0"/>
              <a:buChar char="•"/>
            </a:pPr>
            <a:r>
              <a:rPr lang="en-US" dirty="0">
                <a:solidFill>
                  <a:schemeClr val="tx1"/>
                </a:solidFill>
              </a:rPr>
              <a:t>Task 1: Read the passages and decide who says sentences 1 – 5. </a:t>
            </a:r>
            <a:endParaRPr lang="en-US" dirty="0">
              <a:solidFill>
                <a:schemeClr val="tx1"/>
              </a:solidFill>
            </a:endParaRPr>
          </a:p>
          <a:p>
            <a:pPr marL="285750" indent="-285750">
              <a:buFont typeface="Arial" panose="020B0604020202020204" pitchFamily="34" charset="0"/>
              <a:buChar char="•"/>
            </a:pPr>
            <a:r>
              <a:rPr lang="en-US" dirty="0">
                <a:solidFill>
                  <a:schemeClr val="tx1"/>
                </a:solidFill>
              </a:rPr>
              <a:t>Task 2: Test your memory!</a:t>
            </a:r>
            <a:endParaRPr lang="en-US" dirty="0">
              <a:solidFill>
                <a:schemeClr val="tx1"/>
              </a:solidFill>
            </a:endParaRPr>
          </a:p>
        </p:txBody>
      </p:sp>
      <p:cxnSp>
        <p:nvCxnSpPr>
          <p:cNvPr id="24" name="Curved Connector 23"/>
          <p:cNvCxnSpPr>
            <a:stCxn id="16" idx="3"/>
            <a:endCxn id="17" idx="0"/>
          </p:cNvCxnSpPr>
          <p:nvPr/>
        </p:nvCxnSpPr>
        <p:spPr>
          <a:xfrm>
            <a:off x="2505075" y="1409065"/>
            <a:ext cx="1097915" cy="782320"/>
          </a:xfrm>
          <a:prstGeom prst="curvedConnector2">
            <a:avLst/>
          </a:prstGeom>
          <a:ln w="57150">
            <a:solidFill>
              <a:srgbClr val="F16649"/>
            </a:solidFill>
            <a:tailEnd type="triangle"/>
          </a:ln>
        </p:spPr>
        <p:style>
          <a:lnRef idx="3">
            <a:schemeClr val="accent6"/>
          </a:lnRef>
          <a:fillRef idx="0">
            <a:schemeClr val="accent6"/>
          </a:fillRef>
          <a:effectRef idx="2">
            <a:schemeClr val="accent6"/>
          </a:effectRef>
          <a:fontRef idx="minor">
            <a:schemeClr val="tx1"/>
          </a:fontRef>
        </p:style>
      </p:cxnSp>
      <p:sp>
        <p:nvSpPr>
          <p:cNvPr id="46" name="TextBox 45"/>
          <p:cNvSpPr txBox="1"/>
          <p:nvPr/>
        </p:nvSpPr>
        <p:spPr>
          <a:xfrm>
            <a:off x="4787234" y="518493"/>
            <a:ext cx="3596799" cy="400110"/>
          </a:xfrm>
          <a:prstGeom prst="rect">
            <a:avLst/>
          </a:prstGeom>
          <a:noFill/>
        </p:spPr>
        <p:txBody>
          <a:bodyPr wrap="square" rtlCol="0">
            <a:spAutoFit/>
          </a:bodyPr>
          <a:lstStyle/>
          <a:p>
            <a:r>
              <a:rPr lang="en-US" sz="2000" b="1">
                <a:solidFill>
                  <a:schemeClr val="bg1"/>
                </a:solidFill>
              </a:rPr>
              <a:t>LESSON 1: GETTING STARTED</a:t>
            </a:r>
            <a:endParaRPr lang="en-US" sz="2000" b="1" dirty="0">
              <a:solidFill>
                <a:schemeClr val="bg1"/>
              </a:solidFill>
            </a:endParaRPr>
          </a:p>
        </p:txBody>
      </p:sp>
      <p:sp>
        <p:nvSpPr>
          <p:cNvPr id="32" name="Rounded Rectangle 31"/>
          <p:cNvSpPr/>
          <p:nvPr/>
        </p:nvSpPr>
        <p:spPr>
          <a:xfrm>
            <a:off x="3564976" y="251696"/>
            <a:ext cx="5893861" cy="625641"/>
          </a:xfrm>
          <a:prstGeom prst="roundRect">
            <a:avLst>
              <a:gd name="adj" fmla="val 42661"/>
            </a:avLst>
          </a:prstGeom>
          <a:solidFill>
            <a:srgbClr val="0F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p:cNvSpPr txBox="1"/>
          <p:nvPr/>
        </p:nvSpPr>
        <p:spPr>
          <a:xfrm>
            <a:off x="4926829" y="301745"/>
            <a:ext cx="5395266" cy="521970"/>
          </a:xfrm>
          <a:prstGeom prst="rect">
            <a:avLst/>
          </a:prstGeom>
          <a:noFill/>
        </p:spPr>
        <p:txBody>
          <a:bodyPr wrap="square" rtlCol="0">
            <a:spAutoFit/>
          </a:bodyPr>
          <a:lstStyle/>
          <a:p>
            <a:r>
              <a:rPr lang="en-US" sz="2800" b="1">
                <a:solidFill>
                  <a:schemeClr val="bg1"/>
                </a:solidFill>
              </a:rPr>
              <a:t>LESSON 5: SKILLS 1</a:t>
            </a:r>
            <a:endParaRPr lang="en-US" sz="2800" b="1" dirty="0">
              <a:solidFill>
                <a:schemeClr val="bg1"/>
              </a:solidFill>
            </a:endParaRPr>
          </a:p>
        </p:txBody>
      </p:sp>
      <p:grpSp>
        <p:nvGrpSpPr>
          <p:cNvPr id="34" name="Group 33"/>
          <p:cNvGrpSpPr/>
          <p:nvPr/>
        </p:nvGrpSpPr>
        <p:grpSpPr>
          <a:xfrm>
            <a:off x="2937828" y="97859"/>
            <a:ext cx="994505" cy="941618"/>
            <a:chOff x="2066408" y="3458139"/>
            <a:chExt cx="994505" cy="941618"/>
          </a:xfrm>
        </p:grpSpPr>
        <p:pic>
          <p:nvPicPr>
            <p:cNvPr id="35" name="Picture 34"/>
            <p:cNvPicPr>
              <a:picLocks noChangeAspect="1"/>
            </p:cNvPicPr>
            <p:nvPr/>
          </p:nvPicPr>
          <p:blipFill>
            <a:blip r:embed="rId1">
              <a:duotone>
                <a:schemeClr val="accent2">
                  <a:shade val="45000"/>
                  <a:satMod val="135000"/>
                </a:schemeClr>
                <a:prstClr val="white"/>
              </a:duotone>
              <a:extLst>
                <a:ext uri="{BEBA8EAE-BF5A-486C-A8C5-ECC9F3942E4B}">
                  <a14:imgProps xmlns:a14="http://schemas.microsoft.com/office/drawing/2010/main">
                    <a14:imgLayer r:embed="rId2">
                      <a14:imgEffect>
                        <a14:saturation sat="0"/>
                      </a14:imgEffect>
                    </a14:imgLayer>
                  </a14:imgProps>
                </a:ext>
                <a:ext uri="{28A0092B-C50C-407E-A947-70E740481C1C}">
                  <a14:useLocalDpi xmlns:a14="http://schemas.microsoft.com/office/drawing/2010/main" val="0"/>
                </a:ext>
              </a:extLst>
            </a:blip>
            <a:stretch>
              <a:fillRect/>
            </a:stretch>
          </p:blipFill>
          <p:spPr>
            <a:xfrm>
              <a:off x="2070018" y="3458139"/>
              <a:ext cx="990895" cy="941618"/>
            </a:xfrm>
            <a:prstGeom prst="rect">
              <a:avLst/>
            </a:prstGeom>
          </p:spPr>
        </p:pic>
        <p:pic>
          <p:nvPicPr>
            <p:cNvPr id="36" name="Picture 3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6408" y="3554648"/>
              <a:ext cx="990895" cy="801149"/>
            </a:xfrm>
            <a:prstGeom prst="rect">
              <a:avLst/>
            </a:prstGeom>
          </p:spPr>
        </p:pic>
      </p:grpSp>
      <p:pic>
        <p:nvPicPr>
          <p:cNvPr id="5" name="Content Placeholder 4" descr="magnifying-glass-1374389_1280"/>
          <p:cNvPicPr>
            <a:picLocks noChangeAspect="1"/>
          </p:cNvPicPr>
          <p:nvPr>
            <p:ph sz="half" idx="1"/>
          </p:nvPr>
        </p:nvPicPr>
        <p:blipFill>
          <a:blip r:embed="rId4"/>
          <a:stretch>
            <a:fillRect/>
          </a:stretch>
        </p:blipFill>
        <p:spPr>
          <a:xfrm flipH="1" flipV="1">
            <a:off x="-4025265" y="7454265"/>
            <a:ext cx="284480" cy="14986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7620" y="-7620"/>
            <a:ext cx="12192000" cy="1083309"/>
            <a:chOff x="7620" y="-7620"/>
            <a:chExt cx="12192000" cy="1083309"/>
          </a:xfrm>
        </p:grpSpPr>
        <p:sp>
          <p:nvSpPr>
            <p:cNvPr id="23" name="Round Single Corner Rectangle 22"/>
            <p:cNvSpPr/>
            <p:nvPr/>
          </p:nvSpPr>
          <p:spPr>
            <a:xfrm flipV="1">
              <a:off x="7620" y="-5876"/>
              <a:ext cx="12192000" cy="1081565"/>
            </a:xfrm>
            <a:prstGeom prst="round1Rect">
              <a:avLst/>
            </a:prstGeom>
            <a:solidFill>
              <a:srgbClr val="C0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ound Single Corner Rectangle 23"/>
            <p:cNvSpPr/>
            <p:nvPr/>
          </p:nvSpPr>
          <p:spPr>
            <a:xfrm flipV="1">
              <a:off x="7620" y="-7620"/>
              <a:ext cx="12109450" cy="996951"/>
            </a:xfrm>
            <a:prstGeom prst="round1Rect">
              <a:avLst/>
            </a:prstGeom>
            <a:solidFill>
              <a:srgbClr val="62C8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ound Single Corner Rectangle 24"/>
            <p:cNvSpPr/>
            <p:nvPr/>
          </p:nvSpPr>
          <p:spPr>
            <a:xfrm flipV="1">
              <a:off x="7620" y="-7620"/>
              <a:ext cx="12014200" cy="914401"/>
            </a:xfrm>
            <a:prstGeom prst="round1Rect">
              <a:avLst/>
            </a:prstGeom>
            <a:solidFill>
              <a:srgbClr val="05A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 name="Google Shape;1881;p31"/>
          <p:cNvSpPr txBox="1"/>
          <p:nvPr/>
        </p:nvSpPr>
        <p:spPr>
          <a:xfrm>
            <a:off x="612111" y="1528724"/>
            <a:ext cx="5231128" cy="657441"/>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8000" b="1" dirty="0">
                <a:solidFill>
                  <a:srgbClr val="AD4F0F"/>
                </a:solidFill>
              </a:rPr>
              <a:t>cheer</a:t>
            </a:r>
            <a:r>
              <a:rPr lang="en-US" sz="6000" b="1" dirty="0">
                <a:solidFill>
                  <a:srgbClr val="AD4F0F"/>
                </a:solidFill>
              </a:rPr>
              <a:t> </a:t>
            </a:r>
            <a:r>
              <a:rPr lang="en-US" sz="6000" b="1" dirty="0">
                <a:solidFill>
                  <a:srgbClr val="AD4F0F"/>
                </a:solidFill>
                <a:cs typeface="Calibri" panose="020F0502020204030204" charset="0"/>
              </a:rPr>
              <a:t>(v)</a:t>
            </a:r>
            <a:endParaRPr lang="en-US" sz="6000" b="1" dirty="0">
              <a:solidFill>
                <a:srgbClr val="AD4F0F"/>
              </a:solidFill>
              <a:cs typeface="Calibri" panose="020F0502020204030204" charset="0"/>
            </a:endParaRPr>
          </a:p>
        </p:txBody>
      </p:sp>
      <p:sp>
        <p:nvSpPr>
          <p:cNvPr id="12" name="Rectangle 11"/>
          <p:cNvSpPr/>
          <p:nvPr/>
        </p:nvSpPr>
        <p:spPr>
          <a:xfrm>
            <a:off x="838247" y="4498282"/>
            <a:ext cx="4050892" cy="829945"/>
          </a:xfrm>
          <a:prstGeom prst="rect">
            <a:avLst/>
          </a:prstGeom>
        </p:spPr>
        <p:txBody>
          <a:bodyPr wrap="square">
            <a:spAutoFit/>
          </a:bodyPr>
          <a:lstStyle/>
          <a:p>
            <a:pPr lvl="0" algn="ctr"/>
            <a:r>
              <a:rPr lang="en-US" sz="4800"/>
              <a:t>cổ vũ</a:t>
            </a:r>
            <a:endParaRPr lang="en-US" sz="4800"/>
          </a:p>
        </p:txBody>
      </p:sp>
      <p:sp>
        <p:nvSpPr>
          <p:cNvPr id="2" name="Rectangle 1"/>
          <p:cNvSpPr/>
          <p:nvPr/>
        </p:nvSpPr>
        <p:spPr>
          <a:xfrm>
            <a:off x="2252009" y="3083592"/>
            <a:ext cx="1482090" cy="829945"/>
          </a:xfrm>
          <a:prstGeom prst="rect">
            <a:avLst/>
          </a:prstGeom>
        </p:spPr>
        <p:txBody>
          <a:bodyPr wrap="none">
            <a:spAutoFit/>
          </a:bodyPr>
          <a:lstStyle/>
          <a:p>
            <a:pPr algn="ctr"/>
            <a:r>
              <a:rPr lang="en-US" sz="4800" b="1">
                <a:solidFill>
                  <a:schemeClr val="accent5">
                    <a:lumMod val="50000"/>
                  </a:schemeClr>
                </a:solidFill>
              </a:rPr>
              <a:t>/tʃɪr/</a:t>
            </a:r>
            <a:endParaRPr lang="en-US" sz="4800" b="1">
              <a:solidFill>
                <a:schemeClr val="accent5">
                  <a:lumMod val="50000"/>
                </a:schemeClr>
              </a:solidFill>
            </a:endParaRPr>
          </a:p>
        </p:txBody>
      </p:sp>
      <p:sp>
        <p:nvSpPr>
          <p:cNvPr id="15" name="TextBox 14"/>
          <p:cNvSpPr txBox="1"/>
          <p:nvPr/>
        </p:nvSpPr>
        <p:spPr>
          <a:xfrm>
            <a:off x="487067" y="135939"/>
            <a:ext cx="4132696" cy="645160"/>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VOCABULARY</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4" name="Rectangle 11"/>
          <p:cNvSpPr/>
          <p:nvPr/>
        </p:nvSpPr>
        <p:spPr>
          <a:xfrm>
            <a:off x="6010275" y="1515110"/>
            <a:ext cx="5589905" cy="1076325"/>
          </a:xfrm>
          <a:prstGeom prst="rect">
            <a:avLst/>
          </a:prstGeom>
        </p:spPr>
        <p:txBody>
          <a:bodyPr wrap="square">
            <a:spAutoFit/>
          </a:bodyPr>
          <a:p>
            <a:pPr lvl="0" algn="ctr"/>
            <a:r>
              <a:rPr lang="en-US" sz="3200"/>
              <a:t>give a loud shout of approval or encouragement</a:t>
            </a:r>
            <a:endParaRPr lang="en-US" sz="3200"/>
          </a:p>
        </p:txBody>
      </p:sp>
      <p:pic>
        <p:nvPicPr>
          <p:cNvPr id="9" name="Content Placeholder 8" descr="tải xuống"/>
          <p:cNvPicPr>
            <a:picLocks noChangeAspect="1"/>
          </p:cNvPicPr>
          <p:nvPr>
            <p:ph sz="half" idx="1"/>
          </p:nvPr>
        </p:nvPicPr>
        <p:blipFill>
          <a:blip r:embed="rId1"/>
          <a:stretch>
            <a:fillRect/>
          </a:stretch>
        </p:blipFill>
        <p:spPr>
          <a:xfrm>
            <a:off x="7531100" y="2898140"/>
            <a:ext cx="2547620" cy="2735580"/>
          </a:xfrm>
          <a:prstGeom prst="rect">
            <a:avLst/>
          </a:prstGeom>
        </p:spPr>
      </p:pic>
      <p:pic>
        <p:nvPicPr>
          <p:cNvPr id="11" name="cheer">
            <a:hlinkClick r:id="" action="ppaction://media"/>
          </p:cNvPr>
          <p:cNvPicPr/>
          <p:nvPr>
            <a:audioFile r:link="rId2"/>
            <p:extLst>
              <p:ext uri="{DAA4B4D4-6D71-4841-9C94-3DE7FCFB9230}">
                <p14:media xmlns:p14="http://schemas.microsoft.com/office/powerpoint/2010/main" r:embed="rId3"/>
              </p:ext>
            </p:extLst>
          </p:nvPr>
        </p:nvPicPr>
        <p:blipFill>
          <a:blip r:embed="rId4"/>
          <a:stretch>
            <a:fillRect/>
          </a:stretch>
        </p:blipFill>
        <p:spPr>
          <a:xfrm>
            <a:off x="950595" y="2898140"/>
            <a:ext cx="1038225" cy="1038225"/>
          </a:xfrm>
          <a:prstGeom prst="rect">
            <a:avLst/>
          </a:prstGeom>
        </p:spPr>
      </p:pic>
      <p:pic>
        <p:nvPicPr>
          <p:cNvPr id="13" name="Content Placeholder 7" descr="strike_800_wht"/>
          <p:cNvPicPr>
            <a:picLocks noChangeAspect="1"/>
          </p:cNvPicPr>
          <p:nvPr>
            <p:ph sz="half" idx="2"/>
          </p:nvPr>
        </p:nvPicPr>
        <p:blipFill>
          <a:blip r:embed="rId5"/>
          <a:stretch>
            <a:fillRect/>
          </a:stretch>
        </p:blipFill>
        <p:spPr>
          <a:xfrm>
            <a:off x="13503275" y="4498340"/>
            <a:ext cx="2409825" cy="138874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additive="base">
                                        <p:cTn id="6" dur="552"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up)">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17" fill="hold" display="1">
                  <p:stCondLst>
                    <p:cond delay="indefinite"/>
                  </p:stCondLst>
                  <p:endCondLst>
                    <p:cond evt="onStopAudio">
                      <p:tgtEl>
                        <p:sldTgt/>
                      </p:tgtEl>
                    </p:cond>
                  </p:endCondLst>
                </p:cTn>
                <p:tgtEl>
                  <p:spTgt spid="11"/>
                </p:tgtEl>
              </p:cMediaNode>
            </p:audio>
          </p:childTnLst>
        </p:cTn>
      </p:par>
    </p:tnLst>
    <p:bldLst>
      <p:bldP spid="7"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7620" y="-7620"/>
            <a:ext cx="12192000" cy="1083309"/>
            <a:chOff x="7620" y="-7620"/>
            <a:chExt cx="12192000" cy="1083309"/>
          </a:xfrm>
        </p:grpSpPr>
        <p:sp>
          <p:nvSpPr>
            <p:cNvPr id="23" name="Round Single Corner Rectangle 22"/>
            <p:cNvSpPr/>
            <p:nvPr/>
          </p:nvSpPr>
          <p:spPr>
            <a:xfrm flipV="1">
              <a:off x="7620" y="-5876"/>
              <a:ext cx="12192000" cy="1081565"/>
            </a:xfrm>
            <a:prstGeom prst="round1Rect">
              <a:avLst/>
            </a:prstGeom>
            <a:solidFill>
              <a:srgbClr val="C0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ound Single Corner Rectangle 23"/>
            <p:cNvSpPr/>
            <p:nvPr/>
          </p:nvSpPr>
          <p:spPr>
            <a:xfrm flipV="1">
              <a:off x="7620" y="-7620"/>
              <a:ext cx="12109450" cy="996951"/>
            </a:xfrm>
            <a:prstGeom prst="round1Rect">
              <a:avLst/>
            </a:prstGeom>
            <a:solidFill>
              <a:srgbClr val="62C8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ound Single Corner Rectangle 24"/>
            <p:cNvSpPr/>
            <p:nvPr/>
          </p:nvSpPr>
          <p:spPr>
            <a:xfrm flipV="1">
              <a:off x="7620" y="-7620"/>
              <a:ext cx="12014200" cy="914401"/>
            </a:xfrm>
            <a:prstGeom prst="round1Rect">
              <a:avLst/>
            </a:prstGeom>
            <a:solidFill>
              <a:srgbClr val="05A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 name="Google Shape;1881;p31"/>
          <p:cNvSpPr txBox="1"/>
          <p:nvPr/>
        </p:nvSpPr>
        <p:spPr>
          <a:xfrm>
            <a:off x="612111" y="1528724"/>
            <a:ext cx="5231128" cy="657441"/>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8000" b="1" dirty="0">
                <a:solidFill>
                  <a:srgbClr val="AD4F0F"/>
                </a:solidFill>
              </a:rPr>
              <a:t>strike</a:t>
            </a:r>
            <a:r>
              <a:rPr lang="en-US" sz="6000" b="1" dirty="0">
                <a:solidFill>
                  <a:srgbClr val="AD4F0F"/>
                </a:solidFill>
              </a:rPr>
              <a:t> </a:t>
            </a:r>
            <a:r>
              <a:rPr lang="en-US" sz="6000" b="1" dirty="0">
                <a:solidFill>
                  <a:srgbClr val="AD4F0F"/>
                </a:solidFill>
                <a:cs typeface="Calibri" panose="020F0502020204030204" charset="0"/>
              </a:rPr>
              <a:t>(v)</a:t>
            </a:r>
            <a:endParaRPr lang="en-US" sz="6000" b="1" dirty="0">
              <a:solidFill>
                <a:srgbClr val="AD4F0F"/>
              </a:solidFill>
              <a:cs typeface="Calibri" panose="020F0502020204030204" charset="0"/>
            </a:endParaRPr>
          </a:p>
        </p:txBody>
      </p:sp>
      <p:sp>
        <p:nvSpPr>
          <p:cNvPr id="12" name="Rectangle 11"/>
          <p:cNvSpPr/>
          <p:nvPr/>
        </p:nvSpPr>
        <p:spPr>
          <a:xfrm>
            <a:off x="838247" y="4498282"/>
            <a:ext cx="4050892" cy="1568450"/>
          </a:xfrm>
          <a:prstGeom prst="rect">
            <a:avLst/>
          </a:prstGeom>
        </p:spPr>
        <p:txBody>
          <a:bodyPr wrap="square">
            <a:spAutoFit/>
          </a:bodyPr>
          <a:lstStyle/>
          <a:p>
            <a:pPr lvl="0" algn="ctr"/>
            <a:r>
              <a:rPr lang="en-US" sz="4800"/>
              <a:t>đánh/ điểm (đồng hồ)</a:t>
            </a:r>
            <a:endParaRPr lang="en-US" sz="4800"/>
          </a:p>
        </p:txBody>
      </p:sp>
      <p:sp>
        <p:nvSpPr>
          <p:cNvPr id="2" name="Rectangle 1"/>
          <p:cNvSpPr/>
          <p:nvPr/>
        </p:nvSpPr>
        <p:spPr>
          <a:xfrm>
            <a:off x="1925936" y="3083592"/>
            <a:ext cx="2134235" cy="829945"/>
          </a:xfrm>
          <a:prstGeom prst="rect">
            <a:avLst/>
          </a:prstGeom>
        </p:spPr>
        <p:txBody>
          <a:bodyPr wrap="none">
            <a:spAutoFit/>
          </a:bodyPr>
          <a:lstStyle/>
          <a:p>
            <a:pPr algn="ctr"/>
            <a:r>
              <a:rPr lang="en-US" sz="4800" b="1">
                <a:solidFill>
                  <a:schemeClr val="accent5">
                    <a:lumMod val="50000"/>
                  </a:schemeClr>
                </a:solidFill>
              </a:rPr>
              <a:t>/straɪk/</a:t>
            </a:r>
            <a:endParaRPr lang="en-US" sz="4800" b="1">
              <a:solidFill>
                <a:schemeClr val="accent5">
                  <a:lumMod val="50000"/>
                </a:schemeClr>
              </a:solidFill>
            </a:endParaRPr>
          </a:p>
        </p:txBody>
      </p:sp>
      <p:sp>
        <p:nvSpPr>
          <p:cNvPr id="15" name="TextBox 14"/>
          <p:cNvSpPr txBox="1"/>
          <p:nvPr/>
        </p:nvSpPr>
        <p:spPr>
          <a:xfrm>
            <a:off x="487067" y="135939"/>
            <a:ext cx="4132696" cy="645160"/>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VOCABULARY</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4" name="Rectangle 11"/>
          <p:cNvSpPr/>
          <p:nvPr/>
        </p:nvSpPr>
        <p:spPr>
          <a:xfrm>
            <a:off x="6010275" y="1515110"/>
            <a:ext cx="5589905" cy="583565"/>
          </a:xfrm>
          <a:prstGeom prst="rect">
            <a:avLst/>
          </a:prstGeom>
        </p:spPr>
        <p:txBody>
          <a:bodyPr wrap="square">
            <a:spAutoFit/>
          </a:bodyPr>
          <a:p>
            <a:pPr lvl="0" algn="ctr"/>
            <a:r>
              <a:rPr lang="en-US" sz="3200"/>
              <a:t>to hit something</a:t>
            </a:r>
            <a:endParaRPr lang="en-US" sz="3200"/>
          </a:p>
        </p:txBody>
      </p:sp>
      <p:pic>
        <p:nvPicPr>
          <p:cNvPr id="3" name="strike">
            <a:hlinkClick r:id="" action="ppaction://media"/>
          </p:cNvPr>
          <p:cNvPicPr/>
          <p:nvPr>
            <a:audioFile r:link="rId1"/>
            <p:extLst>
              <p:ext uri="{DAA4B4D4-6D71-4841-9C94-3DE7FCFB9230}">
                <p14:media xmlns:p14="http://schemas.microsoft.com/office/powerpoint/2010/main" r:embed="rId2"/>
              </p:ext>
            </p:extLst>
          </p:nvPr>
        </p:nvPicPr>
        <p:blipFill>
          <a:blip r:embed="rId3"/>
          <a:stretch>
            <a:fillRect/>
          </a:stretch>
        </p:blipFill>
        <p:spPr>
          <a:xfrm>
            <a:off x="838200" y="2932430"/>
            <a:ext cx="1134110" cy="1134110"/>
          </a:xfrm>
          <a:prstGeom prst="rect">
            <a:avLst/>
          </a:prstGeom>
        </p:spPr>
      </p:pic>
      <p:pic>
        <p:nvPicPr>
          <p:cNvPr id="8" name="Content Placeholder 7" descr="strike_800_wht"/>
          <p:cNvPicPr>
            <a:picLocks noChangeAspect="1"/>
          </p:cNvPicPr>
          <p:nvPr>
            <p:ph sz="half" idx="1"/>
          </p:nvPr>
        </p:nvPicPr>
        <p:blipFill>
          <a:blip r:embed="rId4"/>
          <a:stretch>
            <a:fillRect/>
          </a:stretch>
        </p:blipFill>
        <p:spPr>
          <a:xfrm>
            <a:off x="6214745" y="3081020"/>
            <a:ext cx="5181600" cy="2985770"/>
          </a:xfrm>
          <a:prstGeom prst="rect">
            <a:avLst/>
          </a:prstGeom>
        </p:spPr>
      </p:pic>
      <p:pic>
        <p:nvPicPr>
          <p:cNvPr id="10" name="Content Placeholder 8" descr="tải xuống"/>
          <p:cNvPicPr>
            <a:picLocks noChangeAspect="1"/>
          </p:cNvPicPr>
          <p:nvPr>
            <p:ph sz="half" idx="2"/>
          </p:nvPr>
        </p:nvPicPr>
        <p:blipFill>
          <a:blip r:embed="rId5"/>
          <a:stretch>
            <a:fillRect/>
          </a:stretch>
        </p:blipFill>
        <p:spPr>
          <a:xfrm>
            <a:off x="-2179955" y="4449445"/>
            <a:ext cx="972820" cy="104457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additive="base">
                                        <p:cTn id="6" dur="720"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up)">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17" fill="hold" display="1">
                  <p:stCondLst>
                    <p:cond delay="indefinite"/>
                  </p:stCondLst>
                  <p:endCondLst>
                    <p:cond evt="onStopAudio">
                      <p:tgtEl>
                        <p:sldTgt/>
                      </p:tgtEl>
                    </p:cond>
                  </p:endCondLst>
                </p:cTn>
                <p:tgtEl>
                  <p:spTgt spid="3"/>
                </p:tgtEl>
              </p:cMediaNode>
            </p:audio>
          </p:childTnLst>
        </p:cTn>
      </p:par>
    </p:tnLst>
    <p:bldLst>
      <p:bldP spid="7"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7620" y="-7620"/>
            <a:ext cx="12192000" cy="1083309"/>
            <a:chOff x="7620" y="-7620"/>
            <a:chExt cx="12192000" cy="1083309"/>
          </a:xfrm>
        </p:grpSpPr>
        <p:sp>
          <p:nvSpPr>
            <p:cNvPr id="23" name="Round Single Corner Rectangle 22"/>
            <p:cNvSpPr/>
            <p:nvPr/>
          </p:nvSpPr>
          <p:spPr>
            <a:xfrm flipV="1">
              <a:off x="7620" y="-5876"/>
              <a:ext cx="12192000" cy="1081565"/>
            </a:xfrm>
            <a:prstGeom prst="round1Rect">
              <a:avLst/>
            </a:prstGeom>
            <a:solidFill>
              <a:srgbClr val="C0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ound Single Corner Rectangle 23"/>
            <p:cNvSpPr/>
            <p:nvPr/>
          </p:nvSpPr>
          <p:spPr>
            <a:xfrm flipV="1">
              <a:off x="7620" y="-7620"/>
              <a:ext cx="12109450" cy="996951"/>
            </a:xfrm>
            <a:prstGeom prst="round1Rect">
              <a:avLst/>
            </a:prstGeom>
            <a:solidFill>
              <a:srgbClr val="62C8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ound Single Corner Rectangle 24"/>
            <p:cNvSpPr/>
            <p:nvPr/>
          </p:nvSpPr>
          <p:spPr>
            <a:xfrm flipV="1">
              <a:off x="7620" y="-7620"/>
              <a:ext cx="12014200" cy="914401"/>
            </a:xfrm>
            <a:prstGeom prst="round1Rect">
              <a:avLst/>
            </a:prstGeom>
            <a:solidFill>
              <a:srgbClr val="05A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 name="Google Shape;1881;p31"/>
          <p:cNvSpPr txBox="1"/>
          <p:nvPr/>
        </p:nvSpPr>
        <p:spPr>
          <a:xfrm>
            <a:off x="612111" y="1528724"/>
            <a:ext cx="5231128" cy="657441"/>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8000" b="1" dirty="0">
                <a:solidFill>
                  <a:srgbClr val="AD4F0F"/>
                </a:solidFill>
              </a:rPr>
              <a:t>custom</a:t>
            </a:r>
            <a:r>
              <a:rPr lang="en-US" sz="6000" b="1" dirty="0">
                <a:solidFill>
                  <a:srgbClr val="AD4F0F"/>
                </a:solidFill>
              </a:rPr>
              <a:t> </a:t>
            </a:r>
            <a:r>
              <a:rPr lang="en-US" sz="6000" b="1" dirty="0">
                <a:solidFill>
                  <a:srgbClr val="AD4F0F"/>
                </a:solidFill>
                <a:cs typeface="Calibri" panose="020F0502020204030204" charset="0"/>
              </a:rPr>
              <a:t>(n)</a:t>
            </a:r>
            <a:endParaRPr lang="en-US" sz="6000" b="1" dirty="0">
              <a:solidFill>
                <a:srgbClr val="AD4F0F"/>
              </a:solidFill>
              <a:cs typeface="Calibri" panose="020F0502020204030204" charset="0"/>
            </a:endParaRPr>
          </a:p>
        </p:txBody>
      </p:sp>
      <p:sp>
        <p:nvSpPr>
          <p:cNvPr id="12" name="Rectangle 11"/>
          <p:cNvSpPr/>
          <p:nvPr/>
        </p:nvSpPr>
        <p:spPr>
          <a:xfrm>
            <a:off x="838247" y="4498282"/>
            <a:ext cx="4050892" cy="1568450"/>
          </a:xfrm>
          <a:prstGeom prst="rect">
            <a:avLst/>
          </a:prstGeom>
        </p:spPr>
        <p:txBody>
          <a:bodyPr wrap="square">
            <a:spAutoFit/>
          </a:bodyPr>
          <a:lstStyle/>
          <a:p>
            <a:pPr lvl="0" algn="ctr"/>
            <a:r>
              <a:rPr lang="en-US" sz="4800"/>
              <a:t>phong tục, tập quán</a:t>
            </a:r>
            <a:endParaRPr lang="en-US" sz="4800"/>
          </a:p>
        </p:txBody>
      </p:sp>
      <p:sp>
        <p:nvSpPr>
          <p:cNvPr id="2" name="Rectangle 1"/>
          <p:cNvSpPr/>
          <p:nvPr/>
        </p:nvSpPr>
        <p:spPr>
          <a:xfrm>
            <a:off x="1635424" y="3083592"/>
            <a:ext cx="2715260" cy="829945"/>
          </a:xfrm>
          <a:prstGeom prst="rect">
            <a:avLst/>
          </a:prstGeom>
        </p:spPr>
        <p:txBody>
          <a:bodyPr wrap="none">
            <a:spAutoFit/>
          </a:bodyPr>
          <a:lstStyle/>
          <a:p>
            <a:pPr algn="ctr"/>
            <a:r>
              <a:rPr lang="en-US" sz="4800" b="1">
                <a:solidFill>
                  <a:schemeClr val="accent5">
                    <a:lumMod val="50000"/>
                  </a:schemeClr>
                </a:solidFill>
              </a:rPr>
              <a:t>/ˈkʌstəm/</a:t>
            </a:r>
            <a:endParaRPr lang="en-US" sz="4800" b="1">
              <a:solidFill>
                <a:schemeClr val="accent5">
                  <a:lumMod val="50000"/>
                </a:schemeClr>
              </a:solidFill>
            </a:endParaRPr>
          </a:p>
        </p:txBody>
      </p:sp>
      <p:sp>
        <p:nvSpPr>
          <p:cNvPr id="15" name="TextBox 14"/>
          <p:cNvSpPr txBox="1"/>
          <p:nvPr/>
        </p:nvSpPr>
        <p:spPr>
          <a:xfrm>
            <a:off x="487067" y="135939"/>
            <a:ext cx="4132696" cy="645160"/>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VOCABULARY</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4" name="Rectangle 11"/>
          <p:cNvSpPr/>
          <p:nvPr/>
        </p:nvSpPr>
        <p:spPr>
          <a:xfrm>
            <a:off x="6010275" y="1515110"/>
            <a:ext cx="5589905" cy="1568450"/>
          </a:xfrm>
          <a:prstGeom prst="rect">
            <a:avLst/>
          </a:prstGeom>
        </p:spPr>
        <p:txBody>
          <a:bodyPr wrap="square">
            <a:spAutoFit/>
          </a:bodyPr>
          <a:p>
            <a:pPr lvl="0" algn="ctr"/>
            <a:r>
              <a:rPr lang="en-US" sz="3200"/>
              <a:t>a way of behaving or a belief that has been stablished for a long time</a:t>
            </a:r>
            <a:endParaRPr lang="en-US" sz="3200"/>
          </a:p>
        </p:txBody>
      </p:sp>
      <p:pic>
        <p:nvPicPr>
          <p:cNvPr id="9" name="custom">
            <a:hlinkClick r:id="" action="ppaction://media"/>
          </p:cNvPr>
          <p:cNvPicPr/>
          <p:nvPr>
            <a:audioFile r:link="rId1"/>
            <p:extLst>
              <p:ext uri="{DAA4B4D4-6D71-4841-9C94-3DE7FCFB9230}">
                <p14:media xmlns:p14="http://schemas.microsoft.com/office/powerpoint/2010/main" r:embed="rId2"/>
              </p:ext>
            </p:extLst>
          </p:nvPr>
        </p:nvPicPr>
        <p:blipFill>
          <a:blip r:embed="rId3"/>
          <a:stretch>
            <a:fillRect/>
          </a:stretch>
        </p:blipFill>
        <p:spPr>
          <a:xfrm>
            <a:off x="612140" y="2725420"/>
            <a:ext cx="1567180" cy="156718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additive="base">
                                        <p:cTn id="6" dur="696"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up)">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17" fill="hold" display="1">
                  <p:stCondLst>
                    <p:cond delay="indefinite"/>
                  </p:stCondLst>
                  <p:endCondLst>
                    <p:cond evt="onStopAudio">
                      <p:tgtEl>
                        <p:sldTgt/>
                      </p:tgtEl>
                    </p:cond>
                  </p:endCondLst>
                </p:cTn>
                <p:tgtEl>
                  <p:spTgt spid="9"/>
                </p:tgtEl>
              </p:cMediaNode>
            </p:audio>
          </p:childTnLst>
        </p:cTn>
      </p:par>
    </p:tnLst>
    <p:bldLst>
      <p:bldP spid="7" grpId="0"/>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7620" y="-7620"/>
            <a:ext cx="12192000" cy="1083309"/>
            <a:chOff x="7620" y="-7620"/>
            <a:chExt cx="12192000" cy="1083309"/>
          </a:xfrm>
        </p:grpSpPr>
        <p:sp>
          <p:nvSpPr>
            <p:cNvPr id="13" name="Round Single Corner Rectangle 12"/>
            <p:cNvSpPr/>
            <p:nvPr/>
          </p:nvSpPr>
          <p:spPr>
            <a:xfrm flipV="1">
              <a:off x="7620" y="-5876"/>
              <a:ext cx="12192000" cy="1081565"/>
            </a:xfrm>
            <a:prstGeom prst="round1Rect">
              <a:avLst/>
            </a:prstGeom>
            <a:solidFill>
              <a:srgbClr val="C0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ound Single Corner Rectangle 13"/>
            <p:cNvSpPr/>
            <p:nvPr/>
          </p:nvSpPr>
          <p:spPr>
            <a:xfrm flipV="1">
              <a:off x="7620" y="-7620"/>
              <a:ext cx="12109450" cy="996951"/>
            </a:xfrm>
            <a:prstGeom prst="round1Rect">
              <a:avLst/>
            </a:prstGeom>
            <a:solidFill>
              <a:srgbClr val="62C8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014200" cy="914401"/>
            </a:xfrm>
            <a:prstGeom prst="round1Rect">
              <a:avLst/>
            </a:prstGeom>
            <a:solidFill>
              <a:srgbClr val="05A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aphicFrame>
        <p:nvGraphicFramePr>
          <p:cNvPr id="11" name="Table 10"/>
          <p:cNvGraphicFramePr>
            <a:graphicFrameLocks noGrp="1"/>
          </p:cNvGraphicFramePr>
          <p:nvPr/>
        </p:nvGraphicFramePr>
        <p:xfrm>
          <a:off x="1297291" y="1464941"/>
          <a:ext cx="10451558" cy="3573311"/>
        </p:xfrm>
        <a:graphic>
          <a:graphicData uri="http://schemas.openxmlformats.org/drawingml/2006/table">
            <a:tbl>
              <a:tblPr firstRow="1" bandRow="1">
                <a:tableStyleId>{5DA37D80-6434-44D0-A028-1B22A696006F}</a:tableStyleId>
              </a:tblPr>
              <a:tblGrid>
                <a:gridCol w="3227432"/>
                <a:gridCol w="3715751"/>
                <a:gridCol w="3508375"/>
              </a:tblGrid>
              <a:tr h="815406">
                <a:tc>
                  <a:txBody>
                    <a:bodyPr/>
                    <a:lstStyle/>
                    <a:p>
                      <a:pPr algn="ctr"/>
                      <a:r>
                        <a:rPr lang="en-US" sz="2800" b="1" dirty="0">
                          <a:solidFill>
                            <a:srgbClr val="05A0B8"/>
                          </a:solidFill>
                        </a:rPr>
                        <a:t>New words</a:t>
                      </a:r>
                      <a:endParaRPr lang="en-US" sz="2800" b="1" dirty="0">
                        <a:solidFill>
                          <a:srgbClr val="05A0B8"/>
                        </a:solidFill>
                      </a:endParaRPr>
                    </a:p>
                  </a:txBody>
                  <a:tcPr anchor="ctr"/>
                </a:tc>
                <a:tc>
                  <a:txBody>
                    <a:bodyPr/>
                    <a:lstStyle/>
                    <a:p>
                      <a:pPr algn="ctr"/>
                      <a:r>
                        <a:rPr lang="en-US" sz="2800" b="1" dirty="0">
                          <a:solidFill>
                            <a:srgbClr val="05A0B8"/>
                          </a:solidFill>
                        </a:rPr>
                        <a:t>Pronunciation</a:t>
                      </a:r>
                      <a:endParaRPr lang="en-US" sz="2800" b="1" dirty="0">
                        <a:solidFill>
                          <a:srgbClr val="05A0B8"/>
                        </a:solidFill>
                      </a:endParaRPr>
                    </a:p>
                  </a:txBody>
                  <a:tcPr anchor="ctr"/>
                </a:tc>
                <a:tc>
                  <a:txBody>
                    <a:bodyPr/>
                    <a:lstStyle/>
                    <a:p>
                      <a:pPr algn="ctr"/>
                      <a:r>
                        <a:rPr lang="en-US" sz="2800" b="1" dirty="0">
                          <a:solidFill>
                            <a:srgbClr val="05A0B8"/>
                          </a:solidFill>
                        </a:rPr>
                        <a:t>Meaning</a:t>
                      </a:r>
                      <a:endParaRPr lang="en-US" sz="2800" b="1" dirty="0">
                        <a:solidFill>
                          <a:srgbClr val="05A0B8"/>
                        </a:solidFill>
                      </a:endParaRPr>
                    </a:p>
                  </a:txBody>
                  <a:tcPr anchor="ctr"/>
                </a:tc>
              </a:tr>
              <a:tr h="785595">
                <a:tc>
                  <a:txBody>
                    <a:bodyPr/>
                    <a:lstStyle/>
                    <a:p>
                      <a:pPr marL="144145" marR="0" indent="-144145">
                        <a:lnSpc>
                          <a:spcPct val="107000"/>
                        </a:lnSpc>
                        <a:spcBef>
                          <a:spcPts val="0"/>
                        </a:spcBef>
                        <a:spcAft>
                          <a:spcPts val="0"/>
                        </a:spcAft>
                      </a:pPr>
                      <a:r>
                        <a:rPr lang="en-US" sz="3200" b="0" dirty="0">
                          <a:solidFill>
                            <a:srgbClr val="000000"/>
                          </a:solidFill>
                          <a:effectLst/>
                          <a:latin typeface="Calibri" panose="020F0502020204030204" charset="0"/>
                          <a:ea typeface="Calibri" panose="020F0502020204030204" charset="0"/>
                          <a:cs typeface="Calibri" panose="020F0502020204030204" charset="0"/>
                        </a:rPr>
                        <a:t>1. cheer (v) </a:t>
                      </a:r>
                      <a:endParaRPr lang="en-US" sz="3200" b="0" dirty="0">
                        <a:effectLst/>
                        <a:latin typeface="Calibri" panose="020F0502020204030204" charset="0"/>
                        <a:ea typeface="Times New Roman" panose="02020603050405020304" charset="0"/>
                        <a:cs typeface="Times New Roman" panose="02020603050405020304" charset="0"/>
                      </a:endParaRPr>
                    </a:p>
                  </a:txBody>
                  <a:tcPr marL="71755" marR="71755" marT="71755" marB="71755" anchor="ctr"/>
                </a:tc>
                <a:tc>
                  <a:txBody>
                    <a:bodyPr/>
                    <a:lstStyle/>
                    <a:p>
                      <a:pPr marL="0" marR="0" algn="ctr">
                        <a:lnSpc>
                          <a:spcPct val="107000"/>
                        </a:lnSpc>
                        <a:spcBef>
                          <a:spcPts val="0"/>
                        </a:spcBef>
                        <a:spcAft>
                          <a:spcPts val="0"/>
                        </a:spcAft>
                      </a:pPr>
                      <a:r>
                        <a:rPr lang="en-US" sz="3200" b="0">
                          <a:solidFill>
                            <a:srgbClr val="000000"/>
                          </a:solidFill>
                          <a:effectLst/>
                          <a:latin typeface="Calibri" panose="020F0502020204030204" charset="0"/>
                          <a:ea typeface="Calibri" panose="020F0502020204030204" charset="0"/>
                          <a:cs typeface="Calibri" panose="020F0502020204030204" charset="0"/>
                        </a:rPr>
                        <a:t>/tʃɪər/</a:t>
                      </a:r>
                      <a:endParaRPr lang="en-US" sz="3200" b="0">
                        <a:solidFill>
                          <a:srgbClr val="000000"/>
                        </a:solidFill>
                        <a:effectLst/>
                        <a:latin typeface="Calibri" panose="020F0502020204030204" charset="0"/>
                        <a:ea typeface="Calibri" panose="020F0502020204030204" charset="0"/>
                        <a:cs typeface="Calibri" panose="020F0502020204030204" charset="0"/>
                      </a:endParaRPr>
                    </a:p>
                  </a:txBody>
                  <a:tcPr marL="36195" marR="36195" marT="71755" marB="71755" anchor="ctr"/>
                </a:tc>
                <a:tc>
                  <a:txBody>
                    <a:bodyPr/>
                    <a:lstStyle/>
                    <a:p>
                      <a:pPr marL="0" marR="0" algn="ctr">
                        <a:lnSpc>
                          <a:spcPct val="107000"/>
                        </a:lnSpc>
                        <a:spcBef>
                          <a:spcPts val="0"/>
                        </a:spcBef>
                        <a:spcAft>
                          <a:spcPts val="0"/>
                        </a:spcAft>
                      </a:pPr>
                      <a:r>
                        <a:rPr lang="en-US" sz="3200" b="0">
                          <a:solidFill>
                            <a:srgbClr val="000000"/>
                          </a:solidFill>
                          <a:effectLst/>
                          <a:latin typeface="Calibri" panose="020F0502020204030204" charset="0"/>
                          <a:ea typeface="Calibri" panose="020F0502020204030204" charset="0"/>
                          <a:cs typeface="Calibri" panose="020F0502020204030204" charset="0"/>
                        </a:rPr>
                        <a:t>cổ vũ</a:t>
                      </a:r>
                      <a:endParaRPr lang="en-US" sz="3200" b="0">
                        <a:solidFill>
                          <a:srgbClr val="000000"/>
                        </a:solidFill>
                        <a:effectLst/>
                        <a:latin typeface="Calibri" panose="020F0502020204030204" charset="0"/>
                        <a:ea typeface="Calibri" panose="020F0502020204030204" charset="0"/>
                        <a:cs typeface="Calibri" panose="020F0502020204030204" charset="0"/>
                      </a:endParaRPr>
                    </a:p>
                  </a:txBody>
                  <a:tcPr marL="36195" marR="36195" marT="71755" marB="71755" anchor="ctr"/>
                </a:tc>
              </a:tr>
              <a:tr h="1186180">
                <a:tc>
                  <a:txBody>
                    <a:bodyPr/>
                    <a:lstStyle/>
                    <a:p>
                      <a:pPr marL="144145" marR="0" indent="-144145">
                        <a:lnSpc>
                          <a:spcPct val="107000"/>
                        </a:lnSpc>
                        <a:spcBef>
                          <a:spcPts val="0"/>
                        </a:spcBef>
                        <a:spcAft>
                          <a:spcPts val="0"/>
                        </a:spcAft>
                      </a:pPr>
                      <a:r>
                        <a:rPr lang="en-US" sz="3200" b="0">
                          <a:solidFill>
                            <a:srgbClr val="000000"/>
                          </a:solidFill>
                          <a:effectLst/>
                          <a:latin typeface="Calibri" panose="020F0502020204030204" charset="0"/>
                          <a:ea typeface="Calibri" panose="020F0502020204030204" charset="0"/>
                          <a:cs typeface="Calibri" panose="020F0502020204030204" charset="0"/>
                        </a:rPr>
                        <a:t>2. strike (v)</a:t>
                      </a:r>
                      <a:endParaRPr lang="en-US" sz="3200" b="0">
                        <a:solidFill>
                          <a:srgbClr val="000000"/>
                        </a:solidFill>
                        <a:effectLst/>
                        <a:latin typeface="Calibri" panose="020F0502020204030204" charset="0"/>
                        <a:ea typeface="Calibri" panose="020F0502020204030204" charset="0"/>
                        <a:cs typeface="Calibri" panose="020F0502020204030204" charset="0"/>
                      </a:endParaRPr>
                    </a:p>
                  </a:txBody>
                  <a:tcPr marL="71755" marR="71755" marT="71755" marB="71755" anchor="ctr"/>
                </a:tc>
                <a:tc>
                  <a:txBody>
                    <a:bodyPr/>
                    <a:lstStyle/>
                    <a:p>
                      <a:pPr marL="0" marR="0" algn="ctr">
                        <a:lnSpc>
                          <a:spcPct val="107000"/>
                        </a:lnSpc>
                        <a:spcBef>
                          <a:spcPts val="0"/>
                        </a:spcBef>
                        <a:spcAft>
                          <a:spcPts val="0"/>
                        </a:spcAft>
                      </a:pPr>
                      <a:r>
                        <a:rPr lang="en-US" sz="3200" b="0">
                          <a:solidFill>
                            <a:srgbClr val="000000"/>
                          </a:solidFill>
                          <a:effectLst/>
                          <a:latin typeface="Calibri" panose="020F0502020204030204" charset="0"/>
                          <a:ea typeface="Calibri" panose="020F0502020204030204" charset="0"/>
                          <a:cs typeface="Calibri" panose="020F0502020204030204" charset="0"/>
                        </a:rPr>
                        <a:t>/straɪk/</a:t>
                      </a:r>
                      <a:endParaRPr lang="en-US" sz="3200" b="0">
                        <a:solidFill>
                          <a:srgbClr val="000000"/>
                        </a:solidFill>
                        <a:effectLst/>
                        <a:latin typeface="Calibri" panose="020F0502020204030204" charset="0"/>
                        <a:ea typeface="Calibri" panose="020F0502020204030204" charset="0"/>
                        <a:cs typeface="Calibri" panose="020F0502020204030204" charset="0"/>
                      </a:endParaRPr>
                    </a:p>
                  </a:txBody>
                  <a:tcPr marL="36195" marR="36195" marT="71755" marB="71755" anchor="ctr"/>
                </a:tc>
                <a:tc>
                  <a:txBody>
                    <a:bodyPr/>
                    <a:lstStyle/>
                    <a:p>
                      <a:pPr marL="0" marR="0" algn="ctr">
                        <a:lnSpc>
                          <a:spcPct val="107000"/>
                        </a:lnSpc>
                        <a:spcBef>
                          <a:spcPts val="0"/>
                        </a:spcBef>
                        <a:spcAft>
                          <a:spcPts val="0"/>
                        </a:spcAft>
                      </a:pPr>
                      <a:r>
                        <a:rPr lang="en-US" sz="3200" b="0">
                          <a:solidFill>
                            <a:srgbClr val="000000"/>
                          </a:solidFill>
                          <a:effectLst/>
                          <a:latin typeface="Calibri" panose="020F0502020204030204" charset="0"/>
                          <a:ea typeface="Calibri" panose="020F0502020204030204" charset="0"/>
                          <a:cs typeface="Calibri" panose="020F0502020204030204" charset="0"/>
                        </a:rPr>
                        <a:t>đánh/ điểm (đồng hồ)</a:t>
                      </a:r>
                      <a:endParaRPr lang="en-US" sz="3200" b="0">
                        <a:solidFill>
                          <a:srgbClr val="000000"/>
                        </a:solidFill>
                        <a:effectLst/>
                        <a:latin typeface="Calibri" panose="020F0502020204030204" charset="0"/>
                        <a:ea typeface="Calibri" panose="020F0502020204030204" charset="0"/>
                        <a:cs typeface="Calibri" panose="020F0502020204030204" charset="0"/>
                      </a:endParaRPr>
                    </a:p>
                  </a:txBody>
                  <a:tcPr marL="36195" marR="36195" marT="71755" marB="71755" anchor="ctr"/>
                </a:tc>
              </a:tr>
              <a:tr h="786130">
                <a:tc>
                  <a:txBody>
                    <a:bodyPr/>
                    <a:p>
                      <a:pPr marL="144145" marR="0" indent="-144145">
                        <a:lnSpc>
                          <a:spcPct val="107000"/>
                        </a:lnSpc>
                        <a:spcBef>
                          <a:spcPts val="0"/>
                        </a:spcBef>
                        <a:spcAft>
                          <a:spcPts val="0"/>
                        </a:spcAft>
                        <a:buNone/>
                      </a:pPr>
                      <a:r>
                        <a:rPr lang="en-US" sz="3200" b="0">
                          <a:effectLst/>
                          <a:latin typeface="Calibri" panose="020F0502020204030204" charset="0"/>
                          <a:ea typeface="Times New Roman" panose="02020603050405020304" charset="0"/>
                          <a:cs typeface="Times New Roman" panose="02020603050405020304" charset="0"/>
                        </a:rPr>
                        <a:t>3. custom (n)</a:t>
                      </a:r>
                      <a:endParaRPr lang="en-US" sz="3200" b="0">
                        <a:effectLst/>
                        <a:latin typeface="Calibri" panose="020F0502020204030204" charset="0"/>
                        <a:ea typeface="Times New Roman" panose="02020603050405020304" charset="0"/>
                        <a:cs typeface="Times New Roman" panose="02020603050405020304" charset="0"/>
                      </a:endParaRPr>
                    </a:p>
                  </a:txBody>
                  <a:tcPr marL="71755" marR="71755" marT="71755" marB="71755" anchor="ctr"/>
                </a:tc>
                <a:tc>
                  <a:txBody>
                    <a:bodyPr/>
                    <a:p>
                      <a:pPr marL="0" marR="0" algn="ctr">
                        <a:lnSpc>
                          <a:spcPct val="107000"/>
                        </a:lnSpc>
                        <a:spcBef>
                          <a:spcPts val="0"/>
                        </a:spcBef>
                        <a:spcAft>
                          <a:spcPts val="0"/>
                        </a:spcAft>
                        <a:buNone/>
                      </a:pPr>
                      <a:r>
                        <a:rPr lang="en-US" sz="3200" b="0" dirty="0">
                          <a:effectLst/>
                          <a:latin typeface="Calibri" panose="020F0502020204030204" charset="0"/>
                          <a:ea typeface="Times New Roman" panose="02020603050405020304" charset="0"/>
                          <a:cs typeface="Times New Roman" panose="02020603050405020304" charset="0"/>
                        </a:rPr>
                        <a:t>/ˈkʌstəm/</a:t>
                      </a:r>
                      <a:endParaRPr lang="en-US" sz="3200" b="0" dirty="0">
                        <a:effectLst/>
                        <a:latin typeface="Calibri" panose="020F0502020204030204" charset="0"/>
                        <a:ea typeface="Times New Roman" panose="02020603050405020304" charset="0"/>
                        <a:cs typeface="Times New Roman" panose="02020603050405020304" charset="0"/>
                      </a:endParaRPr>
                    </a:p>
                  </a:txBody>
                  <a:tcPr marL="36195" marR="36195" marT="71755" marB="71755" anchor="ctr"/>
                </a:tc>
                <a:tc>
                  <a:txBody>
                    <a:bodyPr/>
                    <a:p>
                      <a:pPr marL="0" marR="0" algn="ctr">
                        <a:lnSpc>
                          <a:spcPct val="107000"/>
                        </a:lnSpc>
                        <a:spcBef>
                          <a:spcPts val="0"/>
                        </a:spcBef>
                        <a:spcAft>
                          <a:spcPts val="0"/>
                        </a:spcAft>
                        <a:buNone/>
                      </a:pPr>
                      <a:r>
                        <a:rPr lang="en-US" sz="3200" b="0">
                          <a:effectLst/>
                          <a:latin typeface="Calibri" panose="020F0502020204030204" charset="0"/>
                          <a:ea typeface="Times New Roman" panose="02020603050405020304" charset="0"/>
                          <a:cs typeface="Times New Roman" panose="02020603050405020304" charset="0"/>
                        </a:rPr>
                        <a:t>phong tục, tập quán</a:t>
                      </a:r>
                      <a:endParaRPr lang="en-US" sz="3200" b="0">
                        <a:effectLst/>
                        <a:latin typeface="Calibri" panose="020F0502020204030204" charset="0"/>
                        <a:ea typeface="Times New Roman" panose="02020603050405020304" charset="0"/>
                        <a:cs typeface="Times New Roman" panose="02020603050405020304" charset="0"/>
                      </a:endParaRPr>
                    </a:p>
                  </a:txBody>
                  <a:tcPr marL="36195" marR="36195" marT="71755" marB="71755" anchor="ctr"/>
                </a:tc>
              </a:tr>
            </a:tbl>
          </a:graphicData>
        </a:graphic>
      </p:graphicFrame>
      <p:sp>
        <p:nvSpPr>
          <p:cNvPr id="6" name="TextBox 5"/>
          <p:cNvSpPr txBox="1"/>
          <p:nvPr/>
        </p:nvSpPr>
        <p:spPr>
          <a:xfrm>
            <a:off x="499767" y="193087"/>
            <a:ext cx="4132696" cy="645160"/>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VOCABULARY</a:t>
            </a:r>
            <a:endParaRPr lang="en-US" sz="3600" b="1" dirty="0">
              <a:effectLst>
                <a:glow rad="88900">
                  <a:schemeClr val="bg1"/>
                </a:glow>
              </a:effectLst>
              <a:latin typeface="Arial" panose="020B0604020202020204" pitchFamily="34" charset="0"/>
              <a:cs typeface="Arial" panose="020B0604020202020204" pitchFamily="34" charset="0"/>
            </a:endParaRPr>
          </a:p>
        </p:txBody>
      </p:sp>
      <p:pic>
        <p:nvPicPr>
          <p:cNvPr id="3" name="cheer">
            <a:hlinkClick r:id="" action="ppaction://media"/>
          </p:cNvPr>
          <p:cNvPicPr>
            <a:picLocks noChangeAspect="1"/>
          </p:cNvPicPr>
          <p:nvPr>
            <p:ph sz="half" idx="1"/>
            <a:audioFile r:link="rId1"/>
            <p:extLst>
              <p:ext uri="{DAA4B4D4-6D71-4841-9C94-3DE7FCFB9230}">
                <p14:media xmlns:p14="http://schemas.microsoft.com/office/powerpoint/2010/main" r:embed="rId2"/>
              </p:ext>
            </p:extLst>
          </p:nvPr>
        </p:nvPicPr>
        <p:blipFill>
          <a:blip r:embed="rId3"/>
          <a:stretch>
            <a:fillRect/>
          </a:stretch>
        </p:blipFill>
        <p:spPr>
          <a:xfrm>
            <a:off x="702945" y="2306320"/>
            <a:ext cx="650875" cy="650875"/>
          </a:xfrm>
          <a:prstGeom prst="rect">
            <a:avLst/>
          </a:prstGeom>
        </p:spPr>
      </p:pic>
      <p:pic>
        <p:nvPicPr>
          <p:cNvPr id="7" name="strike">
            <a:hlinkClick r:id="" action="ppaction://media"/>
          </p:cNvPr>
          <p:cNvPicPr>
            <a:picLocks noChangeAspect="1"/>
          </p:cNvPicPr>
          <p:nvPr>
            <p:ph sz="half" idx="2"/>
            <a:audioFile r:link="rId4"/>
            <p:extLst>
              <p:ext uri="{DAA4B4D4-6D71-4841-9C94-3DE7FCFB9230}">
                <p14:media xmlns:p14="http://schemas.microsoft.com/office/powerpoint/2010/main" r:embed="rId5"/>
              </p:ext>
            </p:extLst>
          </p:nvPr>
        </p:nvPicPr>
        <p:blipFill>
          <a:blip r:embed="rId3"/>
          <a:stretch>
            <a:fillRect/>
          </a:stretch>
        </p:blipFill>
        <p:spPr>
          <a:xfrm>
            <a:off x="702945" y="3388995"/>
            <a:ext cx="650875" cy="650875"/>
          </a:xfrm>
          <a:prstGeom prst="rect">
            <a:avLst/>
          </a:prstGeom>
        </p:spPr>
      </p:pic>
      <p:pic>
        <p:nvPicPr>
          <p:cNvPr id="15" name="custom">
            <a:hlinkClick r:id="" action="ppaction://media"/>
          </p:cNvPr>
          <p:cNvPicPr/>
          <p:nvPr>
            <a:audioFile r:link="rId6"/>
            <p:extLst>
              <p:ext uri="{DAA4B4D4-6D71-4841-9C94-3DE7FCFB9230}">
                <p14:media xmlns:p14="http://schemas.microsoft.com/office/powerpoint/2010/main" r:embed="rId7"/>
              </p:ext>
            </p:extLst>
          </p:nvPr>
        </p:nvPicPr>
        <p:blipFill>
          <a:blip r:embed="rId3"/>
          <a:stretch>
            <a:fillRect/>
          </a:stretch>
        </p:blipFill>
        <p:spPr>
          <a:xfrm>
            <a:off x="702945" y="4607560"/>
            <a:ext cx="650875" cy="65087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additive="base">
                                        <p:cTn id="6" dur="552"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additive="base">
                                        <p:cTn id="10" dur="720" fill="hold"/>
                                        <p:tgtEl>
                                          <p:spTgt spid="7"/>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additive="base">
                                        <p:cTn id="14" dur="696"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5" fill="hold" display="1">
                  <p:stCondLst>
                    <p:cond delay="indefinite"/>
                  </p:stCondLst>
                  <p:endCondLst>
                    <p:cond evt="onStopAudio">
                      <p:tgtEl>
                        <p:sldTgt/>
                      </p:tgtEl>
                    </p:cond>
                  </p:endCondLst>
                </p:cTn>
                <p:tgtEl>
                  <p:spTgt spid="3"/>
                </p:tgtEl>
              </p:cMediaNode>
            </p:audio>
            <p:audio>
              <p:cMediaNode>
                <p:cTn id="16" fill="hold" display="1">
                  <p:stCondLst>
                    <p:cond delay="indefinite"/>
                  </p:stCondLst>
                  <p:endCondLst>
                    <p:cond evt="onStopAudio">
                      <p:tgtEl>
                        <p:sldTgt/>
                      </p:tgtEl>
                    </p:cond>
                  </p:endCondLst>
                </p:cTn>
                <p:tgtEl>
                  <p:spTgt spid="7"/>
                </p:tgtEl>
              </p:cMediaNode>
            </p:audio>
            <p:audio>
              <p:cMediaNode>
                <p:cTn id="17" fill="hold" display="1">
                  <p:stCondLst>
                    <p:cond delay="indefinite"/>
                  </p:stCondLst>
                  <p:endCondLst>
                    <p:cond evt="onStopAudio">
                      <p:tgtEl>
                        <p:sldTgt/>
                      </p:tgtEl>
                    </p:cond>
                  </p:endCondLst>
                </p:cTn>
                <p:tgtEl>
                  <p:spTgt spid="1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p:txBody>
          <a:bodyPr/>
          <a:p>
            <a:endParaRPr lang="en-US"/>
          </a:p>
        </p:txBody>
      </p:sp>
      <p:grpSp>
        <p:nvGrpSpPr>
          <p:cNvPr id="19" name="Group 18"/>
          <p:cNvGrpSpPr/>
          <p:nvPr/>
        </p:nvGrpSpPr>
        <p:grpSpPr>
          <a:xfrm>
            <a:off x="7620" y="0"/>
            <a:ext cx="12192000" cy="1083309"/>
            <a:chOff x="7620" y="-7620"/>
            <a:chExt cx="12192000" cy="1083309"/>
          </a:xfrm>
        </p:grpSpPr>
        <p:sp>
          <p:nvSpPr>
            <p:cNvPr id="28" name="Round Single Corner Rectangle 27"/>
            <p:cNvSpPr/>
            <p:nvPr/>
          </p:nvSpPr>
          <p:spPr>
            <a:xfrm flipV="1">
              <a:off x="7620" y="-5876"/>
              <a:ext cx="12192000" cy="1081565"/>
            </a:xfrm>
            <a:prstGeom prst="round1Rect">
              <a:avLst/>
            </a:prstGeom>
            <a:solidFill>
              <a:srgbClr val="C0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ound Single Corner Rectangle 28"/>
            <p:cNvSpPr/>
            <p:nvPr/>
          </p:nvSpPr>
          <p:spPr>
            <a:xfrm flipV="1">
              <a:off x="7620" y="-7620"/>
              <a:ext cx="12109450" cy="996951"/>
            </a:xfrm>
            <a:prstGeom prst="round1Rect">
              <a:avLst/>
            </a:prstGeom>
            <a:solidFill>
              <a:srgbClr val="62C8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ound Single Corner Rectangle 29"/>
            <p:cNvSpPr/>
            <p:nvPr/>
          </p:nvSpPr>
          <p:spPr>
            <a:xfrm flipV="1">
              <a:off x="7620" y="-7620"/>
              <a:ext cx="12014200" cy="914401"/>
            </a:xfrm>
            <a:prstGeom prst="round1Rect">
              <a:avLst/>
            </a:prstGeom>
            <a:solidFill>
              <a:srgbClr val="05A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useBgFill="1">
        <p:nvSpPr>
          <p:cNvPr id="18" name="Rectangle 17"/>
          <p:cNvSpPr>
            <a:spLocks noGrp="1" noRot="1" noChangeAspect="1" noMove="1" noResize="1" noEditPoints="1" noAdjustHandles="1" noChangeArrowheads="1" noChangeShapeType="1" noTextEdit="1"/>
          </p:cNvSpPr>
          <p:nvPr/>
        </p:nvSpPr>
        <p:spPr>
          <a:xfrm>
            <a:off x="0" y="1083306"/>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a:spLocks noGrp="1" noRot="1" noChangeAspect="1" noMove="1" noResize="1" noEditPoints="1" noAdjustHandles="1" noChangeArrowheads="1" noChangeShapeType="1" noTextEdit="1"/>
          </p:cNvSpPr>
          <p:nvPr/>
        </p:nvSpPr>
        <p:spPr>
          <a:xfrm>
            <a:off x="-137160" y="855345"/>
            <a:ext cx="12254865" cy="6857365"/>
          </a:xfrm>
          <a:prstGeom prst="rect">
            <a:avLst/>
          </a:prstGeom>
          <a:solidFill>
            <a:schemeClr val="accent1">
              <a:lumMod val="40000"/>
              <a:lumOff val="60000"/>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487067" y="208434"/>
            <a:ext cx="4132696" cy="645160"/>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VOCABULARY</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5" name="TextBox 4"/>
          <p:cNvSpPr txBox="1"/>
          <p:nvPr/>
        </p:nvSpPr>
        <p:spPr>
          <a:xfrm>
            <a:off x="2200910" y="2257425"/>
            <a:ext cx="8427085" cy="1445260"/>
          </a:xfrm>
          <a:prstGeom prst="rect">
            <a:avLst/>
          </a:prstGeom>
          <a:noFill/>
        </p:spPr>
        <p:txBody>
          <a:bodyPr wrap="square" rtlCol="0">
            <a:spAutoFit/>
          </a:bodyPr>
          <a:lstStyle/>
          <a:p>
            <a:pPr algn="ctr"/>
            <a:r>
              <a:rPr lang="en-US" sz="8800" b="1" dirty="0">
                <a:solidFill>
                  <a:srgbClr val="C00000"/>
                </a:solidFill>
                <a:effectLst>
                  <a:outerShdw blurRad="38100" dist="38100" dir="2700000" algn="tl">
                    <a:srgbClr val="000000">
                      <a:alpha val="43137"/>
                    </a:srgbClr>
                  </a:outerShdw>
                </a:effectLst>
              </a:rPr>
              <a:t>QUICK QUIZ</a:t>
            </a:r>
            <a:endParaRPr lang="en-US" sz="8800" b="1" dirty="0">
              <a:solidFill>
                <a:srgbClr val="C00000"/>
              </a:solidFill>
              <a:effectLst>
                <a:outerShdw blurRad="38100" dist="38100" dir="2700000" algn="tl">
                  <a:srgbClr val="000000">
                    <a:alpha val="43137"/>
                  </a:srgbClr>
                </a:outerShdw>
              </a:effectLst>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8" name="Rectangle 17"/>
          <p:cNvSpPr>
            <a:spLocks noGrp="1" noRot="1" noChangeAspect="1" noMove="1" noResize="1" noEditPoints="1" noAdjustHandles="1" noChangeArrowheads="1" noChangeShapeType="1" noTextEdit="1"/>
          </p:cNvSpPr>
          <p:nvPr/>
        </p:nvSpPr>
        <p:spPr>
          <a:xfrm>
            <a:off x="0" y="1083306"/>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3093085" y="2196465"/>
            <a:ext cx="6021705" cy="2799715"/>
          </a:xfrm>
          <a:prstGeom prst="rect">
            <a:avLst/>
          </a:prstGeom>
          <a:noFill/>
        </p:spPr>
        <p:txBody>
          <a:bodyPr wrap="square" rtlCol="0">
            <a:spAutoFit/>
          </a:bodyPr>
          <a:lstStyle/>
          <a:p>
            <a:pPr algn="ctr"/>
            <a:r>
              <a:rPr lang="en-US" sz="8800" b="1" dirty="0">
                <a:solidFill>
                  <a:srgbClr val="C00000"/>
                </a:solidFill>
                <a:effectLst>
                  <a:outerShdw blurRad="38100" dist="38100" dir="2700000" algn="tl">
                    <a:srgbClr val="000000">
                      <a:alpha val="43137"/>
                    </a:srgbClr>
                  </a:outerShdw>
                </a:effectLst>
              </a:rPr>
              <a:t>HOW TO PLAY</a:t>
            </a:r>
            <a:endParaRPr lang="en-US" sz="8800" b="1" dirty="0">
              <a:solidFill>
                <a:srgbClr val="C00000"/>
              </a:solidFill>
              <a:effectLst>
                <a:outerShdw blurRad="38100" dist="38100" dir="2700000" algn="tl">
                  <a:srgbClr val="000000">
                    <a:alpha val="43137"/>
                  </a:srgbClr>
                </a:outerShdw>
              </a:effectLst>
            </a:endParaRPr>
          </a:p>
        </p:txBody>
      </p:sp>
      <p:grpSp>
        <p:nvGrpSpPr>
          <p:cNvPr id="19" name="Group 18"/>
          <p:cNvGrpSpPr/>
          <p:nvPr/>
        </p:nvGrpSpPr>
        <p:grpSpPr>
          <a:xfrm>
            <a:off x="7620" y="0"/>
            <a:ext cx="12192000" cy="1083309"/>
            <a:chOff x="7620" y="-7620"/>
            <a:chExt cx="12192000" cy="1083309"/>
          </a:xfrm>
        </p:grpSpPr>
        <p:sp>
          <p:nvSpPr>
            <p:cNvPr id="28" name="Round Single Corner Rectangle 27"/>
            <p:cNvSpPr/>
            <p:nvPr/>
          </p:nvSpPr>
          <p:spPr>
            <a:xfrm flipV="1">
              <a:off x="7620" y="-5876"/>
              <a:ext cx="12192000" cy="1081565"/>
            </a:xfrm>
            <a:prstGeom prst="round1Rect">
              <a:avLst/>
            </a:prstGeom>
            <a:solidFill>
              <a:srgbClr val="C0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GB"/>
            </a:p>
          </p:txBody>
        </p:sp>
        <p:sp>
          <p:nvSpPr>
            <p:cNvPr id="29" name="Round Single Corner Rectangle 28"/>
            <p:cNvSpPr/>
            <p:nvPr/>
          </p:nvSpPr>
          <p:spPr>
            <a:xfrm flipV="1">
              <a:off x="7620" y="-7620"/>
              <a:ext cx="12109450" cy="996951"/>
            </a:xfrm>
            <a:prstGeom prst="round1Rect">
              <a:avLst/>
            </a:prstGeom>
            <a:solidFill>
              <a:srgbClr val="62C8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GB"/>
            </a:p>
          </p:txBody>
        </p:sp>
        <p:sp>
          <p:nvSpPr>
            <p:cNvPr id="30" name="Round Single Corner Rectangle 29"/>
            <p:cNvSpPr/>
            <p:nvPr/>
          </p:nvSpPr>
          <p:spPr>
            <a:xfrm flipV="1">
              <a:off x="7620" y="-7620"/>
              <a:ext cx="12014200" cy="914401"/>
            </a:xfrm>
            <a:prstGeom prst="round1Rect">
              <a:avLst/>
            </a:prstGeom>
            <a:solidFill>
              <a:srgbClr val="05A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GB"/>
            </a:p>
          </p:txBody>
        </p:sp>
      </p:grpSp>
      <p:sp>
        <p:nvSpPr>
          <p:cNvPr id="15" name="TextBox 14"/>
          <p:cNvSpPr txBox="1"/>
          <p:nvPr/>
        </p:nvSpPr>
        <p:spPr>
          <a:xfrm>
            <a:off x="487067" y="208434"/>
            <a:ext cx="4132696" cy="645160"/>
          </a:xfrm>
          <a:prstGeom prst="rect">
            <a:avLst/>
          </a:prstGeom>
          <a:noFill/>
          <a:effectLst/>
        </p:spPr>
        <p:txBody>
          <a:bodyPr wrap="square" rtlCol="0">
            <a:spAutoFit/>
          </a:bodyPr>
          <a:p>
            <a:r>
              <a:rPr lang="en-US" sz="3600" b="1" dirty="0">
                <a:effectLst>
                  <a:glow rad="88900">
                    <a:schemeClr val="bg1"/>
                  </a:glow>
                </a:effectLst>
                <a:latin typeface="Arial" panose="020B0604020202020204" pitchFamily="34" charset="0"/>
                <a:cs typeface="Arial" panose="020B0604020202020204" pitchFamily="34" charset="0"/>
              </a:rPr>
              <a:t>VOCABULARY</a:t>
            </a:r>
            <a:endParaRPr lang="en-US" sz="3600" b="1" dirty="0">
              <a:effectLst>
                <a:glow rad="88900">
                  <a:schemeClr val="bg1"/>
                </a:glow>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8" name="Rectangle 17"/>
          <p:cNvSpPr>
            <a:spLocks noGrp="1" noRot="1" noChangeAspect="1" noMove="1" noResize="1" noEditPoints="1" noAdjustHandles="1" noChangeArrowheads="1" noChangeShapeType="1" noTextEdit="1"/>
          </p:cNvSpPr>
          <p:nvPr/>
        </p:nvSpPr>
        <p:spPr>
          <a:xfrm>
            <a:off x="0" y="1083306"/>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957580" y="1002665"/>
            <a:ext cx="6804025" cy="1322070"/>
          </a:xfrm>
          <a:prstGeom prst="rect">
            <a:avLst/>
          </a:prstGeom>
          <a:noFill/>
        </p:spPr>
        <p:txBody>
          <a:bodyPr wrap="square">
            <a:spAutoFit/>
          </a:bodyPr>
          <a:lstStyle/>
          <a:p>
            <a:pPr>
              <a:lnSpc>
                <a:spcPct val="200000"/>
              </a:lnSpc>
            </a:pPr>
            <a:r>
              <a:rPr lang="en-US" sz="4000" dirty="0"/>
              <a:t>- Look at the screen</a:t>
            </a:r>
            <a:endParaRPr lang="en-US" sz="4000" dirty="0"/>
          </a:p>
        </p:txBody>
      </p:sp>
      <p:sp>
        <p:nvSpPr>
          <p:cNvPr id="8" name="TextBox 20"/>
          <p:cNvSpPr txBox="1"/>
          <p:nvPr/>
        </p:nvSpPr>
        <p:spPr>
          <a:xfrm>
            <a:off x="957580" y="2597785"/>
            <a:ext cx="10960100" cy="706755"/>
          </a:xfrm>
          <a:prstGeom prst="rect">
            <a:avLst/>
          </a:prstGeom>
          <a:noFill/>
        </p:spPr>
        <p:txBody>
          <a:bodyPr wrap="square">
            <a:spAutoFit/>
          </a:bodyPr>
          <a:p>
            <a:pPr algn="just">
              <a:lnSpc>
                <a:spcPct val="100000"/>
              </a:lnSpc>
            </a:pPr>
            <a:r>
              <a:rPr lang="en-US" sz="4000" dirty="0"/>
              <a:t>- The quiz will appear and disappear so fast</a:t>
            </a:r>
            <a:endParaRPr lang="en-US" sz="4000" dirty="0"/>
          </a:p>
        </p:txBody>
      </p:sp>
      <p:sp>
        <p:nvSpPr>
          <p:cNvPr id="4" name="TextBox 20"/>
          <p:cNvSpPr txBox="1"/>
          <p:nvPr/>
        </p:nvSpPr>
        <p:spPr>
          <a:xfrm>
            <a:off x="957580" y="3585845"/>
            <a:ext cx="10864850" cy="1322070"/>
          </a:xfrm>
          <a:prstGeom prst="rect">
            <a:avLst/>
          </a:prstGeom>
          <a:noFill/>
        </p:spPr>
        <p:txBody>
          <a:bodyPr wrap="square">
            <a:spAutoFit/>
          </a:bodyPr>
          <a:p>
            <a:pPr algn="just">
              <a:lnSpc>
                <a:spcPct val="100000"/>
              </a:lnSpc>
            </a:pPr>
            <a:r>
              <a:rPr lang="en-US" sz="4000" dirty="0"/>
              <a:t>- Remember the quiz so that they can choose correct answers.</a:t>
            </a:r>
            <a:endParaRPr lang="en-US" sz="4000" dirty="0"/>
          </a:p>
        </p:txBody>
      </p:sp>
      <p:sp>
        <p:nvSpPr>
          <p:cNvPr id="2" name="TextBox 20"/>
          <p:cNvSpPr txBox="1"/>
          <p:nvPr/>
        </p:nvSpPr>
        <p:spPr>
          <a:xfrm>
            <a:off x="957580" y="5069205"/>
            <a:ext cx="10864850" cy="1322070"/>
          </a:xfrm>
          <a:prstGeom prst="rect">
            <a:avLst/>
          </a:prstGeom>
          <a:noFill/>
        </p:spPr>
        <p:txBody>
          <a:bodyPr wrap="square">
            <a:spAutoFit/>
          </a:bodyPr>
          <a:p>
            <a:pPr algn="just">
              <a:lnSpc>
                <a:spcPct val="100000"/>
              </a:lnSpc>
            </a:pPr>
            <a:r>
              <a:rPr lang="en-US" sz="4000" dirty="0"/>
              <a:t>- Which team has correct answers will get the points</a:t>
            </a:r>
            <a:endParaRPr lang="en-US" sz="4000" dirty="0"/>
          </a:p>
        </p:txBody>
      </p:sp>
      <p:grpSp>
        <p:nvGrpSpPr>
          <p:cNvPr id="19" name="Group 18"/>
          <p:cNvGrpSpPr/>
          <p:nvPr/>
        </p:nvGrpSpPr>
        <p:grpSpPr>
          <a:xfrm>
            <a:off x="7620" y="0"/>
            <a:ext cx="12192000" cy="1083309"/>
            <a:chOff x="7620" y="-7620"/>
            <a:chExt cx="12192000" cy="1083309"/>
          </a:xfrm>
        </p:grpSpPr>
        <p:sp>
          <p:nvSpPr>
            <p:cNvPr id="28" name="Round Single Corner Rectangle 27"/>
            <p:cNvSpPr/>
            <p:nvPr/>
          </p:nvSpPr>
          <p:spPr>
            <a:xfrm flipV="1">
              <a:off x="7620" y="-5876"/>
              <a:ext cx="12192000" cy="1081565"/>
            </a:xfrm>
            <a:prstGeom prst="round1Rect">
              <a:avLst/>
            </a:prstGeom>
            <a:solidFill>
              <a:srgbClr val="C0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ound Single Corner Rectangle 28"/>
            <p:cNvSpPr/>
            <p:nvPr/>
          </p:nvSpPr>
          <p:spPr>
            <a:xfrm flipV="1">
              <a:off x="7620" y="-7620"/>
              <a:ext cx="12109450" cy="996951"/>
            </a:xfrm>
            <a:prstGeom prst="round1Rect">
              <a:avLst/>
            </a:prstGeom>
            <a:solidFill>
              <a:srgbClr val="62C8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ound Single Corner Rectangle 29"/>
            <p:cNvSpPr/>
            <p:nvPr/>
          </p:nvSpPr>
          <p:spPr>
            <a:xfrm flipV="1">
              <a:off x="7620" y="-7620"/>
              <a:ext cx="12014200" cy="914401"/>
            </a:xfrm>
            <a:prstGeom prst="round1Rect">
              <a:avLst/>
            </a:prstGeom>
            <a:solidFill>
              <a:srgbClr val="05A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487067" y="208434"/>
            <a:ext cx="4132696" cy="645160"/>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VOCABULARY</a:t>
            </a:r>
            <a:endParaRPr lang="en-US" sz="3600" b="1" dirty="0">
              <a:effectLst>
                <a:glow rad="88900">
                  <a:schemeClr val="bg1"/>
                </a:glow>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barn(inVertical)">
                                      <p:cBhvr>
                                        <p:cTn id="7" dur="500"/>
                                        <p:tgtEl>
                                          <p:spTgt spid="2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barn(inVertical)">
                                      <p:cBhvr>
                                        <p:cTn id="17" dur="5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xEl>
                                              <p:pRg st="0" end="0"/>
                                            </p:txEl>
                                          </p:spTgt>
                                        </p:tgtEl>
                                        <p:attrNameLst>
                                          <p:attrName>style.visibility</p:attrName>
                                        </p:attrNameLst>
                                      </p:cBhvr>
                                      <p:to>
                                        <p:strVal val="visible"/>
                                      </p:to>
                                    </p:set>
                                    <p:animEffect transition="in" filter="barn(inVertical)">
                                      <p:cBhvr>
                                        <p:cTn id="22"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8" name="Rectangle 17"/>
          <p:cNvSpPr>
            <a:spLocks noGrp="1" noRot="1" noChangeAspect="1" noMove="1" noResize="1" noEditPoints="1" noAdjustHandles="1" noChangeArrowheads="1" noChangeShapeType="1" noTextEdit="1"/>
          </p:cNvSpPr>
          <p:nvPr/>
        </p:nvSpPr>
        <p:spPr>
          <a:xfrm>
            <a:off x="0" y="1083306"/>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3093085" y="2426970"/>
            <a:ext cx="6021705" cy="1445260"/>
          </a:xfrm>
          <a:prstGeom prst="rect">
            <a:avLst/>
          </a:prstGeom>
          <a:noFill/>
        </p:spPr>
        <p:txBody>
          <a:bodyPr wrap="square" rtlCol="0">
            <a:spAutoFit/>
          </a:bodyPr>
          <a:lstStyle/>
          <a:p>
            <a:pPr algn="ctr"/>
            <a:r>
              <a:rPr lang="en-US" sz="8800" b="1" dirty="0">
                <a:solidFill>
                  <a:srgbClr val="C00000"/>
                </a:solidFill>
                <a:effectLst>
                  <a:outerShdw blurRad="38100" dist="38100" dir="2700000" algn="tl">
                    <a:srgbClr val="000000">
                      <a:alpha val="43137"/>
                    </a:srgbClr>
                  </a:outerShdw>
                </a:effectLst>
              </a:rPr>
              <a:t>LET’S PLAY</a:t>
            </a:r>
            <a:endParaRPr lang="en-US" sz="8800" b="1" dirty="0">
              <a:solidFill>
                <a:srgbClr val="C00000"/>
              </a:solidFill>
              <a:effectLst>
                <a:outerShdw blurRad="38100" dist="38100" dir="2700000" algn="tl">
                  <a:srgbClr val="000000">
                    <a:alpha val="43137"/>
                  </a:srgbClr>
                </a:outerShdw>
              </a:effectLst>
            </a:endParaRPr>
          </a:p>
        </p:txBody>
      </p:sp>
      <p:grpSp>
        <p:nvGrpSpPr>
          <p:cNvPr id="19" name="Group 18"/>
          <p:cNvGrpSpPr/>
          <p:nvPr/>
        </p:nvGrpSpPr>
        <p:grpSpPr>
          <a:xfrm>
            <a:off x="7620" y="0"/>
            <a:ext cx="12192000" cy="1083309"/>
            <a:chOff x="7620" y="-7620"/>
            <a:chExt cx="12192000" cy="1083309"/>
          </a:xfrm>
        </p:grpSpPr>
        <p:sp>
          <p:nvSpPr>
            <p:cNvPr id="28" name="Round Single Corner Rectangle 27"/>
            <p:cNvSpPr/>
            <p:nvPr/>
          </p:nvSpPr>
          <p:spPr>
            <a:xfrm flipV="1">
              <a:off x="7620" y="-5876"/>
              <a:ext cx="12192000" cy="1081565"/>
            </a:xfrm>
            <a:prstGeom prst="round1Rect">
              <a:avLst/>
            </a:prstGeom>
            <a:solidFill>
              <a:srgbClr val="C0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ound Single Corner Rectangle 28"/>
            <p:cNvSpPr/>
            <p:nvPr/>
          </p:nvSpPr>
          <p:spPr>
            <a:xfrm flipV="1">
              <a:off x="7620" y="-7620"/>
              <a:ext cx="12109450" cy="996951"/>
            </a:xfrm>
            <a:prstGeom prst="round1Rect">
              <a:avLst/>
            </a:prstGeom>
            <a:solidFill>
              <a:srgbClr val="62C8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ound Single Corner Rectangle 29"/>
            <p:cNvSpPr/>
            <p:nvPr/>
          </p:nvSpPr>
          <p:spPr>
            <a:xfrm flipV="1">
              <a:off x="7620" y="-7620"/>
              <a:ext cx="12014200" cy="914401"/>
            </a:xfrm>
            <a:prstGeom prst="round1Rect">
              <a:avLst/>
            </a:prstGeom>
            <a:solidFill>
              <a:srgbClr val="05A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487067" y="208434"/>
            <a:ext cx="4132696" cy="645160"/>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VOCABULARY</a:t>
            </a:r>
            <a:endParaRPr lang="en-US" sz="3600" b="1" dirty="0">
              <a:effectLst>
                <a:glow rad="88900">
                  <a:schemeClr val="bg1"/>
                </a:glow>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a:spLocks noGrp="1" noRot="1" noChangeAspect="1" noMove="1" noResize="1" noEditPoints="1" noAdjustHandles="1" noChangeArrowheads="1" noChangeShapeType="1" noTextEdit="1"/>
          </p:cNvSpPr>
          <p:nvPr/>
        </p:nvSpPr>
        <p:spPr>
          <a:xfrm>
            <a:off x="-253365" y="-123825"/>
            <a:ext cx="12698730" cy="710565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36" name="TextBox 35"/>
          <p:cNvSpPr txBox="1"/>
          <p:nvPr/>
        </p:nvSpPr>
        <p:spPr>
          <a:xfrm>
            <a:off x="4867261" y="3433941"/>
            <a:ext cx="5395266" cy="521970"/>
          </a:xfrm>
          <a:prstGeom prst="rect">
            <a:avLst/>
          </a:prstGeom>
          <a:noFill/>
        </p:spPr>
        <p:txBody>
          <a:bodyPr wrap="square" rtlCol="0">
            <a:spAutoFit/>
          </a:bodyPr>
          <a:lstStyle/>
          <a:p>
            <a:r>
              <a:rPr lang="en-US" sz="2800" b="1">
                <a:solidFill>
                  <a:srgbClr val="FFFF00"/>
                </a:solidFill>
              </a:rPr>
              <a:t>LESSON 5: SKILLS 1</a:t>
            </a:r>
            <a:endParaRPr lang="en-US" sz="2800" b="1" dirty="0">
              <a:solidFill>
                <a:srgbClr val="FFFF00"/>
              </a:solidFill>
            </a:endParaRPr>
          </a:p>
        </p:txBody>
      </p:sp>
      <p:sp>
        <p:nvSpPr>
          <p:cNvPr id="14" name="Rectangles 13"/>
          <p:cNvSpPr/>
          <p:nvPr/>
        </p:nvSpPr>
        <p:spPr>
          <a:xfrm>
            <a:off x="9159240" y="-1460500"/>
            <a:ext cx="6209030" cy="9778365"/>
          </a:xfrm>
          <a:prstGeom prst="rect">
            <a:avLst/>
          </a:prstGeom>
          <a:blipFill rotWithShape="1">
            <a:blip r:embed="rId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grpSp>
        <p:nvGrpSpPr>
          <p:cNvPr id="33" name="Group 32"/>
          <p:cNvGrpSpPr/>
          <p:nvPr/>
        </p:nvGrpSpPr>
        <p:grpSpPr>
          <a:xfrm>
            <a:off x="6845211" y="1674290"/>
            <a:ext cx="712319" cy="709214"/>
            <a:chOff x="2180974" y="148629"/>
            <a:chExt cx="712319" cy="709214"/>
          </a:xfrm>
        </p:grpSpPr>
        <p:sp>
          <p:nvSpPr>
            <p:cNvPr id="30" name="Oval 29"/>
            <p:cNvSpPr/>
            <p:nvPr/>
          </p:nvSpPr>
          <p:spPr>
            <a:xfrm>
              <a:off x="2180974" y="148629"/>
              <a:ext cx="712319" cy="709214"/>
            </a:xfrm>
            <a:prstGeom prst="ellipse">
              <a:avLst/>
            </a:prstGeom>
            <a:solidFill>
              <a:srgbClr val="F47D5F"/>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GB"/>
            </a:p>
          </p:txBody>
        </p:sp>
        <p:sp>
          <p:nvSpPr>
            <p:cNvPr id="31" name="Chord 30"/>
            <p:cNvSpPr/>
            <p:nvPr/>
          </p:nvSpPr>
          <p:spPr>
            <a:xfrm rot="4088942">
              <a:off x="2197459" y="160739"/>
              <a:ext cx="676824" cy="685834"/>
            </a:xfrm>
            <a:prstGeom prst="chord">
              <a:avLst>
                <a:gd name="adj1" fmla="val 2761841"/>
                <a:gd name="adj2" fmla="val 16200000"/>
              </a:avLst>
            </a:prstGeom>
            <a:solidFill>
              <a:srgbClr val="F266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GB"/>
            </a:p>
          </p:txBody>
        </p:sp>
      </p:grpSp>
      <p:sp>
        <p:nvSpPr>
          <p:cNvPr id="40" name="TextBox 39"/>
          <p:cNvSpPr txBox="1"/>
          <p:nvPr/>
        </p:nvSpPr>
        <p:spPr>
          <a:xfrm>
            <a:off x="5027295" y="1694815"/>
            <a:ext cx="1818005" cy="706755"/>
          </a:xfrm>
          <a:prstGeom prst="rect">
            <a:avLst/>
          </a:prstGeom>
          <a:noFill/>
        </p:spPr>
        <p:txBody>
          <a:bodyPr wrap="square" rtlCol="0">
            <a:spAutoFit/>
          </a:bodyPr>
          <a:p>
            <a:pPr algn="ctr"/>
            <a:r>
              <a:rPr lang="en-US" sz="4000" b="1" dirty="0">
                <a:solidFill>
                  <a:schemeClr val="bg1"/>
                </a:solidFill>
                <a:latin typeface="Myriad Pro" pitchFamily="34" charset="0"/>
              </a:rPr>
              <a:t>Unit</a:t>
            </a:r>
            <a:endParaRPr lang="en-US" sz="4000" b="1" dirty="0">
              <a:solidFill>
                <a:schemeClr val="bg1"/>
              </a:solidFill>
              <a:latin typeface="Myriad Pro" pitchFamily="34" charset="0"/>
            </a:endParaRPr>
          </a:p>
        </p:txBody>
      </p:sp>
      <p:sp>
        <p:nvSpPr>
          <p:cNvPr id="2" name="TextBox 40"/>
          <p:cNvSpPr txBox="1"/>
          <p:nvPr/>
        </p:nvSpPr>
        <p:spPr>
          <a:xfrm>
            <a:off x="3633486" y="2599069"/>
            <a:ext cx="6521108" cy="706755"/>
          </a:xfrm>
          <a:prstGeom prst="rect">
            <a:avLst/>
          </a:prstGeom>
          <a:noFill/>
        </p:spPr>
        <p:txBody>
          <a:bodyPr wrap="square" rtlCol="0">
            <a:spAutoFit/>
          </a:bodyPr>
          <a:p>
            <a:r>
              <a:rPr lang="en-US" sz="4000" b="1" smtClean="0">
                <a:solidFill>
                  <a:schemeClr val="bg1"/>
                </a:solidFill>
                <a:latin typeface="Myriad Pro" pitchFamily="34" charset="0"/>
              </a:rPr>
              <a:t>OUR TET HOLIDAY</a:t>
            </a:r>
            <a:endParaRPr lang="en-US" sz="4000" b="1" smtClean="0">
              <a:solidFill>
                <a:schemeClr val="bg1"/>
              </a:solidFill>
              <a:latin typeface="Myriad Pro" pitchFamily="34" charset="0"/>
            </a:endParaRPr>
          </a:p>
        </p:txBody>
      </p:sp>
      <p:sp>
        <p:nvSpPr>
          <p:cNvPr id="17" name="TextBox 16"/>
          <p:cNvSpPr txBox="1"/>
          <p:nvPr/>
        </p:nvSpPr>
        <p:spPr>
          <a:xfrm>
            <a:off x="6827136" y="1675618"/>
            <a:ext cx="730394" cy="706755"/>
          </a:xfrm>
          <a:prstGeom prst="rect">
            <a:avLst/>
          </a:prstGeom>
          <a:noFill/>
        </p:spPr>
        <p:txBody>
          <a:bodyPr wrap="square" rtlCol="0">
            <a:spAutoFit/>
          </a:bodyPr>
          <a:p>
            <a:pPr algn="ctr"/>
            <a:r>
              <a:rPr lang="en-US" sz="4000" b="1" dirty="0">
                <a:solidFill>
                  <a:schemeClr val="bg1"/>
                </a:solidFill>
                <a:latin typeface="Myriad Pro" pitchFamily="34" charset="0"/>
              </a:rPr>
              <a:t>6</a:t>
            </a:r>
            <a:endParaRPr lang="en-US" sz="4000" b="1" dirty="0">
              <a:solidFill>
                <a:schemeClr val="bg1"/>
              </a:solidFill>
              <a:latin typeface="Myriad Pro" pitchFamily="34" charset="0"/>
            </a:endParaRPr>
          </a:p>
        </p:txBody>
      </p:sp>
      <p:sp>
        <p:nvSpPr>
          <p:cNvPr id="3" name="Rectangles 2"/>
          <p:cNvSpPr/>
          <p:nvPr/>
        </p:nvSpPr>
        <p:spPr>
          <a:xfrm>
            <a:off x="-2667635" y="-1460500"/>
            <a:ext cx="6149340" cy="9778365"/>
          </a:xfrm>
          <a:prstGeom prst="rect">
            <a:avLst/>
          </a:prstGeom>
          <a:blipFill rotWithShape="1">
            <a:blip r:embed="rId2"/>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pic>
        <p:nvPicPr>
          <p:cNvPr id="15" name="Picture 14" descr="sparkles"/>
          <p:cNvPicPr>
            <a:picLocks noChangeAspect="1"/>
          </p:cNvPicPr>
          <p:nvPr/>
        </p:nvPicPr>
        <p:blipFill>
          <a:blip r:embed="rId3"/>
          <a:stretch>
            <a:fillRect/>
          </a:stretch>
        </p:blipFill>
        <p:spPr>
          <a:xfrm>
            <a:off x="3481705" y="4329430"/>
            <a:ext cx="1700530" cy="1700530"/>
          </a:xfrm>
          <a:prstGeom prst="rect">
            <a:avLst/>
          </a:prstGeom>
        </p:spPr>
      </p:pic>
      <p:pic>
        <p:nvPicPr>
          <p:cNvPr id="16" name="Picture 15" descr="sparkles"/>
          <p:cNvPicPr>
            <a:picLocks noChangeAspect="1"/>
          </p:cNvPicPr>
          <p:nvPr/>
        </p:nvPicPr>
        <p:blipFill>
          <a:blip r:embed="rId3"/>
          <a:stretch>
            <a:fillRect/>
          </a:stretch>
        </p:blipFill>
        <p:spPr>
          <a:xfrm flipH="1">
            <a:off x="7289165" y="4084320"/>
            <a:ext cx="1581785" cy="1581785"/>
          </a:xfrm>
          <a:prstGeom prst="rect">
            <a:avLst/>
          </a:prstGeom>
        </p:spPr>
      </p:pic>
      <p:pic>
        <p:nvPicPr>
          <p:cNvPr id="18" name="Picture 17" descr="sparkles"/>
          <p:cNvPicPr>
            <a:picLocks noChangeAspect="1"/>
          </p:cNvPicPr>
          <p:nvPr/>
        </p:nvPicPr>
        <p:blipFill>
          <a:blip r:embed="rId3"/>
          <a:stretch>
            <a:fillRect/>
          </a:stretch>
        </p:blipFill>
        <p:spPr>
          <a:xfrm flipH="1">
            <a:off x="7441565" y="50800"/>
            <a:ext cx="1524635" cy="1524635"/>
          </a:xfrm>
          <a:prstGeom prst="rect">
            <a:avLst/>
          </a:prstGeom>
        </p:spPr>
      </p:pic>
      <p:pic>
        <p:nvPicPr>
          <p:cNvPr id="19" name="Picture 18" descr="sparkles"/>
          <p:cNvPicPr>
            <a:picLocks noChangeAspect="1"/>
          </p:cNvPicPr>
          <p:nvPr/>
        </p:nvPicPr>
        <p:blipFill>
          <a:blip r:embed="rId3"/>
          <a:stretch>
            <a:fillRect/>
          </a:stretch>
        </p:blipFill>
        <p:spPr>
          <a:xfrm flipH="1">
            <a:off x="3481705" y="342265"/>
            <a:ext cx="1409700" cy="14097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iterate type="lt">
                                    <p:tmPct val="10000"/>
                                  </p:iterate>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900" decel="100000" fill="hold"/>
                                        <p:tgtEl>
                                          <p:spTgt spid="3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6"/>
                                        </p:tgtEl>
                                        <p:attrNameLst>
                                          <p:attrName>ppt_y</p:attrName>
                                        </p:attrNameLst>
                                      </p:cBhvr>
                                      <p:tavLst>
                                        <p:tav tm="0">
                                          <p:val>
                                            <p:strVal val="#ppt_y-.03"/>
                                          </p:val>
                                        </p:tav>
                                        <p:tav tm="100000">
                                          <p:val>
                                            <p:strVal val="#ppt_y"/>
                                          </p:val>
                                        </p:tav>
                                      </p:tavLst>
                                    </p:anim>
                                  </p:childTnLst>
                                </p:cTn>
                              </p:par>
                              <p:par>
                                <p:cTn id="11" presetID="35" presetClass="emph" presetSubtype="0" repeatCount="indefinite" fill="hold" nodeType="withEffect">
                                  <p:stCondLst>
                                    <p:cond delay="0"/>
                                  </p:stCondLst>
                                  <p:childTnLst>
                                    <p:anim calcmode="discrete" valueType="str">
                                      <p:cBhvr>
                                        <p:cTn id="12" dur="1000" fill="hold"/>
                                        <p:tgtEl>
                                          <p:spTgt spid="19"/>
                                        </p:tgtEl>
                                        <p:attrNameLst>
                                          <p:attrName>style.visibility</p:attrName>
                                        </p:attrNameLst>
                                      </p:cBhvr>
                                      <p:tavLst>
                                        <p:tav tm="0">
                                          <p:val>
                                            <p:strVal val="hidden"/>
                                          </p:val>
                                        </p:tav>
                                        <p:tav tm="50000">
                                          <p:val>
                                            <p:strVal val="visible"/>
                                          </p:val>
                                        </p:tav>
                                      </p:tavLst>
                                    </p:anim>
                                  </p:childTnLst>
                                </p:cTn>
                              </p:par>
                              <p:par>
                                <p:cTn id="13" presetID="35" presetClass="emph" presetSubtype="0" repeatCount="indefinite" fill="hold" nodeType="withEffect">
                                  <p:stCondLst>
                                    <p:cond delay="0"/>
                                  </p:stCondLst>
                                  <p:childTnLst>
                                    <p:anim calcmode="discrete" valueType="str">
                                      <p:cBhvr>
                                        <p:cTn id="14" dur="1000" fill="hold"/>
                                        <p:tgtEl>
                                          <p:spTgt spid="18"/>
                                        </p:tgtEl>
                                        <p:attrNameLst>
                                          <p:attrName>style.visibility</p:attrName>
                                        </p:attrNameLst>
                                      </p:cBhvr>
                                      <p:tavLst>
                                        <p:tav tm="0">
                                          <p:val>
                                            <p:strVal val="hidden"/>
                                          </p:val>
                                        </p:tav>
                                        <p:tav tm="50000">
                                          <p:val>
                                            <p:strVal val="visible"/>
                                          </p:val>
                                        </p:tav>
                                      </p:tavLst>
                                    </p:anim>
                                  </p:childTnLst>
                                </p:cTn>
                              </p:par>
                              <p:par>
                                <p:cTn id="15" presetID="35" presetClass="emph" presetSubtype="0" repeatCount="indefinite" fill="hold" nodeType="withEffect">
                                  <p:stCondLst>
                                    <p:cond delay="0"/>
                                  </p:stCondLst>
                                  <p:childTnLst>
                                    <p:anim calcmode="discrete" valueType="str">
                                      <p:cBhvr>
                                        <p:cTn id="16" dur="1000" fill="hold"/>
                                        <p:tgtEl>
                                          <p:spTgt spid="16"/>
                                        </p:tgtEl>
                                        <p:attrNameLst>
                                          <p:attrName>style.visibility</p:attrName>
                                        </p:attrNameLst>
                                      </p:cBhvr>
                                      <p:tavLst>
                                        <p:tav tm="0">
                                          <p:val>
                                            <p:strVal val="hidden"/>
                                          </p:val>
                                        </p:tav>
                                        <p:tav tm="50000">
                                          <p:val>
                                            <p:strVal val="visible"/>
                                          </p:val>
                                        </p:tav>
                                      </p:tavLst>
                                    </p:anim>
                                  </p:childTnLst>
                                </p:cTn>
                              </p:par>
                              <p:par>
                                <p:cTn id="17" presetID="35" presetClass="emph" presetSubtype="0" repeatCount="indefinite" fill="hold" nodeType="withEffect">
                                  <p:stCondLst>
                                    <p:cond delay="0"/>
                                  </p:stCondLst>
                                  <p:childTnLst>
                                    <p:anim calcmode="discrete" valueType="str">
                                      <p:cBhvr>
                                        <p:cTn id="18" dur="1000" fill="hold"/>
                                        <p:tgtEl>
                                          <p:spTgt spid="15"/>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6"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8" name="Rectangle 17"/>
          <p:cNvSpPr>
            <a:spLocks noGrp="1" noRot="1" noChangeAspect="1" noMove="1" noResize="1" noEditPoints="1" noAdjustHandles="1" noChangeArrowheads="1" noChangeShapeType="1" noTextEdit="1"/>
          </p:cNvSpPr>
          <p:nvPr/>
        </p:nvSpPr>
        <p:spPr>
          <a:xfrm>
            <a:off x="0" y="1083306"/>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182370" y="1385570"/>
            <a:ext cx="9843135" cy="1938020"/>
          </a:xfrm>
          <a:prstGeom prst="rect">
            <a:avLst/>
          </a:prstGeom>
          <a:noFill/>
        </p:spPr>
        <p:txBody>
          <a:bodyPr wrap="square" rtlCol="0">
            <a:spAutoFit/>
          </a:bodyPr>
          <a:lstStyle/>
          <a:p>
            <a:pPr algn="ctr"/>
            <a:r>
              <a:rPr lang="en-US" sz="4000" b="1" dirty="0">
                <a:ln>
                  <a:noFill/>
                </a:ln>
                <a:solidFill>
                  <a:schemeClr val="tx1"/>
                </a:solidFill>
                <a:effectLst>
                  <a:outerShdw blurRad="38100" dist="38100" dir="2700000" algn="tl">
                    <a:srgbClr val="000000">
                      <a:alpha val="43137"/>
                    </a:srgbClr>
                  </a:outerShdw>
                </a:effectLst>
              </a:rPr>
              <a:t>In some countries, it is a .................. to greet each other with a bow instead of a handshake</a:t>
            </a:r>
            <a:endParaRPr lang="en-US" sz="4000" b="1" dirty="0">
              <a:ln>
                <a:noFill/>
              </a:ln>
              <a:solidFill>
                <a:schemeClr val="tx1"/>
              </a:solidFill>
              <a:effectLst>
                <a:outerShdw blurRad="38100" dist="38100" dir="2700000" algn="tl">
                  <a:srgbClr val="000000">
                    <a:alpha val="43137"/>
                  </a:srgbClr>
                </a:outerShdw>
              </a:effectLst>
            </a:endParaRPr>
          </a:p>
        </p:txBody>
      </p:sp>
      <p:sp>
        <p:nvSpPr>
          <p:cNvPr id="4" name="Rectangles 3"/>
          <p:cNvSpPr/>
          <p:nvPr/>
        </p:nvSpPr>
        <p:spPr>
          <a:xfrm>
            <a:off x="1348740" y="2278380"/>
            <a:ext cx="2242185" cy="2242185"/>
          </a:xfrm>
          <a:prstGeom prst="rect">
            <a:avLst/>
          </a:prstGeom>
          <a:effectLst>
            <a:outerShdw blurRad="76200" dist="50800" dir="5400000" sx="105000" sy="105000" algn="ctr" rotWithShape="0">
              <a:srgbClr val="000000">
                <a:alpha val="44000"/>
              </a:srgbClr>
            </a:outerShdw>
          </a:effectLst>
        </p:spPr>
        <p:style>
          <a:lnRef idx="2">
            <a:schemeClr val="dk1"/>
          </a:lnRef>
          <a:fillRef idx="1">
            <a:schemeClr val="lt1"/>
          </a:fillRef>
          <a:effectRef idx="0">
            <a:schemeClr val="dk1"/>
          </a:effectRef>
          <a:fontRef idx="minor">
            <a:schemeClr val="dk1"/>
          </a:fontRef>
        </p:style>
        <p:txBody>
          <a:bodyPr rtlCol="0" anchor="ctr"/>
          <a:p>
            <a:pPr algn="ctr"/>
            <a:r>
              <a:rPr lang="en-US" sz="3200"/>
              <a:t>A. cheer</a:t>
            </a:r>
            <a:endParaRPr lang="en-US" sz="3200"/>
          </a:p>
        </p:txBody>
      </p:sp>
      <p:sp>
        <p:nvSpPr>
          <p:cNvPr id="6" name="Rectangles 5"/>
          <p:cNvSpPr/>
          <p:nvPr/>
        </p:nvSpPr>
        <p:spPr>
          <a:xfrm>
            <a:off x="8334375" y="2278380"/>
            <a:ext cx="2242185" cy="2242185"/>
          </a:xfrm>
          <a:prstGeom prst="rect">
            <a:avLst/>
          </a:prstGeom>
          <a:effectLst>
            <a:outerShdw blurRad="76200" dist="50800" dir="5400000" sx="105000" sy="105000" algn="ctr" rotWithShape="0">
              <a:srgbClr val="000000">
                <a:alpha val="44000"/>
              </a:srgbClr>
            </a:outerShdw>
          </a:effectLst>
        </p:spPr>
        <p:style>
          <a:lnRef idx="2">
            <a:schemeClr val="dk1"/>
          </a:lnRef>
          <a:fillRef idx="1">
            <a:schemeClr val="lt1"/>
          </a:fillRef>
          <a:effectRef idx="0">
            <a:schemeClr val="dk1"/>
          </a:effectRef>
          <a:fontRef idx="minor">
            <a:schemeClr val="dk1"/>
          </a:fontRef>
        </p:style>
        <p:txBody>
          <a:bodyPr rtlCol="0" anchor="ctr"/>
          <a:p>
            <a:pPr algn="ctr"/>
            <a:r>
              <a:rPr lang="en-US" sz="3200"/>
              <a:t>B. custom</a:t>
            </a:r>
            <a:endParaRPr lang="en-US" sz="3200"/>
          </a:p>
        </p:txBody>
      </p:sp>
      <p:sp>
        <p:nvSpPr>
          <p:cNvPr id="8" name="Rectangles 7"/>
          <p:cNvSpPr/>
          <p:nvPr/>
        </p:nvSpPr>
        <p:spPr>
          <a:xfrm>
            <a:off x="5107940" y="4520565"/>
            <a:ext cx="2242185" cy="2242185"/>
          </a:xfrm>
          <a:prstGeom prst="rect">
            <a:avLst/>
          </a:prstGeom>
          <a:effectLst>
            <a:outerShdw blurRad="76200" dist="50800" dir="5400000" sx="105000" sy="105000" algn="ctr" rotWithShape="0">
              <a:srgbClr val="000000">
                <a:alpha val="44000"/>
              </a:srgbClr>
            </a:outerShdw>
          </a:effectLst>
        </p:spPr>
        <p:style>
          <a:lnRef idx="2">
            <a:schemeClr val="dk1"/>
          </a:lnRef>
          <a:fillRef idx="1">
            <a:schemeClr val="lt1"/>
          </a:fillRef>
          <a:effectRef idx="0">
            <a:schemeClr val="dk1"/>
          </a:effectRef>
          <a:fontRef idx="minor">
            <a:schemeClr val="dk1"/>
          </a:fontRef>
        </p:style>
        <p:txBody>
          <a:bodyPr rtlCol="0" anchor="ctr"/>
          <a:p>
            <a:pPr algn="ctr"/>
            <a:r>
              <a:rPr lang="en-US" sz="3200"/>
              <a:t>C.strike</a:t>
            </a:r>
            <a:endParaRPr lang="en-US" sz="3200"/>
          </a:p>
        </p:txBody>
      </p:sp>
      <p:grpSp>
        <p:nvGrpSpPr>
          <p:cNvPr id="19" name="Group 18"/>
          <p:cNvGrpSpPr/>
          <p:nvPr/>
        </p:nvGrpSpPr>
        <p:grpSpPr>
          <a:xfrm>
            <a:off x="7620" y="0"/>
            <a:ext cx="12192000" cy="1083309"/>
            <a:chOff x="7620" y="-7620"/>
            <a:chExt cx="12192000" cy="1083309"/>
          </a:xfrm>
        </p:grpSpPr>
        <p:sp>
          <p:nvSpPr>
            <p:cNvPr id="28" name="Round Single Corner Rectangle 27"/>
            <p:cNvSpPr/>
            <p:nvPr/>
          </p:nvSpPr>
          <p:spPr>
            <a:xfrm flipV="1">
              <a:off x="7620" y="-5876"/>
              <a:ext cx="12192000" cy="1081565"/>
            </a:xfrm>
            <a:prstGeom prst="round1Rect">
              <a:avLst/>
            </a:prstGeom>
            <a:solidFill>
              <a:srgbClr val="C0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ound Single Corner Rectangle 28"/>
            <p:cNvSpPr/>
            <p:nvPr/>
          </p:nvSpPr>
          <p:spPr>
            <a:xfrm flipV="1">
              <a:off x="7620" y="-7620"/>
              <a:ext cx="12109450" cy="996951"/>
            </a:xfrm>
            <a:prstGeom prst="round1Rect">
              <a:avLst/>
            </a:prstGeom>
            <a:solidFill>
              <a:srgbClr val="62C8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ound Single Corner Rectangle 29"/>
            <p:cNvSpPr/>
            <p:nvPr/>
          </p:nvSpPr>
          <p:spPr>
            <a:xfrm flipV="1">
              <a:off x="7620" y="-7620"/>
              <a:ext cx="12014200" cy="914401"/>
            </a:xfrm>
            <a:prstGeom prst="round1Rect">
              <a:avLst/>
            </a:prstGeom>
            <a:solidFill>
              <a:srgbClr val="05A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487067" y="208434"/>
            <a:ext cx="4132696" cy="645160"/>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VOCABULARY</a:t>
            </a:r>
            <a:endParaRPr lang="en-US" sz="3600" b="1" dirty="0">
              <a:effectLst>
                <a:glow rad="88900">
                  <a:schemeClr val="bg1"/>
                </a:glow>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xit" presetSubtype="0" fill="hold" grpId="2" nodeType="withEffect">
                                  <p:stCondLst>
                                    <p:cond delay="8000"/>
                                  </p:stCondLst>
                                  <p:childTnLst>
                                    <p:set>
                                      <p:cBhvr>
                                        <p:cTn id="8" dur="1" fill="hold">
                                          <p:stCondLst>
                                            <p:cond delay="0"/>
                                          </p:stCondLst>
                                        </p:cTn>
                                        <p:tgtEl>
                                          <p:spTgt spid="5"/>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mph" presetSubtype="2" fill="hold" nodeType="clickEffect">
                                  <p:stCondLst>
                                    <p:cond delay="0"/>
                                  </p:stCondLst>
                                  <p:childTnLst>
                                    <p:animClr clrSpc="rgb" dir="cw">
                                      <p:cBhvr>
                                        <p:cTn id="20" dur="2000" fill="hold"/>
                                        <p:tgtEl>
                                          <p:spTgt spid="6"/>
                                        </p:tgtEl>
                                        <p:attrNameLst>
                                          <p:attrName>fillcolor</p:attrName>
                                        </p:attrNameLst>
                                      </p:cBhvr>
                                      <p:to>
                                        <a:srgbClr val="24ff1f"/>
                                      </p:to>
                                    </p:animClr>
                                    <p:set>
                                      <p:cBhvr>
                                        <p:cTn id="21" dur="2000" fill="hold"/>
                                        <p:tgtEl>
                                          <p:spTgt spid="6"/>
                                        </p:tgtEl>
                                        <p:attrNameLst>
                                          <p:attrName>fill.type</p:attrName>
                                        </p:attrNameLst>
                                      </p:cBhvr>
                                      <p:to>
                                        <p:strVal val="solid"/>
                                      </p:to>
                                    </p:set>
                                    <p:set>
                                      <p:cBhvr>
                                        <p:cTn id="22" dur="2000" fill="hold"/>
                                        <p:tgtEl>
                                          <p:spTgt spid="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4" grpId="0" bldLvl="0" animBg="1"/>
      <p:bldP spid="6" grpId="0" bldLvl="0" animBg="1"/>
      <p:bldP spid="8" grpId="0" bldLvl="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8" name="Rectangle 17"/>
          <p:cNvSpPr>
            <a:spLocks noGrp="1" noRot="1" noChangeAspect="1" noMove="1" noResize="1" noEditPoints="1" noAdjustHandles="1" noChangeArrowheads="1" noChangeShapeType="1" noTextEdit="1"/>
          </p:cNvSpPr>
          <p:nvPr/>
        </p:nvSpPr>
        <p:spPr>
          <a:xfrm>
            <a:off x="0" y="1083306"/>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182370" y="979170"/>
            <a:ext cx="9843135" cy="1322070"/>
          </a:xfrm>
          <a:prstGeom prst="rect">
            <a:avLst/>
          </a:prstGeom>
          <a:noFill/>
        </p:spPr>
        <p:txBody>
          <a:bodyPr wrap="square" rtlCol="0">
            <a:spAutoFit/>
          </a:bodyPr>
          <a:lstStyle/>
          <a:p>
            <a:pPr algn="ctr"/>
            <a:r>
              <a:rPr lang="en-US" sz="4000" b="1" dirty="0">
                <a:ln>
                  <a:noFill/>
                </a:ln>
                <a:solidFill>
                  <a:schemeClr val="tx1"/>
                </a:solidFill>
                <a:effectLst>
                  <a:outerShdw blurRad="38100" dist="38100" dir="2700000" algn="tl">
                    <a:srgbClr val="000000">
                      <a:alpha val="43137"/>
                    </a:srgbClr>
                  </a:outerShdw>
                </a:effectLst>
              </a:rPr>
              <a:t>Everyone ........ as the winners received their medals.</a:t>
            </a:r>
            <a:endParaRPr lang="en-US" sz="4000" b="1" dirty="0">
              <a:ln>
                <a:noFill/>
              </a:ln>
              <a:solidFill>
                <a:schemeClr val="tx1"/>
              </a:solidFill>
              <a:effectLst>
                <a:outerShdw blurRad="38100" dist="38100" dir="2700000" algn="tl">
                  <a:srgbClr val="000000">
                    <a:alpha val="43137"/>
                  </a:srgbClr>
                </a:outerShdw>
              </a:effectLst>
            </a:endParaRPr>
          </a:p>
        </p:txBody>
      </p:sp>
      <p:sp>
        <p:nvSpPr>
          <p:cNvPr id="4" name="Rectangles 3"/>
          <p:cNvSpPr/>
          <p:nvPr/>
        </p:nvSpPr>
        <p:spPr>
          <a:xfrm>
            <a:off x="1348740" y="1871980"/>
            <a:ext cx="2242185" cy="2242185"/>
          </a:xfrm>
          <a:prstGeom prst="rect">
            <a:avLst/>
          </a:prstGeom>
          <a:effectLst>
            <a:outerShdw blurRad="76200" dist="50800" dir="5400000" sx="105000" sy="105000" algn="ctr" rotWithShape="0">
              <a:srgbClr val="000000">
                <a:alpha val="44000"/>
              </a:srgbClr>
            </a:outerShdw>
          </a:effectLst>
        </p:spPr>
        <p:style>
          <a:lnRef idx="2">
            <a:schemeClr val="dk1"/>
          </a:lnRef>
          <a:fillRef idx="1">
            <a:schemeClr val="lt1"/>
          </a:fillRef>
          <a:effectRef idx="0">
            <a:schemeClr val="dk1"/>
          </a:effectRef>
          <a:fontRef idx="minor">
            <a:schemeClr val="dk1"/>
          </a:fontRef>
        </p:style>
        <p:txBody>
          <a:bodyPr rtlCol="0" anchor="ctr"/>
          <a:p>
            <a:pPr algn="ctr"/>
            <a:r>
              <a:rPr lang="en-US" sz="3200"/>
              <a:t>A. cheered</a:t>
            </a:r>
            <a:endParaRPr lang="en-US" sz="3200"/>
          </a:p>
        </p:txBody>
      </p:sp>
      <p:sp>
        <p:nvSpPr>
          <p:cNvPr id="6" name="Rectangles 5"/>
          <p:cNvSpPr/>
          <p:nvPr/>
        </p:nvSpPr>
        <p:spPr>
          <a:xfrm>
            <a:off x="8334375" y="1871980"/>
            <a:ext cx="2242185" cy="2242185"/>
          </a:xfrm>
          <a:prstGeom prst="rect">
            <a:avLst/>
          </a:prstGeom>
          <a:effectLst>
            <a:outerShdw blurRad="76200" dist="50800" dir="5400000" sx="105000" sy="105000" algn="ctr" rotWithShape="0">
              <a:srgbClr val="000000">
                <a:alpha val="44000"/>
              </a:srgbClr>
            </a:outerShdw>
          </a:effectLst>
        </p:spPr>
        <p:style>
          <a:lnRef idx="2">
            <a:schemeClr val="dk1"/>
          </a:lnRef>
          <a:fillRef idx="1">
            <a:schemeClr val="lt1"/>
          </a:fillRef>
          <a:effectRef idx="0">
            <a:schemeClr val="dk1"/>
          </a:effectRef>
          <a:fontRef idx="minor">
            <a:schemeClr val="dk1"/>
          </a:fontRef>
        </p:style>
        <p:txBody>
          <a:bodyPr rtlCol="0" anchor="ctr"/>
          <a:p>
            <a:pPr algn="ctr"/>
            <a:r>
              <a:rPr lang="en-US" sz="3200"/>
              <a:t>B. custom</a:t>
            </a:r>
            <a:endParaRPr lang="en-US" sz="3200"/>
          </a:p>
        </p:txBody>
      </p:sp>
      <p:sp>
        <p:nvSpPr>
          <p:cNvPr id="8" name="Rectangles 7"/>
          <p:cNvSpPr/>
          <p:nvPr/>
        </p:nvSpPr>
        <p:spPr>
          <a:xfrm>
            <a:off x="1424940" y="4355465"/>
            <a:ext cx="2242185" cy="2242185"/>
          </a:xfrm>
          <a:prstGeom prst="rect">
            <a:avLst/>
          </a:prstGeom>
          <a:effectLst>
            <a:outerShdw blurRad="76200" dist="50800" dir="5400000" sx="105000" sy="105000" algn="ctr" rotWithShape="0">
              <a:srgbClr val="000000">
                <a:alpha val="44000"/>
              </a:srgbClr>
            </a:outerShdw>
          </a:effectLst>
        </p:spPr>
        <p:style>
          <a:lnRef idx="2">
            <a:schemeClr val="dk1"/>
          </a:lnRef>
          <a:fillRef idx="1">
            <a:schemeClr val="lt1"/>
          </a:fillRef>
          <a:effectRef idx="0">
            <a:schemeClr val="dk1"/>
          </a:effectRef>
          <a:fontRef idx="minor">
            <a:schemeClr val="dk1"/>
          </a:fontRef>
        </p:style>
        <p:txBody>
          <a:bodyPr rtlCol="0" anchor="ctr"/>
          <a:p>
            <a:pPr algn="ctr"/>
            <a:r>
              <a:rPr lang="en-US" sz="3200"/>
              <a:t>C. encouraged</a:t>
            </a:r>
            <a:endParaRPr lang="en-US" sz="3200"/>
          </a:p>
        </p:txBody>
      </p:sp>
      <p:sp>
        <p:nvSpPr>
          <p:cNvPr id="9" name="Rectangles 8"/>
          <p:cNvSpPr/>
          <p:nvPr/>
        </p:nvSpPr>
        <p:spPr>
          <a:xfrm>
            <a:off x="8334375" y="4380865"/>
            <a:ext cx="2242185" cy="2242185"/>
          </a:xfrm>
          <a:prstGeom prst="rect">
            <a:avLst/>
          </a:prstGeom>
          <a:effectLst>
            <a:outerShdw blurRad="76200" dist="50800" dir="5400000" sx="105000" sy="105000" algn="ctr" rotWithShape="0">
              <a:srgbClr val="000000">
                <a:alpha val="44000"/>
              </a:srgbClr>
            </a:outerShdw>
          </a:effectLst>
        </p:spPr>
        <p:style>
          <a:lnRef idx="2">
            <a:schemeClr val="dk1"/>
          </a:lnRef>
          <a:fillRef idx="1">
            <a:schemeClr val="lt1"/>
          </a:fillRef>
          <a:effectRef idx="0">
            <a:schemeClr val="dk1"/>
          </a:effectRef>
          <a:fontRef idx="minor">
            <a:schemeClr val="dk1"/>
          </a:fontRef>
        </p:style>
        <p:txBody>
          <a:bodyPr rtlCol="0" anchor="ctr"/>
          <a:p>
            <a:pPr algn="ctr"/>
            <a:r>
              <a:rPr lang="en-US" sz="3200"/>
              <a:t>D.fun</a:t>
            </a:r>
            <a:endParaRPr lang="en-US" sz="3200"/>
          </a:p>
        </p:txBody>
      </p:sp>
      <p:grpSp>
        <p:nvGrpSpPr>
          <p:cNvPr id="19" name="Group 18"/>
          <p:cNvGrpSpPr/>
          <p:nvPr/>
        </p:nvGrpSpPr>
        <p:grpSpPr>
          <a:xfrm>
            <a:off x="7620" y="0"/>
            <a:ext cx="12192000" cy="1083309"/>
            <a:chOff x="7620" y="-7620"/>
            <a:chExt cx="12192000" cy="1083309"/>
          </a:xfrm>
        </p:grpSpPr>
        <p:sp>
          <p:nvSpPr>
            <p:cNvPr id="28" name="Round Single Corner Rectangle 27"/>
            <p:cNvSpPr/>
            <p:nvPr/>
          </p:nvSpPr>
          <p:spPr>
            <a:xfrm flipV="1">
              <a:off x="7620" y="-5876"/>
              <a:ext cx="12192000" cy="1081565"/>
            </a:xfrm>
            <a:prstGeom prst="round1Rect">
              <a:avLst/>
            </a:prstGeom>
            <a:solidFill>
              <a:srgbClr val="C0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ound Single Corner Rectangle 28"/>
            <p:cNvSpPr/>
            <p:nvPr/>
          </p:nvSpPr>
          <p:spPr>
            <a:xfrm flipV="1">
              <a:off x="7620" y="-7620"/>
              <a:ext cx="12109450" cy="996951"/>
            </a:xfrm>
            <a:prstGeom prst="round1Rect">
              <a:avLst/>
            </a:prstGeom>
            <a:solidFill>
              <a:srgbClr val="62C8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ound Single Corner Rectangle 29"/>
            <p:cNvSpPr/>
            <p:nvPr/>
          </p:nvSpPr>
          <p:spPr>
            <a:xfrm flipV="1">
              <a:off x="7620" y="-7620"/>
              <a:ext cx="12014200" cy="914401"/>
            </a:xfrm>
            <a:prstGeom prst="round1Rect">
              <a:avLst/>
            </a:prstGeom>
            <a:solidFill>
              <a:srgbClr val="05A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487067" y="208434"/>
            <a:ext cx="4132696" cy="645160"/>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VOCABULARY</a:t>
            </a:r>
            <a:endParaRPr lang="en-US" sz="3600" b="1" dirty="0">
              <a:effectLst>
                <a:glow rad="88900">
                  <a:schemeClr val="bg1"/>
                </a:glow>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xit" presetSubtype="0" fill="hold" grpId="2" nodeType="withEffect">
                                  <p:stCondLst>
                                    <p:cond delay="5000"/>
                                  </p:stCondLst>
                                  <p:childTnLst>
                                    <p:set>
                                      <p:cBhvr>
                                        <p:cTn id="8" dur="1" fill="hold">
                                          <p:stCondLst>
                                            <p:cond delay="0"/>
                                          </p:stCondLst>
                                        </p:cTn>
                                        <p:tgtEl>
                                          <p:spTgt spid="5"/>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mph" presetSubtype="2" fill="hold" nodeType="clickEffect">
                                  <p:stCondLst>
                                    <p:cond delay="0"/>
                                  </p:stCondLst>
                                  <p:childTnLst>
                                    <p:animClr clrSpc="rgb" dir="cw">
                                      <p:cBhvr>
                                        <p:cTn id="22" dur="2000" fill="hold"/>
                                        <p:tgtEl>
                                          <p:spTgt spid="4"/>
                                        </p:tgtEl>
                                        <p:attrNameLst>
                                          <p:attrName>fillcolor</p:attrName>
                                        </p:attrNameLst>
                                      </p:cBhvr>
                                      <p:to>
                                        <a:srgbClr val="24ff1f"/>
                                      </p:to>
                                    </p:animClr>
                                    <p:set>
                                      <p:cBhvr>
                                        <p:cTn id="23" dur="2000" fill="hold"/>
                                        <p:tgtEl>
                                          <p:spTgt spid="4"/>
                                        </p:tgtEl>
                                        <p:attrNameLst>
                                          <p:attrName>fill.type</p:attrName>
                                        </p:attrNameLst>
                                      </p:cBhvr>
                                      <p:to>
                                        <p:strVal val="solid"/>
                                      </p:to>
                                    </p:set>
                                    <p:set>
                                      <p:cBhvr>
                                        <p:cTn id="24" dur="2000" fill="hold"/>
                                        <p:tgtEl>
                                          <p:spTgt spid="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6" grpId="0" bldLvl="0" animBg="1"/>
      <p:bldP spid="8" grpId="0" bldLvl="0" animBg="1"/>
      <p:bldP spid="4" grpId="0" bldLvl="0" animBg="1"/>
      <p:bldP spid="9" grpId="0" bldLvl="0" animBg="1"/>
      <p:bldP spid="9"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8" name="Rectangle 17"/>
          <p:cNvSpPr>
            <a:spLocks noGrp="1" noRot="1" noChangeAspect="1" noMove="1" noResize="1" noEditPoints="1" noAdjustHandles="1" noChangeArrowheads="1" noChangeShapeType="1" noTextEdit="1"/>
          </p:cNvSpPr>
          <p:nvPr/>
        </p:nvSpPr>
        <p:spPr>
          <a:xfrm>
            <a:off x="0" y="1083306"/>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182370" y="1144270"/>
            <a:ext cx="9843135" cy="1322070"/>
          </a:xfrm>
          <a:prstGeom prst="rect">
            <a:avLst/>
          </a:prstGeom>
          <a:noFill/>
        </p:spPr>
        <p:txBody>
          <a:bodyPr wrap="square" rtlCol="0">
            <a:spAutoFit/>
          </a:bodyPr>
          <a:lstStyle/>
          <a:p>
            <a:pPr algn="ctr"/>
            <a:r>
              <a:rPr lang="en-US" sz="4000" b="1" dirty="0">
                <a:ln>
                  <a:noFill/>
                </a:ln>
                <a:solidFill>
                  <a:schemeClr val="tx1"/>
                </a:solidFill>
                <a:effectLst>
                  <a:outerShdw blurRad="38100" dist="38100" dir="2700000" algn="tl">
                    <a:srgbClr val="000000">
                      <a:alpha val="43137"/>
                    </a:srgbClr>
                  </a:outerShdw>
                </a:effectLst>
              </a:rPr>
              <a:t>The clock was ........... ten as we went into the church</a:t>
            </a:r>
            <a:endParaRPr lang="en-US" sz="4000" b="1" dirty="0">
              <a:ln>
                <a:noFill/>
              </a:ln>
              <a:solidFill>
                <a:schemeClr val="tx1"/>
              </a:solidFill>
              <a:effectLst>
                <a:outerShdw blurRad="38100" dist="38100" dir="2700000" algn="tl">
                  <a:srgbClr val="000000">
                    <a:alpha val="43137"/>
                  </a:srgbClr>
                </a:outerShdw>
              </a:effectLst>
            </a:endParaRPr>
          </a:p>
        </p:txBody>
      </p:sp>
      <p:sp>
        <p:nvSpPr>
          <p:cNvPr id="4" name="Rectangles 3"/>
          <p:cNvSpPr/>
          <p:nvPr/>
        </p:nvSpPr>
        <p:spPr>
          <a:xfrm>
            <a:off x="8334375" y="1960880"/>
            <a:ext cx="2242185" cy="2242185"/>
          </a:xfrm>
          <a:prstGeom prst="rect">
            <a:avLst/>
          </a:prstGeom>
          <a:effectLst>
            <a:outerShdw blurRad="76200" dist="50800" dir="5400000" sx="105000" sy="105000" algn="ctr" rotWithShape="0">
              <a:srgbClr val="000000">
                <a:alpha val="44000"/>
              </a:srgbClr>
            </a:outerShdw>
          </a:effectLst>
        </p:spPr>
        <p:style>
          <a:lnRef idx="2">
            <a:schemeClr val="dk1"/>
          </a:lnRef>
          <a:fillRef idx="1">
            <a:schemeClr val="lt1"/>
          </a:fillRef>
          <a:effectRef idx="0">
            <a:schemeClr val="dk1"/>
          </a:effectRef>
          <a:fontRef idx="minor">
            <a:schemeClr val="dk1"/>
          </a:fontRef>
        </p:style>
        <p:txBody>
          <a:bodyPr rtlCol="0" anchor="ctr"/>
          <a:p>
            <a:pPr algn="ctr"/>
            <a:r>
              <a:rPr lang="en-US" sz="3200">
                <a:sym typeface="+mn-ea"/>
              </a:rPr>
              <a:t>B. striking</a:t>
            </a:r>
            <a:endParaRPr lang="en-US" sz="3200"/>
          </a:p>
        </p:txBody>
      </p:sp>
      <p:sp>
        <p:nvSpPr>
          <p:cNvPr id="6" name="Rectangles 5"/>
          <p:cNvSpPr/>
          <p:nvPr/>
        </p:nvSpPr>
        <p:spPr>
          <a:xfrm>
            <a:off x="1348740" y="4678680"/>
            <a:ext cx="2242185" cy="2242185"/>
          </a:xfrm>
          <a:prstGeom prst="rect">
            <a:avLst/>
          </a:prstGeom>
          <a:effectLst>
            <a:outerShdw blurRad="76200" dist="50800" dir="5400000" sx="105000" sy="105000" algn="ctr" rotWithShape="0">
              <a:srgbClr val="000000">
                <a:alpha val="44000"/>
              </a:srgbClr>
            </a:outerShdw>
          </a:effectLst>
        </p:spPr>
        <p:style>
          <a:lnRef idx="2">
            <a:schemeClr val="dk1"/>
          </a:lnRef>
          <a:fillRef idx="1">
            <a:schemeClr val="lt1"/>
          </a:fillRef>
          <a:effectRef idx="0">
            <a:schemeClr val="dk1"/>
          </a:effectRef>
          <a:fontRef idx="minor">
            <a:schemeClr val="dk1"/>
          </a:fontRef>
        </p:style>
        <p:txBody>
          <a:bodyPr rtlCol="0" anchor="ctr"/>
          <a:p>
            <a:pPr algn="ctr"/>
            <a:r>
              <a:rPr lang="en-US" sz="3200"/>
              <a:t>C. encouraging</a:t>
            </a:r>
            <a:endParaRPr lang="en-US" sz="3200"/>
          </a:p>
        </p:txBody>
      </p:sp>
      <p:sp>
        <p:nvSpPr>
          <p:cNvPr id="8" name="Rectangles 7"/>
          <p:cNvSpPr/>
          <p:nvPr/>
        </p:nvSpPr>
        <p:spPr>
          <a:xfrm>
            <a:off x="1348740" y="1960880"/>
            <a:ext cx="2242185" cy="2242185"/>
          </a:xfrm>
          <a:prstGeom prst="rect">
            <a:avLst/>
          </a:prstGeom>
          <a:effectLst>
            <a:outerShdw blurRad="76200" dist="50800" dir="5400000" sx="105000" sy="105000" algn="ctr" rotWithShape="0">
              <a:srgbClr val="000000">
                <a:alpha val="44000"/>
              </a:srgbClr>
            </a:outerShdw>
          </a:effectLst>
        </p:spPr>
        <p:style>
          <a:lnRef idx="2">
            <a:schemeClr val="dk1"/>
          </a:lnRef>
          <a:fillRef idx="1">
            <a:schemeClr val="lt1"/>
          </a:fillRef>
          <a:effectRef idx="0">
            <a:schemeClr val="dk1"/>
          </a:effectRef>
          <a:fontRef idx="minor">
            <a:schemeClr val="dk1"/>
          </a:fontRef>
        </p:style>
        <p:txBody>
          <a:bodyPr rtlCol="0" anchor="ctr"/>
          <a:p>
            <a:pPr algn="ctr"/>
            <a:r>
              <a:rPr lang="en-US" sz="3200">
                <a:sym typeface="+mn-ea"/>
              </a:rPr>
              <a:t>A. cheering</a:t>
            </a:r>
            <a:endParaRPr lang="en-US" sz="3200"/>
          </a:p>
        </p:txBody>
      </p:sp>
      <p:sp>
        <p:nvSpPr>
          <p:cNvPr id="9" name="Rectangles 8"/>
          <p:cNvSpPr/>
          <p:nvPr/>
        </p:nvSpPr>
        <p:spPr>
          <a:xfrm>
            <a:off x="8334375" y="4545965"/>
            <a:ext cx="2242185" cy="2242185"/>
          </a:xfrm>
          <a:prstGeom prst="rect">
            <a:avLst/>
          </a:prstGeom>
          <a:effectLst>
            <a:outerShdw blurRad="76200" dist="50800" dir="5400000" sx="105000" sy="105000" algn="ctr" rotWithShape="0">
              <a:srgbClr val="000000">
                <a:alpha val="44000"/>
              </a:srgbClr>
            </a:outerShdw>
          </a:effectLst>
        </p:spPr>
        <p:style>
          <a:lnRef idx="2">
            <a:schemeClr val="dk1"/>
          </a:lnRef>
          <a:fillRef idx="1">
            <a:schemeClr val="lt1"/>
          </a:fillRef>
          <a:effectRef idx="0">
            <a:schemeClr val="dk1"/>
          </a:effectRef>
          <a:fontRef idx="minor">
            <a:schemeClr val="dk1"/>
          </a:fontRef>
        </p:style>
        <p:txBody>
          <a:bodyPr rtlCol="0" anchor="ctr"/>
          <a:p>
            <a:pPr algn="ctr"/>
            <a:r>
              <a:rPr lang="en-US" sz="3200"/>
              <a:t>D.fun</a:t>
            </a:r>
            <a:endParaRPr lang="en-US" sz="3200"/>
          </a:p>
        </p:txBody>
      </p:sp>
      <p:grpSp>
        <p:nvGrpSpPr>
          <p:cNvPr id="19" name="Group 18"/>
          <p:cNvGrpSpPr/>
          <p:nvPr/>
        </p:nvGrpSpPr>
        <p:grpSpPr>
          <a:xfrm>
            <a:off x="7620" y="0"/>
            <a:ext cx="12192000" cy="1083309"/>
            <a:chOff x="7620" y="-7620"/>
            <a:chExt cx="12192000" cy="1083309"/>
          </a:xfrm>
        </p:grpSpPr>
        <p:sp>
          <p:nvSpPr>
            <p:cNvPr id="28" name="Round Single Corner Rectangle 27"/>
            <p:cNvSpPr/>
            <p:nvPr/>
          </p:nvSpPr>
          <p:spPr>
            <a:xfrm flipV="1">
              <a:off x="7620" y="-5876"/>
              <a:ext cx="12192000" cy="1081565"/>
            </a:xfrm>
            <a:prstGeom prst="round1Rect">
              <a:avLst/>
            </a:prstGeom>
            <a:solidFill>
              <a:srgbClr val="C0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ound Single Corner Rectangle 28"/>
            <p:cNvSpPr/>
            <p:nvPr/>
          </p:nvSpPr>
          <p:spPr>
            <a:xfrm flipV="1">
              <a:off x="7620" y="-7620"/>
              <a:ext cx="12109450" cy="996951"/>
            </a:xfrm>
            <a:prstGeom prst="round1Rect">
              <a:avLst/>
            </a:prstGeom>
            <a:solidFill>
              <a:srgbClr val="62C8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ound Single Corner Rectangle 29"/>
            <p:cNvSpPr/>
            <p:nvPr/>
          </p:nvSpPr>
          <p:spPr>
            <a:xfrm flipV="1">
              <a:off x="7620" y="-7620"/>
              <a:ext cx="12014200" cy="914401"/>
            </a:xfrm>
            <a:prstGeom prst="round1Rect">
              <a:avLst/>
            </a:prstGeom>
            <a:solidFill>
              <a:srgbClr val="05A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487067" y="208434"/>
            <a:ext cx="4132696" cy="645160"/>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VOCABULARY</a:t>
            </a:r>
            <a:endParaRPr lang="en-US" sz="3600" b="1" dirty="0">
              <a:effectLst>
                <a:glow rad="88900">
                  <a:schemeClr val="bg1"/>
                </a:glow>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xit" presetSubtype="0" fill="hold" grpId="2" nodeType="withEffect">
                                  <p:stCondLst>
                                    <p:cond delay="3000"/>
                                  </p:stCondLst>
                                  <p:childTnLst>
                                    <p:set>
                                      <p:cBhvr>
                                        <p:cTn id="8" dur="1" fill="hold">
                                          <p:stCondLst>
                                            <p:cond delay="0"/>
                                          </p:stCondLst>
                                        </p:cTn>
                                        <p:tgtEl>
                                          <p:spTgt spid="5"/>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mph" presetSubtype="2" fill="hold" nodeType="clickEffect">
                                  <p:stCondLst>
                                    <p:cond delay="0"/>
                                  </p:stCondLst>
                                  <p:childTnLst>
                                    <p:animClr clrSpc="rgb" dir="cw">
                                      <p:cBhvr>
                                        <p:cTn id="22" dur="2000" fill="hold"/>
                                        <p:tgtEl>
                                          <p:spTgt spid="4"/>
                                        </p:tgtEl>
                                        <p:attrNameLst>
                                          <p:attrName>fillcolor</p:attrName>
                                        </p:attrNameLst>
                                      </p:cBhvr>
                                      <p:to>
                                        <a:srgbClr val="24ff1f"/>
                                      </p:to>
                                    </p:animClr>
                                    <p:set>
                                      <p:cBhvr>
                                        <p:cTn id="23" dur="2000" fill="hold"/>
                                        <p:tgtEl>
                                          <p:spTgt spid="4"/>
                                        </p:tgtEl>
                                        <p:attrNameLst>
                                          <p:attrName>fill.type</p:attrName>
                                        </p:attrNameLst>
                                      </p:cBhvr>
                                      <p:to>
                                        <p:strVal val="solid"/>
                                      </p:to>
                                    </p:set>
                                    <p:set>
                                      <p:cBhvr>
                                        <p:cTn id="24" dur="2000" fill="hold"/>
                                        <p:tgtEl>
                                          <p:spTgt spid="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6" grpId="0" bldLvl="0" animBg="1"/>
      <p:bldP spid="8" grpId="0" bldLvl="0" animBg="1"/>
      <p:bldP spid="4" grpId="0" bldLvl="0" animBg="1"/>
      <p:bldP spid="9" grpId="0" bldLvl="0" animBg="1"/>
      <p:bldP spid="9"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170305" y="1047750"/>
            <a:ext cx="11744325" cy="583565"/>
          </a:xfrm>
          <a:prstGeom prst="rect">
            <a:avLst/>
          </a:prstGeom>
          <a:noFill/>
        </p:spPr>
        <p:txBody>
          <a:bodyPr wrap="square" rtlCol="0">
            <a:spAutoFit/>
          </a:bodyPr>
          <a:lstStyle/>
          <a:p>
            <a:r>
              <a:rPr lang="en-US" sz="3200" b="1" spc="-100">
                <a:effectLst>
                  <a:glow rad="88900">
                    <a:schemeClr val="bg1"/>
                  </a:glow>
                </a:effectLst>
                <a:latin typeface="Arial" panose="020B0604020202020204" pitchFamily="34" charset="0"/>
                <a:cs typeface="Arial" panose="020B0604020202020204" pitchFamily="34" charset="0"/>
                <a:sym typeface="+mn-ea"/>
              </a:rPr>
              <a:t>Read the passages and decide who says sentences 1 – 5.</a:t>
            </a:r>
            <a:endParaRPr lang="en-US" sz="3200" b="1">
              <a:effectLst>
                <a:glow rad="88900">
                  <a:schemeClr val="bg1"/>
                </a:glow>
              </a:effectLst>
              <a:latin typeface="Arial" panose="020B0604020202020204" pitchFamily="34" charset="0"/>
              <a:cs typeface="Arial" panose="020B0604020202020204" pitchFamily="34" charset="0"/>
            </a:endParaRPr>
          </a:p>
        </p:txBody>
      </p:sp>
      <p:pic>
        <p:nvPicPr>
          <p:cNvPr id="11" name="Picture 10"/>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581084" y="988604"/>
            <a:ext cx="627229" cy="681509"/>
          </a:xfrm>
          <a:prstGeom prst="rect">
            <a:avLst/>
          </a:prstGeom>
        </p:spPr>
      </p:pic>
      <p:pic>
        <p:nvPicPr>
          <p:cNvPr id="6" name="Content Placeholder 5"/>
          <p:cNvPicPr>
            <a:picLocks noChangeAspect="1"/>
          </p:cNvPicPr>
          <p:nvPr>
            <p:ph sz="half" idx="1"/>
          </p:nvPr>
        </p:nvPicPr>
        <p:blipFill>
          <a:blip r:embed="rId2"/>
          <a:stretch>
            <a:fillRect/>
          </a:stretch>
        </p:blipFill>
        <p:spPr>
          <a:xfrm>
            <a:off x="2072005" y="3173730"/>
            <a:ext cx="2513965" cy="3058795"/>
          </a:xfrm>
          <a:prstGeom prst="rect">
            <a:avLst/>
          </a:prstGeom>
        </p:spPr>
      </p:pic>
      <p:pic>
        <p:nvPicPr>
          <p:cNvPr id="8" name="Content Placeholder 7"/>
          <p:cNvPicPr>
            <a:picLocks noChangeAspect="1"/>
          </p:cNvPicPr>
          <p:nvPr>
            <p:ph sz="half" idx="2"/>
          </p:nvPr>
        </p:nvPicPr>
        <p:blipFill>
          <a:blip r:embed="rId3"/>
          <a:stretch>
            <a:fillRect/>
          </a:stretch>
        </p:blipFill>
        <p:spPr>
          <a:xfrm>
            <a:off x="5425440" y="3173730"/>
            <a:ext cx="1948815" cy="3046095"/>
          </a:xfrm>
          <a:prstGeom prst="rect">
            <a:avLst/>
          </a:prstGeom>
        </p:spPr>
      </p:pic>
      <p:pic>
        <p:nvPicPr>
          <p:cNvPr id="13" name="Picture 12"/>
          <p:cNvPicPr>
            <a:picLocks noChangeAspect="1"/>
          </p:cNvPicPr>
          <p:nvPr/>
        </p:nvPicPr>
        <p:blipFill>
          <a:blip r:embed="rId4"/>
          <a:stretch>
            <a:fillRect/>
          </a:stretch>
        </p:blipFill>
        <p:spPr>
          <a:xfrm>
            <a:off x="8728075" y="3173730"/>
            <a:ext cx="2409190" cy="2700020"/>
          </a:xfrm>
          <a:prstGeom prst="rect">
            <a:avLst/>
          </a:prstGeom>
        </p:spPr>
      </p:pic>
      <p:sp>
        <p:nvSpPr>
          <p:cNvPr id="15" name="TextBox 4"/>
          <p:cNvSpPr txBox="1"/>
          <p:nvPr/>
        </p:nvSpPr>
        <p:spPr>
          <a:xfrm>
            <a:off x="1174115" y="1727835"/>
            <a:ext cx="9843135" cy="1322070"/>
          </a:xfrm>
          <a:prstGeom prst="rect">
            <a:avLst/>
          </a:prstGeom>
          <a:noFill/>
        </p:spPr>
        <p:txBody>
          <a:bodyPr wrap="square" rtlCol="0">
            <a:spAutoFit/>
          </a:bodyPr>
          <a:p>
            <a:pPr algn="ctr"/>
            <a:r>
              <a:rPr lang="en-US" sz="4000" dirty="0">
                <a:sym typeface="+mn-ea"/>
              </a:rPr>
              <a:t>- Look at the pictures and tell me how these countries celebrate the New Year</a:t>
            </a:r>
            <a:endParaRPr lang="en-US" sz="4000" dirty="0">
              <a:sym typeface="+mn-ea"/>
            </a:endParaRPr>
          </a:p>
        </p:txBody>
      </p:sp>
      <p:grpSp>
        <p:nvGrpSpPr>
          <p:cNvPr id="18" name="Group 17"/>
          <p:cNvGrpSpPr/>
          <p:nvPr/>
        </p:nvGrpSpPr>
        <p:grpSpPr>
          <a:xfrm>
            <a:off x="7620" y="-7620"/>
            <a:ext cx="12192000" cy="1083309"/>
            <a:chOff x="7620" y="-7620"/>
            <a:chExt cx="12192000" cy="1083309"/>
          </a:xfrm>
        </p:grpSpPr>
        <p:sp>
          <p:nvSpPr>
            <p:cNvPr id="23" name="Round Single Corner Rectangle 22"/>
            <p:cNvSpPr/>
            <p:nvPr/>
          </p:nvSpPr>
          <p:spPr>
            <a:xfrm flipV="1">
              <a:off x="7620" y="-5876"/>
              <a:ext cx="12192000" cy="1081565"/>
            </a:xfrm>
            <a:prstGeom prst="round1Rect">
              <a:avLst/>
            </a:prstGeom>
            <a:solidFill>
              <a:srgbClr val="C0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ound Single Corner Rectangle 23"/>
            <p:cNvSpPr/>
            <p:nvPr/>
          </p:nvSpPr>
          <p:spPr>
            <a:xfrm flipV="1">
              <a:off x="7620" y="-7620"/>
              <a:ext cx="12109450" cy="996951"/>
            </a:xfrm>
            <a:prstGeom prst="round1Rect">
              <a:avLst/>
            </a:prstGeom>
            <a:solidFill>
              <a:srgbClr val="62C8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ound Single Corner Rectangle 24"/>
            <p:cNvSpPr/>
            <p:nvPr/>
          </p:nvSpPr>
          <p:spPr>
            <a:xfrm flipV="1">
              <a:off x="7620" y="-7620"/>
              <a:ext cx="12014200" cy="914401"/>
            </a:xfrm>
            <a:prstGeom prst="round1Rect">
              <a:avLst/>
            </a:prstGeom>
            <a:solidFill>
              <a:srgbClr val="05A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 name="TextBox 14"/>
          <p:cNvSpPr txBox="1"/>
          <p:nvPr/>
        </p:nvSpPr>
        <p:spPr>
          <a:xfrm>
            <a:off x="487067" y="135939"/>
            <a:ext cx="4132696" cy="645160"/>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READING</a:t>
            </a:r>
            <a:endParaRPr lang="en-US" sz="3600" b="1" dirty="0">
              <a:effectLst>
                <a:glow rad="88900">
                  <a:schemeClr val="bg1"/>
                </a:glow>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xit" presetSubtype="0" fill="hold" grpId="2" nodeType="withEffect">
                                  <p:stCondLst>
                                    <p:cond delay="3000"/>
                                  </p:stCondLst>
                                  <p:childTnLst>
                                    <p:set>
                                      <p:cBhvr>
                                        <p:cTn id="8" dur="1" fill="hold">
                                          <p:stCondLst>
                                            <p:cond delay="0"/>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P spid="15" grpId="2"/>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1532082" y="2762292"/>
            <a:ext cx="9809018" cy="1796000"/>
            <a:chOff x="-665018" y="1124821"/>
            <a:chExt cx="9809018" cy="1796000"/>
          </a:xfrm>
        </p:grpSpPr>
        <p:sp>
          <p:nvSpPr>
            <p:cNvPr id="21" name="Rounded Rectangle 20"/>
            <p:cNvSpPr/>
            <p:nvPr/>
          </p:nvSpPr>
          <p:spPr>
            <a:xfrm>
              <a:off x="-665018" y="1204724"/>
              <a:ext cx="9809018" cy="1691640"/>
            </a:xfrm>
            <a:prstGeom prst="roundRect">
              <a:avLst/>
            </a:prstGeom>
            <a:solidFill>
              <a:srgbClr val="A3E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416782" y="1124821"/>
              <a:ext cx="1413524" cy="1430715"/>
            </a:xfrm>
            <a:prstGeom prst="rect">
              <a:avLst/>
            </a:prstGeom>
          </p:spPr>
        </p:pic>
        <p:sp>
          <p:nvSpPr>
            <p:cNvPr id="23" name="TextBox 22"/>
            <p:cNvSpPr txBox="1"/>
            <p:nvPr/>
          </p:nvSpPr>
          <p:spPr>
            <a:xfrm>
              <a:off x="137735" y="2551489"/>
              <a:ext cx="1971617" cy="369332"/>
            </a:xfrm>
            <a:prstGeom prst="rect">
              <a:avLst/>
            </a:prstGeom>
            <a:noFill/>
          </p:spPr>
          <p:txBody>
            <a:bodyPr wrap="square" rtlCol="0">
              <a:spAutoFit/>
            </a:bodyPr>
            <a:lstStyle>
              <a:defPPr>
                <a:defRPr lang="en-US"/>
              </a:defPPr>
              <a:lvl1pPr>
                <a:defRPr>
                  <a:solidFill>
                    <a:srgbClr val="FF0000"/>
                  </a:solidFill>
                  <a:effectLst>
                    <a:glow rad="63500">
                      <a:schemeClr val="bg1"/>
                    </a:glow>
                  </a:effectLst>
                  <a:latin typeface="Comic Sans MS" panose="030F0702030302020204" pitchFamily="66" charset="0"/>
                </a:defRPr>
              </a:lvl1pPr>
            </a:lstStyle>
            <a:p>
              <a:pPr algn="ctr"/>
              <a:r>
                <a:rPr lang="en-US"/>
                <a:t>Wu - China</a:t>
              </a:r>
              <a:endParaRPr lang="en-US"/>
            </a:p>
          </p:txBody>
        </p:sp>
        <p:sp>
          <p:nvSpPr>
            <p:cNvPr id="24" name="Rectangle 23"/>
            <p:cNvSpPr/>
            <p:nvPr/>
          </p:nvSpPr>
          <p:spPr>
            <a:xfrm>
              <a:off x="1923071" y="1295526"/>
              <a:ext cx="7128164" cy="1569660"/>
            </a:xfrm>
            <a:prstGeom prst="rect">
              <a:avLst/>
            </a:prstGeom>
          </p:spPr>
          <p:txBody>
            <a:bodyPr wrap="square">
              <a:spAutoFit/>
            </a:bodyPr>
            <a:lstStyle/>
            <a:p>
              <a:pPr algn="just"/>
              <a:r>
                <a:rPr lang="en-US" sz="2400">
                  <a:latin typeface="Comic Sans MS" panose="030F0702030302020204" pitchFamily="66" charset="0"/>
                </a:rPr>
                <a:t>On New Year’s Day, we dress beautifully and go to our grandparents’ houses. We wish them Happy New Year and they give us lucky money. Then we go out and have a day full of fun. </a:t>
              </a:r>
              <a:endParaRPr lang="en-US" sz="2400">
                <a:latin typeface="Comic Sans MS" panose="030F0702030302020204" pitchFamily="66" charset="0"/>
              </a:endParaRPr>
            </a:p>
          </p:txBody>
        </p:sp>
        <p:sp>
          <p:nvSpPr>
            <p:cNvPr id="25" name="Flowchart: Delay 24"/>
            <p:cNvSpPr/>
            <p:nvPr/>
          </p:nvSpPr>
          <p:spPr>
            <a:xfrm>
              <a:off x="0" y="1204724"/>
              <a:ext cx="416783" cy="385085"/>
            </a:xfrm>
            <a:prstGeom prst="flowChartDelay">
              <a:avLst/>
            </a:prstGeom>
            <a:solidFill>
              <a:srgbClr val="57B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t>B</a:t>
              </a:r>
              <a:endParaRPr lang="en-US" sz="2400" b="1"/>
            </a:p>
          </p:txBody>
        </p:sp>
      </p:grpSp>
      <p:sp>
        <p:nvSpPr>
          <p:cNvPr id="3" name="Content Placeholder 2"/>
          <p:cNvSpPr/>
          <p:nvPr>
            <p:ph sz="half" idx="1"/>
          </p:nvPr>
        </p:nvSpPr>
        <p:spPr>
          <a:xfrm>
            <a:off x="3048000" y="1679575"/>
            <a:ext cx="5181600" cy="4351338"/>
          </a:xfrm>
        </p:spPr>
        <p:txBody>
          <a:bodyPr/>
          <a:p>
            <a:endParaRPr lang="en-US"/>
          </a:p>
        </p:txBody>
      </p:sp>
      <p:grpSp>
        <p:nvGrpSpPr>
          <p:cNvPr id="19" name="Group 18"/>
          <p:cNvGrpSpPr/>
          <p:nvPr/>
        </p:nvGrpSpPr>
        <p:grpSpPr>
          <a:xfrm>
            <a:off x="1532082" y="1076317"/>
            <a:ext cx="9809018" cy="1713932"/>
            <a:chOff x="-665018" y="1352567"/>
            <a:chExt cx="9809018" cy="1713932"/>
          </a:xfrm>
        </p:grpSpPr>
        <p:sp>
          <p:nvSpPr>
            <p:cNvPr id="7" name="Rounded Rectangle 6"/>
            <p:cNvSpPr/>
            <p:nvPr/>
          </p:nvSpPr>
          <p:spPr>
            <a:xfrm>
              <a:off x="-665018" y="1366085"/>
              <a:ext cx="9809018" cy="1694004"/>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6783" y="1352567"/>
              <a:ext cx="1413524" cy="1430716"/>
            </a:xfrm>
            <a:prstGeom prst="rect">
              <a:avLst/>
            </a:prstGeom>
          </p:spPr>
        </p:pic>
        <p:sp>
          <p:nvSpPr>
            <p:cNvPr id="14" name="TextBox 4"/>
            <p:cNvSpPr txBox="1"/>
            <p:nvPr/>
          </p:nvSpPr>
          <p:spPr>
            <a:xfrm>
              <a:off x="137737" y="2697167"/>
              <a:ext cx="1971617" cy="369332"/>
            </a:xfrm>
            <a:prstGeom prst="rect">
              <a:avLst/>
            </a:prstGeom>
            <a:noFill/>
          </p:spPr>
          <p:txBody>
            <a:bodyPr wrap="square" rtlCol="0">
              <a:spAutoFit/>
            </a:bodyPr>
            <a:lstStyle/>
            <a:p>
              <a:r>
                <a:rPr lang="en-US">
                  <a:solidFill>
                    <a:srgbClr val="FF0000"/>
                  </a:solidFill>
                  <a:effectLst>
                    <a:glow rad="63500">
                      <a:schemeClr val="bg1"/>
                    </a:glow>
                  </a:effectLst>
                  <a:latin typeface="Comic Sans MS" panose="030F0702030302020204" pitchFamily="66" charset="0"/>
                </a:rPr>
                <a:t>Russ – the USA</a:t>
              </a:r>
              <a:endParaRPr lang="en-US">
                <a:solidFill>
                  <a:srgbClr val="FF0000"/>
                </a:solidFill>
                <a:effectLst>
                  <a:glow rad="63500">
                    <a:schemeClr val="bg1"/>
                  </a:glow>
                </a:effectLst>
                <a:latin typeface="Comic Sans MS" panose="030F0702030302020204" pitchFamily="66" charset="0"/>
              </a:endParaRPr>
            </a:p>
          </p:txBody>
        </p:sp>
        <p:sp>
          <p:nvSpPr>
            <p:cNvPr id="16" name="Rectangle 5"/>
            <p:cNvSpPr/>
            <p:nvPr/>
          </p:nvSpPr>
          <p:spPr>
            <a:xfrm>
              <a:off x="1953491" y="1490428"/>
              <a:ext cx="7128164" cy="1569660"/>
            </a:xfrm>
            <a:prstGeom prst="rect">
              <a:avLst/>
            </a:prstGeom>
          </p:spPr>
          <p:txBody>
            <a:bodyPr wrap="square">
              <a:spAutoFit/>
            </a:bodyPr>
            <a:lstStyle/>
            <a:p>
              <a:pPr algn="just"/>
              <a:r>
                <a:rPr lang="en-US" sz="2400">
                  <a:latin typeface="Comic Sans MS" panose="030F0702030302020204" pitchFamily="66" charset="0"/>
                </a:rPr>
                <a:t>I often go to Times Square with my parents to welcome the New Year. When the clock strikes midnight, colourful fireworks light up the sky. Everybody cheers and sings.</a:t>
              </a:r>
              <a:endParaRPr lang="en-US" sz="2400">
                <a:latin typeface="Comic Sans MS" panose="030F0702030302020204" pitchFamily="66" charset="0"/>
              </a:endParaRPr>
            </a:p>
          </p:txBody>
        </p:sp>
        <p:sp>
          <p:nvSpPr>
            <p:cNvPr id="18" name="Flowchart: Delay 17"/>
            <p:cNvSpPr/>
            <p:nvPr/>
          </p:nvSpPr>
          <p:spPr>
            <a:xfrm>
              <a:off x="0" y="1361592"/>
              <a:ext cx="416783" cy="385085"/>
            </a:xfrm>
            <a:prstGeom prst="flowChartDelay">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t>A</a:t>
              </a:r>
              <a:endParaRPr lang="en-US" sz="2400" b="1"/>
            </a:p>
          </p:txBody>
        </p:sp>
      </p:grpSp>
      <p:grpSp>
        <p:nvGrpSpPr>
          <p:cNvPr id="26" name="Group 25"/>
          <p:cNvGrpSpPr/>
          <p:nvPr/>
        </p:nvGrpSpPr>
        <p:grpSpPr>
          <a:xfrm>
            <a:off x="1532082" y="4717723"/>
            <a:ext cx="9892143" cy="1800047"/>
            <a:chOff x="-665018" y="1144292"/>
            <a:chExt cx="9892143" cy="1800047"/>
          </a:xfrm>
        </p:grpSpPr>
        <p:sp>
          <p:nvSpPr>
            <p:cNvPr id="27" name="Rounded Rectangle 26"/>
            <p:cNvSpPr/>
            <p:nvPr/>
          </p:nvSpPr>
          <p:spPr>
            <a:xfrm>
              <a:off x="-665018" y="1204724"/>
              <a:ext cx="9809018" cy="1691640"/>
            </a:xfrm>
            <a:prstGeom prst="roundRect">
              <a:avLst/>
            </a:prstGeom>
            <a:solidFill>
              <a:srgbClr val="75D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0568" y="1144292"/>
              <a:ext cx="1413523" cy="1430715"/>
            </a:xfrm>
            <a:prstGeom prst="rect">
              <a:avLst/>
            </a:prstGeom>
          </p:spPr>
        </p:pic>
        <p:sp>
          <p:nvSpPr>
            <p:cNvPr id="29" name="TextBox 28"/>
            <p:cNvSpPr txBox="1"/>
            <p:nvPr/>
          </p:nvSpPr>
          <p:spPr>
            <a:xfrm>
              <a:off x="137735" y="2575007"/>
              <a:ext cx="1971617" cy="369332"/>
            </a:xfrm>
            <a:prstGeom prst="rect">
              <a:avLst/>
            </a:prstGeom>
            <a:noFill/>
          </p:spPr>
          <p:txBody>
            <a:bodyPr wrap="square" rtlCol="0">
              <a:spAutoFit/>
            </a:bodyPr>
            <a:lstStyle>
              <a:defPPr>
                <a:defRPr lang="en-US"/>
              </a:defPPr>
              <a:lvl1pPr algn="ctr">
                <a:defRPr>
                  <a:solidFill>
                    <a:srgbClr val="FF0000"/>
                  </a:solidFill>
                  <a:effectLst>
                    <a:glow rad="63500">
                      <a:schemeClr val="bg1"/>
                    </a:glow>
                  </a:effectLst>
                  <a:latin typeface="Comic Sans MS" panose="030F0702030302020204" pitchFamily="66" charset="0"/>
                </a:defRPr>
              </a:lvl1pPr>
            </a:lstStyle>
            <a:p>
              <a:r>
                <a:rPr lang="en-US"/>
                <a:t>Mai – Viet Nam</a:t>
              </a:r>
              <a:endParaRPr lang="en-US"/>
            </a:p>
          </p:txBody>
        </p:sp>
        <p:sp>
          <p:nvSpPr>
            <p:cNvPr id="30" name="Rectangle 29"/>
            <p:cNvSpPr/>
            <p:nvPr/>
          </p:nvSpPr>
          <p:spPr>
            <a:xfrm>
              <a:off x="1953490" y="1282932"/>
              <a:ext cx="7273635" cy="1569660"/>
            </a:xfrm>
            <a:prstGeom prst="rect">
              <a:avLst/>
            </a:prstGeom>
          </p:spPr>
          <p:txBody>
            <a:bodyPr wrap="square">
              <a:spAutoFit/>
            </a:bodyPr>
            <a:lstStyle/>
            <a:p>
              <a:r>
                <a:rPr lang="en-US" sz="2400" spc="-80">
                  <a:latin typeface="Comic Sans MS" panose="030F0702030302020204" pitchFamily="66" charset="0"/>
                </a:rPr>
                <a:t>I learn some customs about Tet from my parents. People give rice to wish for enough food and buy salt to wish for good luck. Dogs are lucky animals but cats are not. A cat’s cry sounds like "poor" in Vietnamese.</a:t>
              </a:r>
              <a:endParaRPr lang="en-US" sz="2400" spc="-80">
                <a:latin typeface="Comic Sans MS" panose="030F0702030302020204" pitchFamily="66" charset="0"/>
              </a:endParaRPr>
            </a:p>
          </p:txBody>
        </p:sp>
        <p:sp>
          <p:nvSpPr>
            <p:cNvPr id="31" name="Flowchart: Delay 30"/>
            <p:cNvSpPr/>
            <p:nvPr/>
          </p:nvSpPr>
          <p:spPr>
            <a:xfrm>
              <a:off x="0" y="1204724"/>
              <a:ext cx="416783" cy="385085"/>
            </a:xfrm>
            <a:prstGeom prst="flowChartDelay">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t>c</a:t>
              </a:r>
              <a:endParaRPr lang="en-US" sz="2400" b="1"/>
            </a:p>
          </p:txBody>
        </p:sp>
      </p:grpSp>
      <p:grpSp>
        <p:nvGrpSpPr>
          <p:cNvPr id="6" name="Group 5"/>
          <p:cNvGrpSpPr/>
          <p:nvPr/>
        </p:nvGrpSpPr>
        <p:grpSpPr>
          <a:xfrm>
            <a:off x="7620" y="-7620"/>
            <a:ext cx="12192000" cy="1083309"/>
            <a:chOff x="7620" y="-7620"/>
            <a:chExt cx="12192000" cy="1083309"/>
          </a:xfrm>
        </p:grpSpPr>
        <p:sp>
          <p:nvSpPr>
            <p:cNvPr id="8" name="Round Single Corner Rectangle 7"/>
            <p:cNvSpPr/>
            <p:nvPr/>
          </p:nvSpPr>
          <p:spPr>
            <a:xfrm flipV="1">
              <a:off x="7620" y="-5876"/>
              <a:ext cx="12192000" cy="1081565"/>
            </a:xfrm>
            <a:prstGeom prst="round1Rect">
              <a:avLst/>
            </a:prstGeom>
            <a:solidFill>
              <a:srgbClr val="C0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GB"/>
            </a:p>
          </p:txBody>
        </p:sp>
        <p:sp>
          <p:nvSpPr>
            <p:cNvPr id="10" name="Round Single Corner Rectangle 9"/>
            <p:cNvSpPr/>
            <p:nvPr/>
          </p:nvSpPr>
          <p:spPr>
            <a:xfrm flipV="1">
              <a:off x="7620" y="-7620"/>
              <a:ext cx="12109450" cy="996951"/>
            </a:xfrm>
            <a:prstGeom prst="round1Rect">
              <a:avLst/>
            </a:prstGeom>
            <a:solidFill>
              <a:srgbClr val="62C8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GB"/>
            </a:p>
          </p:txBody>
        </p:sp>
        <p:sp>
          <p:nvSpPr>
            <p:cNvPr id="11" name="Round Single Corner Rectangle 10"/>
            <p:cNvSpPr/>
            <p:nvPr/>
          </p:nvSpPr>
          <p:spPr>
            <a:xfrm flipV="1">
              <a:off x="7620" y="-7620"/>
              <a:ext cx="12014200" cy="914401"/>
            </a:xfrm>
            <a:prstGeom prst="round1Rect">
              <a:avLst/>
            </a:prstGeom>
            <a:solidFill>
              <a:srgbClr val="05A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GB"/>
            </a:p>
          </p:txBody>
        </p:sp>
      </p:grpSp>
      <p:sp>
        <p:nvSpPr>
          <p:cNvPr id="12" name="TextBox 14"/>
          <p:cNvSpPr txBox="1"/>
          <p:nvPr/>
        </p:nvSpPr>
        <p:spPr>
          <a:xfrm>
            <a:off x="487067" y="135939"/>
            <a:ext cx="4132696" cy="645160"/>
          </a:xfrm>
          <a:prstGeom prst="rect">
            <a:avLst/>
          </a:prstGeom>
          <a:noFill/>
          <a:effectLst/>
        </p:spPr>
        <p:txBody>
          <a:bodyPr wrap="square" rtlCol="0">
            <a:spAutoFit/>
          </a:bodyPr>
          <a:p>
            <a:r>
              <a:rPr lang="en-US" sz="3600" b="1">
                <a:effectLst>
                  <a:glow rad="88900">
                    <a:schemeClr val="bg1"/>
                  </a:glow>
                </a:effectLst>
                <a:latin typeface="Arial" panose="020B0604020202020204" pitchFamily="34" charset="0"/>
                <a:cs typeface="Arial" panose="020B0604020202020204" pitchFamily="34" charset="0"/>
              </a:rPr>
              <a:t>READING</a:t>
            </a:r>
            <a:endParaRPr lang="en-US" sz="3600" b="1" dirty="0">
              <a:effectLst>
                <a:glow rad="88900">
                  <a:schemeClr val="bg1"/>
                </a:glow>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2959677" y="977900"/>
            <a:ext cx="6806046" cy="768927"/>
            <a:chOff x="883227" y="457200"/>
            <a:chExt cx="6806046" cy="768927"/>
          </a:xfrm>
        </p:grpSpPr>
        <p:sp>
          <p:nvSpPr>
            <p:cNvPr id="8" name="Rectangle 2"/>
            <p:cNvSpPr/>
            <p:nvPr/>
          </p:nvSpPr>
          <p:spPr>
            <a:xfrm>
              <a:off x="883227" y="457200"/>
              <a:ext cx="6806046" cy="768927"/>
            </a:xfrm>
            <a:prstGeom prst="rect">
              <a:avLst/>
            </a:prstGeom>
            <a:solidFill>
              <a:srgbClr val="A3E7FF"/>
            </a:solid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sz="3000"/>
            </a:p>
          </p:txBody>
        </p:sp>
        <p:sp>
          <p:nvSpPr>
            <p:cNvPr id="10" name="TextBox 3"/>
            <p:cNvSpPr txBox="1"/>
            <p:nvPr/>
          </p:nvSpPr>
          <p:spPr>
            <a:xfrm>
              <a:off x="1569027" y="610830"/>
              <a:ext cx="1548246" cy="553085"/>
            </a:xfrm>
            <a:prstGeom prst="rect">
              <a:avLst/>
            </a:prstGeom>
            <a:noFill/>
          </p:spPr>
          <p:txBody>
            <a:bodyPr wrap="square" rtlCol="0">
              <a:spAutoFit/>
            </a:bodyPr>
            <a:p>
              <a:r>
                <a:rPr lang="en-US" sz="3000" b="1">
                  <a:solidFill>
                    <a:srgbClr val="0070C0"/>
                  </a:solidFill>
                </a:rPr>
                <a:t>A. </a:t>
              </a:r>
              <a:r>
                <a:rPr lang="en-US" sz="3000"/>
                <a:t>Russ</a:t>
              </a:r>
              <a:endParaRPr lang="en-US" sz="3000"/>
            </a:p>
          </p:txBody>
        </p:sp>
        <p:sp>
          <p:nvSpPr>
            <p:cNvPr id="11" name="TextBox 9"/>
            <p:cNvSpPr txBox="1"/>
            <p:nvPr/>
          </p:nvSpPr>
          <p:spPr>
            <a:xfrm>
              <a:off x="3654136" y="610830"/>
              <a:ext cx="1548246" cy="553085"/>
            </a:xfrm>
            <a:prstGeom prst="rect">
              <a:avLst/>
            </a:prstGeom>
            <a:noFill/>
          </p:spPr>
          <p:txBody>
            <a:bodyPr wrap="square" rtlCol="0">
              <a:spAutoFit/>
            </a:bodyPr>
            <a:p>
              <a:r>
                <a:rPr lang="en-US" sz="3000" b="1">
                  <a:solidFill>
                    <a:srgbClr val="0070C0"/>
                  </a:solidFill>
                </a:rPr>
                <a:t>B. </a:t>
              </a:r>
              <a:r>
                <a:rPr lang="en-US" sz="3000"/>
                <a:t>Wu</a:t>
              </a:r>
              <a:endParaRPr lang="en-US" sz="3000"/>
            </a:p>
          </p:txBody>
        </p:sp>
        <p:sp>
          <p:nvSpPr>
            <p:cNvPr id="12" name="TextBox 10"/>
            <p:cNvSpPr txBox="1"/>
            <p:nvPr/>
          </p:nvSpPr>
          <p:spPr>
            <a:xfrm>
              <a:off x="5739245" y="610830"/>
              <a:ext cx="1548246" cy="553085"/>
            </a:xfrm>
            <a:prstGeom prst="rect">
              <a:avLst/>
            </a:prstGeom>
            <a:noFill/>
          </p:spPr>
          <p:txBody>
            <a:bodyPr wrap="square" rtlCol="0">
              <a:spAutoFit/>
            </a:bodyPr>
            <a:p>
              <a:r>
                <a:rPr lang="en-US" sz="3000" b="1">
                  <a:solidFill>
                    <a:srgbClr val="0070C0"/>
                  </a:solidFill>
                </a:rPr>
                <a:t>C. </a:t>
              </a:r>
              <a:r>
                <a:rPr lang="en-US" sz="3000"/>
                <a:t>Mai</a:t>
              </a:r>
              <a:endParaRPr lang="en-US" sz="3000"/>
            </a:p>
          </p:txBody>
        </p:sp>
      </p:grpSp>
      <p:graphicFrame>
        <p:nvGraphicFramePr>
          <p:cNvPr id="13" name="Table 12"/>
          <p:cNvGraphicFramePr>
            <a:graphicFrameLocks noGrp="1"/>
          </p:cNvGraphicFramePr>
          <p:nvPr/>
        </p:nvGraphicFramePr>
        <p:xfrm>
          <a:off x="2583295" y="1888144"/>
          <a:ext cx="7381009" cy="4162134"/>
        </p:xfrm>
        <a:graphic>
          <a:graphicData uri="http://schemas.openxmlformats.org/drawingml/2006/table">
            <a:tbl>
              <a:tblPr firstRow="1" bandRow="1">
                <a:tableStyleId>{BC89EF96-8CEA-46FF-86C4-4CE0E7609802}</a:tableStyleId>
              </a:tblPr>
              <a:tblGrid>
                <a:gridCol w="6016336"/>
                <a:gridCol w="1364673"/>
              </a:tblGrid>
              <a:tr h="693689">
                <a:tc>
                  <a:txBody>
                    <a:bodyPr/>
                    <a:p>
                      <a:pPr algn="ctr"/>
                      <a:r>
                        <a:rPr lang="en-US" sz="3000">
                          <a:solidFill>
                            <a:srgbClr val="0070C0"/>
                          </a:solidFill>
                        </a:rPr>
                        <a:t>Statements</a:t>
                      </a:r>
                      <a:endParaRPr lang="en-US" sz="3000">
                        <a:solidFill>
                          <a:srgbClr val="0070C0"/>
                        </a:solidFill>
                      </a:endParaRPr>
                    </a:p>
                  </a:txBody>
                  <a:tcPr anchor="ctr">
                    <a:solidFill>
                      <a:srgbClr val="A3E7FF"/>
                    </a:solidFill>
                  </a:tcPr>
                </a:tc>
                <a:tc>
                  <a:txBody>
                    <a:bodyPr/>
                    <a:p>
                      <a:pPr algn="ctr"/>
                      <a:r>
                        <a:rPr lang="en-US" sz="3000">
                          <a:solidFill>
                            <a:srgbClr val="0070C0"/>
                          </a:solidFill>
                        </a:rPr>
                        <a:t>Who</a:t>
                      </a:r>
                      <a:r>
                        <a:rPr lang="en-US" sz="3000" baseline="0">
                          <a:solidFill>
                            <a:srgbClr val="0070C0"/>
                          </a:solidFill>
                        </a:rPr>
                        <a:t> </a:t>
                      </a:r>
                      <a:endParaRPr lang="en-US" sz="3000">
                        <a:solidFill>
                          <a:srgbClr val="0070C0"/>
                        </a:solidFill>
                      </a:endParaRPr>
                    </a:p>
                  </a:txBody>
                  <a:tcPr anchor="ctr">
                    <a:solidFill>
                      <a:srgbClr val="A3E7FF"/>
                    </a:solidFill>
                  </a:tcPr>
                </a:tc>
              </a:tr>
              <a:tr h="693689">
                <a:tc>
                  <a:txBody>
                    <a:bodyPr/>
                    <a:p>
                      <a:r>
                        <a:rPr lang="en-US" sz="3000" b="1">
                          <a:solidFill>
                            <a:srgbClr val="0070C0"/>
                          </a:solidFill>
                        </a:rPr>
                        <a:t>1. </a:t>
                      </a:r>
                      <a:r>
                        <a:rPr lang="en-US" sz="3000"/>
                        <a:t>Dogs are lucky animals.</a:t>
                      </a:r>
                      <a:endParaRPr lang="en-US" sz="3000"/>
                    </a:p>
                  </a:txBody>
                  <a:tcPr anchor="ctr">
                    <a:solidFill>
                      <a:schemeClr val="bg1"/>
                    </a:solidFill>
                  </a:tcPr>
                </a:tc>
                <a:tc>
                  <a:txBody>
                    <a:bodyPr/>
                    <a:p>
                      <a:pPr algn="ctr"/>
                      <a:r>
                        <a:rPr lang="en-US" sz="3000" b="1" dirty="0">
                          <a:solidFill>
                            <a:srgbClr val="0070C0"/>
                          </a:solidFill>
                        </a:rPr>
                        <a:t>C</a:t>
                      </a:r>
                      <a:endParaRPr lang="en-US" sz="3000" b="1" dirty="0">
                        <a:solidFill>
                          <a:srgbClr val="0070C0"/>
                        </a:solidFill>
                      </a:endParaRPr>
                    </a:p>
                  </a:txBody>
                  <a:tcPr anchor="ctr">
                    <a:solidFill>
                      <a:schemeClr val="bg1"/>
                    </a:solidFill>
                  </a:tcPr>
                </a:tc>
              </a:tr>
              <a:tr h="693689">
                <a:tc>
                  <a:txBody>
                    <a:bodyPr/>
                    <a:p>
                      <a:r>
                        <a:rPr lang="en-US" sz="3000" b="1">
                          <a:solidFill>
                            <a:srgbClr val="0070C0"/>
                          </a:solidFill>
                        </a:rPr>
                        <a:t>2. </a:t>
                      </a:r>
                      <a:r>
                        <a:rPr lang="en-US" sz="3000"/>
                        <a:t>We welcome the New</a:t>
                      </a:r>
                      <a:r>
                        <a:rPr lang="en-US" sz="3000" baseline="0"/>
                        <a:t> Year at Times Square.</a:t>
                      </a:r>
                      <a:endParaRPr lang="en-US" sz="3000"/>
                    </a:p>
                  </a:txBody>
                  <a:tcPr anchor="ctr">
                    <a:solidFill>
                      <a:schemeClr val="bg1"/>
                    </a:solidFill>
                  </a:tcPr>
                </a:tc>
                <a:tc>
                  <a:txBody>
                    <a:bodyPr/>
                    <a:p>
                      <a:pPr algn="ctr"/>
                      <a:endParaRPr lang="en-US" sz="3000"/>
                    </a:p>
                  </a:txBody>
                  <a:tcPr anchor="ctr">
                    <a:solidFill>
                      <a:schemeClr val="bg1"/>
                    </a:solidFill>
                  </a:tcPr>
                </a:tc>
              </a:tr>
              <a:tr h="693689">
                <a:tc>
                  <a:txBody>
                    <a:bodyPr/>
                    <a:p>
                      <a:r>
                        <a:rPr lang="en-US" sz="3000" b="1">
                          <a:solidFill>
                            <a:srgbClr val="0070C0"/>
                          </a:solidFill>
                        </a:rPr>
                        <a:t>3. </a:t>
                      </a:r>
                      <a:r>
                        <a:rPr lang="en-US" sz="3000"/>
                        <a:t>Children get lucky money.</a:t>
                      </a:r>
                      <a:endParaRPr lang="en-US" sz="3000"/>
                    </a:p>
                  </a:txBody>
                  <a:tcPr anchor="ctr">
                    <a:solidFill>
                      <a:schemeClr val="bg1"/>
                    </a:solidFill>
                  </a:tcPr>
                </a:tc>
                <a:tc>
                  <a:txBody>
                    <a:bodyPr/>
                    <a:p>
                      <a:pPr algn="ctr"/>
                      <a:endParaRPr lang="en-US" sz="3000"/>
                    </a:p>
                  </a:txBody>
                  <a:tcPr anchor="ctr">
                    <a:solidFill>
                      <a:schemeClr val="bg1"/>
                    </a:solidFill>
                  </a:tcPr>
                </a:tc>
              </a:tr>
              <a:tr h="693689">
                <a:tc>
                  <a:txBody>
                    <a:bodyPr/>
                    <a:p>
                      <a:r>
                        <a:rPr lang="en-US" sz="3000" b="1">
                          <a:solidFill>
                            <a:srgbClr val="0070C0"/>
                          </a:solidFill>
                        </a:rPr>
                        <a:t>4. </a:t>
                      </a:r>
                      <a:r>
                        <a:rPr lang="en-US" sz="3000"/>
                        <a:t>We give rice to wish</a:t>
                      </a:r>
                      <a:r>
                        <a:rPr lang="en-US" sz="3000" baseline="0"/>
                        <a:t> for enough food.</a:t>
                      </a:r>
                      <a:endParaRPr lang="en-US" sz="3000"/>
                    </a:p>
                  </a:txBody>
                  <a:tcPr anchor="ctr">
                    <a:solidFill>
                      <a:schemeClr val="bg1"/>
                    </a:solidFill>
                  </a:tcPr>
                </a:tc>
                <a:tc>
                  <a:txBody>
                    <a:bodyPr/>
                    <a:p>
                      <a:pPr algn="ctr"/>
                      <a:endParaRPr lang="en-US" sz="3000"/>
                    </a:p>
                  </a:txBody>
                  <a:tcPr anchor="ctr">
                    <a:solidFill>
                      <a:schemeClr val="bg1"/>
                    </a:solidFill>
                  </a:tcPr>
                </a:tc>
              </a:tr>
              <a:tr h="693689">
                <a:tc>
                  <a:txBody>
                    <a:bodyPr/>
                    <a:p>
                      <a:r>
                        <a:rPr lang="en-US" sz="3000" b="1">
                          <a:solidFill>
                            <a:srgbClr val="0070C0"/>
                          </a:solidFill>
                        </a:rPr>
                        <a:t>5.</a:t>
                      </a:r>
                      <a:r>
                        <a:rPr lang="en-US" sz="3000" baseline="0"/>
                        <a:t> Children fress beautifully.</a:t>
                      </a:r>
                      <a:endParaRPr lang="en-US" sz="3000"/>
                    </a:p>
                  </a:txBody>
                  <a:tcPr anchor="ctr">
                    <a:solidFill>
                      <a:schemeClr val="bg1"/>
                    </a:solidFill>
                  </a:tcPr>
                </a:tc>
                <a:tc>
                  <a:txBody>
                    <a:bodyPr/>
                    <a:p>
                      <a:pPr algn="ctr"/>
                      <a:endParaRPr lang="en-US" sz="3000" dirty="0"/>
                    </a:p>
                  </a:txBody>
                  <a:tcPr anchor="ctr">
                    <a:solidFill>
                      <a:schemeClr val="bg1"/>
                    </a:solidFill>
                  </a:tcPr>
                </a:tc>
              </a:tr>
            </a:tbl>
          </a:graphicData>
        </a:graphic>
      </p:graphicFrame>
      <p:sp>
        <p:nvSpPr>
          <p:cNvPr id="15" name="TextBox 7"/>
          <p:cNvSpPr txBox="1"/>
          <p:nvPr/>
        </p:nvSpPr>
        <p:spPr>
          <a:xfrm>
            <a:off x="8972104" y="3535216"/>
            <a:ext cx="414020" cy="553085"/>
          </a:xfrm>
          <a:prstGeom prst="rect">
            <a:avLst/>
          </a:prstGeom>
          <a:noFill/>
        </p:spPr>
        <p:txBody>
          <a:bodyPr wrap="none" rtlCol="0">
            <a:spAutoFit/>
          </a:bodyPr>
          <a:p>
            <a:r>
              <a:rPr lang="en-US" sz="3000" b="1" dirty="0">
                <a:solidFill>
                  <a:srgbClr val="0070C0"/>
                </a:solidFill>
              </a:rPr>
              <a:t>A</a:t>
            </a:r>
            <a:endParaRPr lang="en-US" sz="3000" b="1" dirty="0">
              <a:solidFill>
                <a:srgbClr val="0070C0"/>
              </a:solidFill>
            </a:endParaRPr>
          </a:p>
        </p:txBody>
      </p:sp>
      <p:sp>
        <p:nvSpPr>
          <p:cNvPr id="17" name="TextBox 11"/>
          <p:cNvSpPr txBox="1"/>
          <p:nvPr/>
        </p:nvSpPr>
        <p:spPr>
          <a:xfrm>
            <a:off x="8988134" y="4433980"/>
            <a:ext cx="396240" cy="553085"/>
          </a:xfrm>
          <a:prstGeom prst="rect">
            <a:avLst/>
          </a:prstGeom>
          <a:noFill/>
        </p:spPr>
        <p:txBody>
          <a:bodyPr wrap="none" rtlCol="0">
            <a:spAutoFit/>
          </a:bodyPr>
          <a:p>
            <a:r>
              <a:rPr lang="en-US" sz="3000" b="1" dirty="0">
                <a:solidFill>
                  <a:srgbClr val="0070C0"/>
                </a:solidFill>
              </a:rPr>
              <a:t>B</a:t>
            </a:r>
            <a:endParaRPr lang="en-US" sz="3000" b="1" dirty="0">
              <a:solidFill>
                <a:srgbClr val="0070C0"/>
              </a:solidFill>
            </a:endParaRPr>
          </a:p>
        </p:txBody>
      </p:sp>
      <p:sp>
        <p:nvSpPr>
          <p:cNvPr id="32" name="TextBox 12"/>
          <p:cNvSpPr txBox="1"/>
          <p:nvPr/>
        </p:nvSpPr>
        <p:spPr>
          <a:xfrm>
            <a:off x="8999354" y="5155153"/>
            <a:ext cx="384810" cy="553085"/>
          </a:xfrm>
          <a:prstGeom prst="rect">
            <a:avLst/>
          </a:prstGeom>
          <a:noFill/>
        </p:spPr>
        <p:txBody>
          <a:bodyPr wrap="none" rtlCol="0">
            <a:spAutoFit/>
          </a:bodyPr>
          <a:p>
            <a:r>
              <a:rPr lang="en-US" sz="3000" b="1" dirty="0">
                <a:solidFill>
                  <a:srgbClr val="0070C0"/>
                </a:solidFill>
              </a:rPr>
              <a:t>C</a:t>
            </a:r>
            <a:endParaRPr lang="en-US" sz="3000" b="1" dirty="0">
              <a:solidFill>
                <a:srgbClr val="0070C0"/>
              </a:solidFill>
            </a:endParaRPr>
          </a:p>
        </p:txBody>
      </p:sp>
      <p:sp>
        <p:nvSpPr>
          <p:cNvPr id="33" name="TextBox 13"/>
          <p:cNvSpPr txBox="1"/>
          <p:nvPr/>
        </p:nvSpPr>
        <p:spPr>
          <a:xfrm>
            <a:off x="8999354" y="5999069"/>
            <a:ext cx="396240" cy="553085"/>
          </a:xfrm>
          <a:prstGeom prst="rect">
            <a:avLst/>
          </a:prstGeom>
          <a:noFill/>
        </p:spPr>
        <p:txBody>
          <a:bodyPr wrap="none" rtlCol="0">
            <a:spAutoFit/>
          </a:bodyPr>
          <a:p>
            <a:r>
              <a:rPr lang="en-US" sz="3000" b="1" dirty="0">
                <a:solidFill>
                  <a:srgbClr val="0070C0"/>
                </a:solidFill>
              </a:rPr>
              <a:t>B</a:t>
            </a:r>
            <a:endParaRPr lang="en-US" sz="3000" b="1" dirty="0">
              <a:solidFill>
                <a:srgbClr val="0070C0"/>
              </a:solidFill>
            </a:endParaRPr>
          </a:p>
        </p:txBody>
      </p:sp>
      <p:grpSp>
        <p:nvGrpSpPr>
          <p:cNvPr id="18" name="Group 17"/>
          <p:cNvGrpSpPr/>
          <p:nvPr/>
        </p:nvGrpSpPr>
        <p:grpSpPr>
          <a:xfrm>
            <a:off x="7620" y="-7620"/>
            <a:ext cx="12192000" cy="844550"/>
            <a:chOff x="7620" y="-7620"/>
            <a:chExt cx="12192000" cy="1083309"/>
          </a:xfrm>
        </p:grpSpPr>
        <p:sp>
          <p:nvSpPr>
            <p:cNvPr id="23" name="Round Single Corner Rectangle 22"/>
            <p:cNvSpPr/>
            <p:nvPr/>
          </p:nvSpPr>
          <p:spPr>
            <a:xfrm flipV="1">
              <a:off x="7620" y="-5876"/>
              <a:ext cx="12192000" cy="1081565"/>
            </a:xfrm>
            <a:prstGeom prst="round1Rect">
              <a:avLst/>
            </a:prstGeom>
            <a:solidFill>
              <a:srgbClr val="C0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ound Single Corner Rectangle 23"/>
            <p:cNvSpPr/>
            <p:nvPr/>
          </p:nvSpPr>
          <p:spPr>
            <a:xfrm flipV="1">
              <a:off x="7620" y="-7620"/>
              <a:ext cx="12109450" cy="996951"/>
            </a:xfrm>
            <a:prstGeom prst="round1Rect">
              <a:avLst/>
            </a:prstGeom>
            <a:solidFill>
              <a:srgbClr val="62C8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ound Single Corner Rectangle 24"/>
            <p:cNvSpPr/>
            <p:nvPr/>
          </p:nvSpPr>
          <p:spPr>
            <a:xfrm flipV="1">
              <a:off x="7620" y="-7620"/>
              <a:ext cx="12014200" cy="914401"/>
            </a:xfrm>
            <a:prstGeom prst="round1Rect">
              <a:avLst/>
            </a:prstGeom>
            <a:solidFill>
              <a:srgbClr val="05A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 name="TextBox 14"/>
          <p:cNvSpPr txBox="1"/>
          <p:nvPr/>
        </p:nvSpPr>
        <p:spPr>
          <a:xfrm>
            <a:off x="487067" y="34339"/>
            <a:ext cx="4132696" cy="645160"/>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READING</a:t>
            </a:r>
            <a:endParaRPr lang="en-US" sz="3600" b="1" dirty="0">
              <a:effectLst>
                <a:glow rad="88900">
                  <a:schemeClr val="bg1"/>
                </a:glow>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32" grpId="0"/>
      <p:bldP spid="3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9"/>
          <p:cNvSpPr/>
          <p:nvPr/>
        </p:nvSpPr>
        <p:spPr>
          <a:xfrm>
            <a:off x="4567839" y="1755498"/>
            <a:ext cx="2162852" cy="845902"/>
          </a:xfrm>
          <a:custGeom>
            <a:avLst/>
            <a:gdLst>
              <a:gd name="connsiteX0" fmla="*/ 0 w 1728196"/>
              <a:gd name="connsiteY0" fmla="*/ 0 h 941884"/>
              <a:gd name="connsiteX1" fmla="*/ 1728196 w 1728196"/>
              <a:gd name="connsiteY1" fmla="*/ 0 h 941884"/>
              <a:gd name="connsiteX2" fmla="*/ 1728196 w 1728196"/>
              <a:gd name="connsiteY2" fmla="*/ 941884 h 941884"/>
              <a:gd name="connsiteX3" fmla="*/ 0 w 1728196"/>
              <a:gd name="connsiteY3" fmla="*/ 941884 h 941884"/>
              <a:gd name="connsiteX4" fmla="*/ 0 w 1728196"/>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96" h="941884">
                <a:moveTo>
                  <a:pt x="0" y="0"/>
                </a:moveTo>
                <a:lnTo>
                  <a:pt x="1728196" y="0"/>
                </a:lnTo>
                <a:lnTo>
                  <a:pt x="1728196"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1" name="Freeform 10"/>
          <p:cNvSpPr/>
          <p:nvPr/>
        </p:nvSpPr>
        <p:spPr>
          <a:xfrm>
            <a:off x="3977081" y="5090340"/>
            <a:ext cx="1603229" cy="845902"/>
          </a:xfrm>
          <a:custGeom>
            <a:avLst/>
            <a:gdLst>
              <a:gd name="connsiteX0" fmla="*/ 0 w 1419439"/>
              <a:gd name="connsiteY0" fmla="*/ 0 h 941884"/>
              <a:gd name="connsiteX1" fmla="*/ 1419439 w 1419439"/>
              <a:gd name="connsiteY1" fmla="*/ 0 h 941884"/>
              <a:gd name="connsiteX2" fmla="*/ 1419439 w 1419439"/>
              <a:gd name="connsiteY2" fmla="*/ 941884 h 941884"/>
              <a:gd name="connsiteX3" fmla="*/ 0 w 1419439"/>
              <a:gd name="connsiteY3" fmla="*/ 941884 h 941884"/>
              <a:gd name="connsiteX4" fmla="*/ 0 w 1419439"/>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439" h="941884">
                <a:moveTo>
                  <a:pt x="0" y="0"/>
                </a:moveTo>
                <a:lnTo>
                  <a:pt x="1419439" y="0"/>
                </a:lnTo>
                <a:lnTo>
                  <a:pt x="1419439"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6" name="Rounded Rectangle 15"/>
          <p:cNvSpPr/>
          <p:nvPr/>
        </p:nvSpPr>
        <p:spPr>
          <a:xfrm>
            <a:off x="669161" y="1103050"/>
            <a:ext cx="1835914" cy="612205"/>
          </a:xfrm>
          <a:prstGeom prst="roundRect">
            <a:avLst/>
          </a:prstGeom>
          <a:solidFill>
            <a:srgbClr val="05A0B8"/>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ea typeface="Adobe Gothic Std B" panose="020B0800000000000000" pitchFamily="34" charset="-128"/>
              </a:rPr>
              <a:t>WARM-UP</a:t>
            </a:r>
            <a:endParaRPr lang="en-GB" b="1" dirty="0">
              <a:solidFill>
                <a:schemeClr val="bg1"/>
              </a:solidFill>
              <a:ea typeface="Adobe Gothic Std B" panose="020B0800000000000000" pitchFamily="34" charset="-128"/>
            </a:endParaRPr>
          </a:p>
        </p:txBody>
      </p:sp>
      <p:sp>
        <p:nvSpPr>
          <p:cNvPr id="17" name="Rounded Rectangle 16"/>
          <p:cNvSpPr/>
          <p:nvPr/>
        </p:nvSpPr>
        <p:spPr>
          <a:xfrm>
            <a:off x="2638425" y="2232660"/>
            <a:ext cx="1909445" cy="617855"/>
          </a:xfrm>
          <a:prstGeom prst="roundRect">
            <a:avLst/>
          </a:prstGeom>
          <a:solidFill>
            <a:srgbClr val="05A0B8"/>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GB" b="1" dirty="0">
                <a:solidFill>
                  <a:schemeClr val="bg1"/>
                </a:solidFill>
              </a:rPr>
              <a:t>READING</a:t>
            </a:r>
            <a:endParaRPr lang="en-US" altLang="en-GB" b="1" dirty="0">
              <a:solidFill>
                <a:schemeClr val="bg1"/>
              </a:solidFill>
            </a:endParaRPr>
          </a:p>
        </p:txBody>
      </p:sp>
      <p:sp>
        <p:nvSpPr>
          <p:cNvPr id="18" name="Rounded Rectangle 17"/>
          <p:cNvSpPr/>
          <p:nvPr/>
        </p:nvSpPr>
        <p:spPr>
          <a:xfrm>
            <a:off x="495300" y="3822065"/>
            <a:ext cx="2234565" cy="601345"/>
          </a:xfrm>
          <a:prstGeom prst="roundRect">
            <a:avLst/>
          </a:prstGeom>
          <a:solidFill>
            <a:srgbClr val="05A0B8"/>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GB" b="1" dirty="0">
                <a:solidFill>
                  <a:schemeClr val="bg1"/>
                </a:solidFill>
              </a:rPr>
              <a:t>SPEAKING</a:t>
            </a:r>
            <a:endParaRPr lang="en-US" altLang="en-GB" b="1" dirty="0">
              <a:solidFill>
                <a:schemeClr val="bg1"/>
              </a:solidFill>
            </a:endParaRPr>
          </a:p>
        </p:txBody>
      </p:sp>
      <p:sp>
        <p:nvSpPr>
          <p:cNvPr id="20" name="Rectangle 19"/>
          <p:cNvSpPr/>
          <p:nvPr/>
        </p:nvSpPr>
        <p:spPr>
          <a:xfrm>
            <a:off x="5219065" y="944880"/>
            <a:ext cx="6468745" cy="531495"/>
          </a:xfrm>
          <a:prstGeom prst="rect">
            <a:avLst/>
          </a:prstGeom>
          <a:solidFill>
            <a:srgbClr val="C0E6EA">
              <a:alpha val="50000"/>
            </a:srgbClr>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tx1"/>
                </a:solidFill>
              </a:rPr>
              <a:t>Option 1: "Resolution Race" </a:t>
            </a:r>
            <a:endParaRPr lang="en-GB" dirty="0">
              <a:solidFill>
                <a:schemeClr val="tx1"/>
              </a:solidFill>
            </a:endParaRPr>
          </a:p>
          <a:p>
            <a:r>
              <a:rPr lang="en-GB" dirty="0">
                <a:solidFill>
                  <a:schemeClr val="tx1"/>
                </a:solidFill>
              </a:rPr>
              <a:t>Option 2: “</a:t>
            </a:r>
            <a:r>
              <a:rPr lang="en-US" altLang="en-GB" dirty="0">
                <a:solidFill>
                  <a:schemeClr val="tx1"/>
                </a:solidFill>
              </a:rPr>
              <a:t>Word Association</a:t>
            </a:r>
            <a:r>
              <a:rPr lang="en-GB" dirty="0">
                <a:solidFill>
                  <a:schemeClr val="tx1"/>
                </a:solidFill>
              </a:rPr>
              <a:t>”</a:t>
            </a:r>
            <a:endParaRPr lang="en-GB" dirty="0">
              <a:solidFill>
                <a:schemeClr val="tx1"/>
              </a:solidFill>
            </a:endParaRPr>
          </a:p>
        </p:txBody>
      </p:sp>
      <p:sp>
        <p:nvSpPr>
          <p:cNvPr id="21" name="Rectangle 20"/>
          <p:cNvSpPr/>
          <p:nvPr/>
        </p:nvSpPr>
        <p:spPr>
          <a:xfrm>
            <a:off x="5218430" y="1675765"/>
            <a:ext cx="6469380" cy="1469390"/>
          </a:xfrm>
          <a:prstGeom prst="rect">
            <a:avLst/>
          </a:prstGeom>
          <a:solidFill>
            <a:srgbClr val="C0E6EA">
              <a:alpha val="50000"/>
            </a:srgbClr>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dirty="0">
                <a:solidFill>
                  <a:schemeClr val="tx1"/>
                </a:solidFill>
              </a:rPr>
              <a:t>Vocabulary</a:t>
            </a:r>
            <a:endParaRPr lang="en-US" dirty="0">
              <a:solidFill>
                <a:schemeClr val="tx1"/>
              </a:solidFill>
            </a:endParaRPr>
          </a:p>
          <a:p>
            <a:pPr marL="285750" indent="-285750">
              <a:buFont typeface="Arial" panose="020B0604020202020204" pitchFamily="34" charset="0"/>
              <a:buChar char="•"/>
            </a:pPr>
            <a:r>
              <a:rPr lang="en-US" dirty="0">
                <a:solidFill>
                  <a:schemeClr val="tx1"/>
                </a:solidFill>
              </a:rPr>
              <a:t>Task 1: Read the passages and decide who says sentences 1 – 5. </a:t>
            </a:r>
            <a:endParaRPr lang="en-US" dirty="0">
              <a:solidFill>
                <a:schemeClr val="tx1"/>
              </a:solidFill>
            </a:endParaRPr>
          </a:p>
          <a:p>
            <a:pPr marL="285750" indent="-285750">
              <a:buFont typeface="Arial" panose="020B0604020202020204" pitchFamily="34" charset="0"/>
              <a:buChar char="•"/>
            </a:pPr>
            <a:r>
              <a:rPr lang="en-US" dirty="0">
                <a:solidFill>
                  <a:schemeClr val="tx1"/>
                </a:solidFill>
              </a:rPr>
              <a:t>Task 2: Test your memory!</a:t>
            </a:r>
            <a:endParaRPr lang="en-US" dirty="0">
              <a:solidFill>
                <a:schemeClr val="tx1"/>
              </a:solidFill>
            </a:endParaRPr>
          </a:p>
        </p:txBody>
      </p:sp>
      <p:sp>
        <p:nvSpPr>
          <p:cNvPr id="22" name="Rectangle 21"/>
          <p:cNvSpPr/>
          <p:nvPr/>
        </p:nvSpPr>
        <p:spPr>
          <a:xfrm>
            <a:off x="5218430" y="3368040"/>
            <a:ext cx="6459855" cy="1799590"/>
          </a:xfrm>
          <a:prstGeom prst="rect">
            <a:avLst/>
          </a:prstGeom>
          <a:solidFill>
            <a:srgbClr val="C0E6EA">
              <a:alpha val="50000"/>
            </a:srgbClr>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0" indent="-342900" algn="just">
              <a:lnSpc>
                <a:spcPct val="100000"/>
              </a:lnSpc>
              <a:spcBef>
                <a:spcPts val="0"/>
              </a:spcBef>
              <a:spcAft>
                <a:spcPts val="0"/>
              </a:spcAft>
              <a:buFont typeface="Arial" panose="020B0604020202020204" pitchFamily="34" charset="0"/>
              <a:buChar char="•"/>
            </a:pPr>
            <a:r>
              <a:rPr lang="en-US" dirty="0">
                <a:solidFill>
                  <a:schemeClr val="tx1"/>
                </a:solidFill>
                <a:sym typeface="+mn-ea"/>
              </a:rPr>
              <a:t>Task 3: Work in groups. These are some activities from the reading passages in Task 1. Tell your group if you do them during Tet. </a:t>
            </a:r>
            <a:endParaRPr lang="en-US" dirty="0">
              <a:solidFill>
                <a:schemeClr val="tx1"/>
              </a:solidFill>
              <a:sym typeface="+mn-ea"/>
            </a:endParaRPr>
          </a:p>
          <a:p>
            <a:pPr marL="342900" marR="0" indent="-342900" algn="just">
              <a:lnSpc>
                <a:spcPct val="100000"/>
              </a:lnSpc>
              <a:spcBef>
                <a:spcPts val="0"/>
              </a:spcBef>
              <a:spcAft>
                <a:spcPts val="0"/>
              </a:spcAft>
              <a:buFont typeface="Arial" panose="020B0604020202020204" pitchFamily="34" charset="0"/>
              <a:buChar char="•"/>
            </a:pPr>
            <a:r>
              <a:rPr lang="en-US" dirty="0">
                <a:solidFill>
                  <a:schemeClr val="tx1"/>
                </a:solidFill>
                <a:sym typeface="+mn-ea"/>
              </a:rPr>
              <a:t>Task 4: Work in groups. Read the list and discuss what you should or shouldn’t do at Tet. </a:t>
            </a:r>
            <a:endParaRPr lang="en-US" dirty="0">
              <a:solidFill>
                <a:schemeClr val="tx1"/>
              </a:solidFill>
              <a:sym typeface="+mn-ea"/>
            </a:endParaRPr>
          </a:p>
        </p:txBody>
      </p:sp>
      <p:cxnSp>
        <p:nvCxnSpPr>
          <p:cNvPr id="24" name="Curved Connector 23"/>
          <p:cNvCxnSpPr>
            <a:stCxn id="16" idx="3"/>
            <a:endCxn id="17" idx="0"/>
          </p:cNvCxnSpPr>
          <p:nvPr/>
        </p:nvCxnSpPr>
        <p:spPr>
          <a:xfrm>
            <a:off x="2505075" y="1409065"/>
            <a:ext cx="1088390" cy="823595"/>
          </a:xfrm>
          <a:prstGeom prst="curvedConnector2">
            <a:avLst/>
          </a:prstGeom>
          <a:ln w="57150">
            <a:solidFill>
              <a:srgbClr val="F16649"/>
            </a:solidFill>
            <a:tailEnd type="triangle"/>
          </a:ln>
        </p:spPr>
        <p:style>
          <a:lnRef idx="3">
            <a:schemeClr val="accent6"/>
          </a:lnRef>
          <a:fillRef idx="0">
            <a:schemeClr val="accent6"/>
          </a:fillRef>
          <a:effectRef idx="2">
            <a:schemeClr val="accent6"/>
          </a:effectRef>
          <a:fontRef idx="minor">
            <a:schemeClr val="tx1"/>
          </a:fontRef>
        </p:style>
      </p:cxnSp>
      <p:cxnSp>
        <p:nvCxnSpPr>
          <p:cNvPr id="25" name="Curved Connector 24"/>
          <p:cNvCxnSpPr>
            <a:stCxn id="17" idx="1"/>
            <a:endCxn id="18" idx="0"/>
          </p:cNvCxnSpPr>
          <p:nvPr/>
        </p:nvCxnSpPr>
        <p:spPr>
          <a:xfrm rot="10800000" flipV="1">
            <a:off x="1612265" y="2541905"/>
            <a:ext cx="1025525" cy="1280160"/>
          </a:xfrm>
          <a:prstGeom prst="curvedConnector2">
            <a:avLst/>
          </a:prstGeom>
          <a:ln w="57150">
            <a:solidFill>
              <a:srgbClr val="F16649"/>
            </a:solidFill>
            <a:tailEnd type="triangle"/>
          </a:ln>
        </p:spPr>
        <p:style>
          <a:lnRef idx="3">
            <a:schemeClr val="accent6"/>
          </a:lnRef>
          <a:fillRef idx="0">
            <a:schemeClr val="accent6"/>
          </a:fillRef>
          <a:effectRef idx="2">
            <a:schemeClr val="accent6"/>
          </a:effectRef>
          <a:fontRef idx="minor">
            <a:schemeClr val="tx1"/>
          </a:fontRef>
        </p:style>
      </p:cxnSp>
      <p:sp>
        <p:nvSpPr>
          <p:cNvPr id="46" name="TextBox 45"/>
          <p:cNvSpPr txBox="1"/>
          <p:nvPr/>
        </p:nvSpPr>
        <p:spPr>
          <a:xfrm>
            <a:off x="4787234" y="518493"/>
            <a:ext cx="3596799" cy="400110"/>
          </a:xfrm>
          <a:prstGeom prst="rect">
            <a:avLst/>
          </a:prstGeom>
          <a:noFill/>
        </p:spPr>
        <p:txBody>
          <a:bodyPr wrap="square" rtlCol="0">
            <a:spAutoFit/>
          </a:bodyPr>
          <a:lstStyle/>
          <a:p>
            <a:r>
              <a:rPr lang="en-US" sz="2000" b="1">
                <a:solidFill>
                  <a:schemeClr val="bg1"/>
                </a:solidFill>
              </a:rPr>
              <a:t>LESSON 1: GETTING STARTED</a:t>
            </a:r>
            <a:endParaRPr lang="en-US" sz="2000" b="1" dirty="0">
              <a:solidFill>
                <a:schemeClr val="bg1"/>
              </a:solidFill>
            </a:endParaRPr>
          </a:p>
        </p:txBody>
      </p:sp>
      <p:sp>
        <p:nvSpPr>
          <p:cNvPr id="32" name="Rounded Rectangle 31"/>
          <p:cNvSpPr/>
          <p:nvPr/>
        </p:nvSpPr>
        <p:spPr>
          <a:xfrm>
            <a:off x="3564976" y="251696"/>
            <a:ext cx="5893861" cy="625641"/>
          </a:xfrm>
          <a:prstGeom prst="roundRect">
            <a:avLst>
              <a:gd name="adj" fmla="val 42661"/>
            </a:avLst>
          </a:prstGeom>
          <a:solidFill>
            <a:srgbClr val="0F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p:cNvSpPr txBox="1"/>
          <p:nvPr/>
        </p:nvSpPr>
        <p:spPr>
          <a:xfrm>
            <a:off x="4926829" y="301745"/>
            <a:ext cx="5395266" cy="521970"/>
          </a:xfrm>
          <a:prstGeom prst="rect">
            <a:avLst/>
          </a:prstGeom>
          <a:noFill/>
        </p:spPr>
        <p:txBody>
          <a:bodyPr wrap="square" rtlCol="0">
            <a:spAutoFit/>
          </a:bodyPr>
          <a:lstStyle/>
          <a:p>
            <a:r>
              <a:rPr lang="en-US" sz="2800" b="1">
                <a:solidFill>
                  <a:schemeClr val="bg1"/>
                </a:solidFill>
              </a:rPr>
              <a:t>LESSON 5: SKILLS 1</a:t>
            </a:r>
            <a:endParaRPr lang="en-US" sz="2800" b="1" dirty="0">
              <a:solidFill>
                <a:schemeClr val="bg1"/>
              </a:solidFill>
            </a:endParaRPr>
          </a:p>
        </p:txBody>
      </p:sp>
      <p:grpSp>
        <p:nvGrpSpPr>
          <p:cNvPr id="34" name="Group 33"/>
          <p:cNvGrpSpPr/>
          <p:nvPr/>
        </p:nvGrpSpPr>
        <p:grpSpPr>
          <a:xfrm>
            <a:off x="2937828" y="97859"/>
            <a:ext cx="994505" cy="941618"/>
            <a:chOff x="2066408" y="3458139"/>
            <a:chExt cx="994505" cy="941618"/>
          </a:xfrm>
        </p:grpSpPr>
        <p:pic>
          <p:nvPicPr>
            <p:cNvPr id="35" name="Picture 34"/>
            <p:cNvPicPr>
              <a:picLocks noChangeAspect="1"/>
            </p:cNvPicPr>
            <p:nvPr/>
          </p:nvPicPr>
          <p:blipFill>
            <a:blip r:embed="rId1">
              <a:duotone>
                <a:schemeClr val="accent2">
                  <a:shade val="45000"/>
                  <a:satMod val="135000"/>
                </a:schemeClr>
                <a:prstClr val="white"/>
              </a:duotone>
              <a:extLst>
                <a:ext uri="{BEBA8EAE-BF5A-486C-A8C5-ECC9F3942E4B}">
                  <a14:imgProps xmlns:a14="http://schemas.microsoft.com/office/drawing/2010/main">
                    <a14:imgLayer r:embed="rId2">
                      <a14:imgEffect>
                        <a14:saturation sat="0"/>
                      </a14:imgEffect>
                    </a14:imgLayer>
                  </a14:imgProps>
                </a:ext>
                <a:ext uri="{28A0092B-C50C-407E-A947-70E740481C1C}">
                  <a14:useLocalDpi xmlns:a14="http://schemas.microsoft.com/office/drawing/2010/main" val="0"/>
                </a:ext>
              </a:extLst>
            </a:blip>
            <a:stretch>
              <a:fillRect/>
            </a:stretch>
          </p:blipFill>
          <p:spPr>
            <a:xfrm>
              <a:off x="2070018" y="3458139"/>
              <a:ext cx="990895" cy="941618"/>
            </a:xfrm>
            <a:prstGeom prst="rect">
              <a:avLst/>
            </a:prstGeom>
          </p:spPr>
        </p:pic>
        <p:pic>
          <p:nvPicPr>
            <p:cNvPr id="36" name="Picture 3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6408" y="3554648"/>
              <a:ext cx="990895" cy="801149"/>
            </a:xfrm>
            <a:prstGeom prst="rect">
              <a:avLst/>
            </a:prstGeom>
          </p:spPr>
        </p:pic>
      </p:grpSp>
      <p:pic>
        <p:nvPicPr>
          <p:cNvPr id="5" name="Content Placeholder 4" descr="magnifying-glass-1374389_1280"/>
          <p:cNvPicPr>
            <a:picLocks noChangeAspect="1"/>
          </p:cNvPicPr>
          <p:nvPr>
            <p:ph sz="half" idx="1"/>
          </p:nvPr>
        </p:nvPicPr>
        <p:blipFill>
          <a:blip r:embed="rId4"/>
          <a:stretch>
            <a:fillRect/>
          </a:stretch>
        </p:blipFill>
        <p:spPr>
          <a:xfrm flipH="1" flipV="1">
            <a:off x="-4025265" y="7454265"/>
            <a:ext cx="284480" cy="14986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104390" y="1602740"/>
            <a:ext cx="8236585" cy="2396069"/>
            <a:chOff x="2094743" y="1820050"/>
            <a:chExt cx="4954515" cy="1440979"/>
          </a:xfrm>
        </p:grpSpPr>
        <p:grpSp>
          <p:nvGrpSpPr>
            <p:cNvPr id="8" name="Group 7"/>
            <p:cNvGrpSpPr/>
            <p:nvPr/>
          </p:nvGrpSpPr>
          <p:grpSpPr>
            <a:xfrm>
              <a:off x="2094743" y="1820050"/>
              <a:ext cx="4954515" cy="784398"/>
              <a:chOff x="2100847" y="1820050"/>
              <a:chExt cx="4954515" cy="784398"/>
            </a:xfrm>
          </p:grpSpPr>
          <p:pic>
            <p:nvPicPr>
              <p:cNvPr id="9" name="Picture 8"/>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879262" y="1820050"/>
                <a:ext cx="4176100" cy="752752"/>
              </a:xfrm>
              <a:prstGeom prst="rect">
                <a:avLst/>
              </a:prstGeom>
            </p:spPr>
          </p:pic>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0847" y="1826837"/>
                <a:ext cx="961782" cy="777611"/>
              </a:xfrm>
              <a:prstGeom prst="rect">
                <a:avLst/>
              </a:prstGeom>
            </p:spPr>
          </p:pic>
        </p:grpSp>
        <p:sp>
          <p:nvSpPr>
            <p:cNvPr id="15" name="TextBox 5"/>
            <p:cNvSpPr txBox="1"/>
            <p:nvPr/>
          </p:nvSpPr>
          <p:spPr>
            <a:xfrm>
              <a:off x="2796464" y="2835991"/>
              <a:ext cx="3557176" cy="425038"/>
            </a:xfrm>
            <a:prstGeom prst="rect">
              <a:avLst/>
            </a:prstGeom>
            <a:solidFill>
              <a:schemeClr val="bg1"/>
            </a:solidFill>
          </p:spPr>
          <p:txBody>
            <a:bodyPr wrap="square" rtlCol="0">
              <a:spAutoFit/>
            </a:bodyPr>
            <a:p>
              <a:pPr algn="ctr"/>
              <a:r>
                <a:rPr lang="en-US" sz="4000" b="1">
                  <a:solidFill>
                    <a:srgbClr val="0084B1"/>
                  </a:solidFill>
                </a:rPr>
                <a:t>Speaking</a:t>
              </a:r>
              <a:endParaRPr lang="en-US" sz="4000" b="1">
                <a:solidFill>
                  <a:srgbClr val="0084B1"/>
                </a:solidFill>
              </a:endParaRP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393190" y="1028700"/>
            <a:ext cx="10323830" cy="953135"/>
          </a:xfrm>
          <a:prstGeom prst="rect">
            <a:avLst/>
          </a:prstGeom>
          <a:noFill/>
        </p:spPr>
        <p:txBody>
          <a:bodyPr wrap="square" rtlCol="0">
            <a:spAutoFit/>
          </a:bodyPr>
          <a:lstStyle/>
          <a:p>
            <a:r>
              <a:rPr lang="en-US" sz="2800" b="1">
                <a:effectLst>
                  <a:glow rad="88900">
                    <a:schemeClr val="bg1"/>
                  </a:glow>
                </a:effectLst>
                <a:latin typeface="Arial" panose="020B0604020202020204" pitchFamily="34" charset="0"/>
                <a:cs typeface="Arial" panose="020B0604020202020204" pitchFamily="34" charset="0"/>
                <a:sym typeface="+mn-ea"/>
              </a:rPr>
              <a:t>Work in groups. These are some activities from the reading passages in </a:t>
            </a:r>
            <a:r>
              <a:rPr lang="en-US" sz="2800" b="1">
                <a:solidFill>
                  <a:srgbClr val="FF0000"/>
                </a:solidFill>
                <a:effectLst>
                  <a:glow rad="88900">
                    <a:schemeClr val="bg1"/>
                  </a:glow>
                </a:effectLst>
                <a:latin typeface="Arial" panose="020B0604020202020204" pitchFamily="34" charset="0"/>
                <a:cs typeface="Arial" panose="020B0604020202020204" pitchFamily="34" charset="0"/>
                <a:sym typeface="+mn-ea"/>
              </a:rPr>
              <a:t>1</a:t>
            </a:r>
            <a:r>
              <a:rPr lang="en-US" sz="2800" b="1">
                <a:effectLst>
                  <a:glow rad="88900">
                    <a:schemeClr val="bg1"/>
                  </a:glow>
                </a:effectLst>
                <a:latin typeface="Arial" panose="020B0604020202020204" pitchFamily="34" charset="0"/>
                <a:cs typeface="Arial" panose="020B0604020202020204" pitchFamily="34" charset="0"/>
                <a:sym typeface="+mn-ea"/>
              </a:rPr>
              <a:t>. Tell your group if you do them during Tet. </a:t>
            </a:r>
            <a:endParaRPr lang="en-US" sz="2800" b="1">
              <a:effectLst>
                <a:glow rad="88900">
                  <a:schemeClr val="bg1"/>
                </a:glow>
              </a:effectLst>
              <a:latin typeface="Arial" panose="020B0604020202020204" pitchFamily="34" charset="0"/>
              <a:cs typeface="Arial" panose="020B0604020202020204" pitchFamily="34" charset="0"/>
            </a:endParaRPr>
          </a:p>
        </p:txBody>
      </p:sp>
      <p:pic>
        <p:nvPicPr>
          <p:cNvPr id="17" name="Content Placeholder 16"/>
          <p:cNvPicPr>
            <a:picLocks noChangeAspect="1"/>
          </p:cNvPicPr>
          <p:nvPr>
            <p:ph sz="half" idx="2"/>
          </p:nvPr>
        </p:nvPicPr>
        <p:blipFill>
          <a:blip r:embed="rId1">
            <a:extLst>
              <a:ext uri="{28A0092B-C50C-407E-A947-70E740481C1C}">
                <a14:useLocalDpi xmlns:a14="http://schemas.microsoft.com/office/drawing/2010/main" val="0"/>
              </a:ext>
            </a:extLst>
          </a:blip>
          <a:stretch>
            <a:fillRect/>
          </a:stretch>
        </p:blipFill>
        <p:spPr>
          <a:xfrm>
            <a:off x="711835" y="1140460"/>
            <a:ext cx="752475" cy="796290"/>
          </a:xfrm>
          <a:prstGeom prst="rect">
            <a:avLst/>
          </a:prstGeom>
        </p:spPr>
      </p:pic>
      <p:sp>
        <p:nvSpPr>
          <p:cNvPr id="19" name="Content Placeholder 18"/>
          <p:cNvSpPr/>
          <p:nvPr>
            <p:ph sz="half" idx="1"/>
          </p:nvPr>
        </p:nvSpPr>
        <p:spPr>
          <a:xfrm>
            <a:off x="838200" y="1955165"/>
            <a:ext cx="10775315" cy="1161415"/>
          </a:xfrm>
        </p:spPr>
        <p:txBody>
          <a:bodyPr/>
          <a:p>
            <a:pPr marL="0" indent="0">
              <a:buNone/>
            </a:pPr>
            <a:r>
              <a:rPr lang="en-US" sz="3200"/>
              <a:t>- Think of a family event and make notes about it in the form of a mind map. (you can use some activities in </a:t>
            </a:r>
            <a:r>
              <a:rPr lang="en-US" sz="3200" b="1">
                <a:solidFill>
                  <a:srgbClr val="FF0000"/>
                </a:solidFill>
                <a:effectLst>
                  <a:glow rad="88900">
                    <a:schemeClr val="bg1"/>
                  </a:glow>
                </a:effectLst>
                <a:latin typeface="Arial" panose="020B0604020202020204" pitchFamily="34" charset="0"/>
                <a:cs typeface="Arial" panose="020B0604020202020204" pitchFamily="34" charset="0"/>
                <a:sym typeface="+mn-ea"/>
              </a:rPr>
              <a:t>1</a:t>
            </a:r>
            <a:endParaRPr lang="en-US" sz="3200"/>
          </a:p>
        </p:txBody>
      </p:sp>
      <p:sp>
        <p:nvSpPr>
          <p:cNvPr id="22" name="Oval 21"/>
          <p:cNvSpPr/>
          <p:nvPr/>
        </p:nvSpPr>
        <p:spPr>
          <a:xfrm>
            <a:off x="5044440" y="3077845"/>
            <a:ext cx="2103120" cy="2103120"/>
          </a:xfrm>
          <a:prstGeom prst="ellipse">
            <a:avLst/>
          </a:prstGeom>
          <a:solidFill>
            <a:schemeClr val="bg1"/>
          </a:solidFill>
          <a:ln w="12700" cmpd="sng">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sz="3200">
                <a:solidFill>
                  <a:schemeClr val="tx1"/>
                </a:solidFill>
              </a:rPr>
              <a:t>FAMILY EVENTS</a:t>
            </a:r>
            <a:endParaRPr lang="en-US" sz="3200">
              <a:solidFill>
                <a:schemeClr val="tx1"/>
              </a:solidFill>
            </a:endParaRPr>
          </a:p>
        </p:txBody>
      </p:sp>
      <p:sp>
        <p:nvSpPr>
          <p:cNvPr id="23" name="Oval 22"/>
          <p:cNvSpPr/>
          <p:nvPr/>
        </p:nvSpPr>
        <p:spPr>
          <a:xfrm>
            <a:off x="2586355" y="4436110"/>
            <a:ext cx="2103120" cy="2103120"/>
          </a:xfrm>
          <a:prstGeom prst="ellipse">
            <a:avLst/>
          </a:prstGeom>
          <a:solidFill>
            <a:schemeClr val="bg1"/>
          </a:solidFill>
          <a:ln w="12700" cmpd="sng">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sz="3200">
              <a:solidFill>
                <a:schemeClr val="tx1"/>
              </a:solidFill>
            </a:endParaRPr>
          </a:p>
        </p:txBody>
      </p:sp>
      <p:sp>
        <p:nvSpPr>
          <p:cNvPr id="24" name="Oval 23"/>
          <p:cNvSpPr/>
          <p:nvPr/>
        </p:nvSpPr>
        <p:spPr>
          <a:xfrm>
            <a:off x="7383780" y="4533265"/>
            <a:ext cx="2103120" cy="2103120"/>
          </a:xfrm>
          <a:prstGeom prst="ellipse">
            <a:avLst/>
          </a:prstGeom>
          <a:solidFill>
            <a:schemeClr val="bg1"/>
          </a:solidFill>
          <a:ln w="12700" cmpd="sng">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sz="3200">
              <a:solidFill>
                <a:schemeClr val="tx1"/>
              </a:solidFill>
            </a:endParaRPr>
          </a:p>
        </p:txBody>
      </p:sp>
      <p:cxnSp>
        <p:nvCxnSpPr>
          <p:cNvPr id="25" name="Straight Connector 24"/>
          <p:cNvCxnSpPr/>
          <p:nvPr/>
        </p:nvCxnSpPr>
        <p:spPr>
          <a:xfrm flipH="1">
            <a:off x="4009390" y="4129405"/>
            <a:ext cx="1035050" cy="575945"/>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flipV="1">
            <a:off x="7081520" y="4319905"/>
            <a:ext cx="1164590" cy="245745"/>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8" name="Group 17"/>
          <p:cNvGrpSpPr/>
          <p:nvPr/>
        </p:nvGrpSpPr>
        <p:grpSpPr>
          <a:xfrm>
            <a:off x="7620" y="-7620"/>
            <a:ext cx="12192000" cy="1083309"/>
            <a:chOff x="7620" y="-7620"/>
            <a:chExt cx="12192000" cy="1083309"/>
          </a:xfrm>
        </p:grpSpPr>
        <p:sp>
          <p:nvSpPr>
            <p:cNvPr id="3" name="Round Single Corner Rectangle 2"/>
            <p:cNvSpPr/>
            <p:nvPr/>
          </p:nvSpPr>
          <p:spPr>
            <a:xfrm flipV="1">
              <a:off x="7620" y="-5876"/>
              <a:ext cx="12192000" cy="1081565"/>
            </a:xfrm>
            <a:prstGeom prst="round1Rect">
              <a:avLst/>
            </a:prstGeom>
            <a:solidFill>
              <a:srgbClr val="C0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ound Single Corner Rectangle 3"/>
            <p:cNvSpPr/>
            <p:nvPr/>
          </p:nvSpPr>
          <p:spPr>
            <a:xfrm flipV="1">
              <a:off x="7620" y="-7620"/>
              <a:ext cx="12109450" cy="996951"/>
            </a:xfrm>
            <a:prstGeom prst="round1Rect">
              <a:avLst/>
            </a:prstGeom>
            <a:solidFill>
              <a:srgbClr val="62C8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ound Single Corner Rectangle 4"/>
            <p:cNvSpPr/>
            <p:nvPr/>
          </p:nvSpPr>
          <p:spPr>
            <a:xfrm flipV="1">
              <a:off x="7620" y="-7620"/>
              <a:ext cx="12014200" cy="914401"/>
            </a:xfrm>
            <a:prstGeom prst="round1Rect">
              <a:avLst/>
            </a:prstGeom>
            <a:solidFill>
              <a:srgbClr val="05A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6" name="TextBox 14"/>
          <p:cNvSpPr txBox="1"/>
          <p:nvPr/>
        </p:nvSpPr>
        <p:spPr>
          <a:xfrm>
            <a:off x="487067" y="135939"/>
            <a:ext cx="4132696" cy="645160"/>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SPEAKING</a:t>
            </a:r>
            <a:endParaRPr lang="en-US" sz="3600" b="1" dirty="0">
              <a:effectLst>
                <a:glow rad="88900">
                  <a:schemeClr val="bg1"/>
                </a:glow>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ldLvl="0" animBg="1"/>
      <p:bldP spid="23" grpId="0" bldLvl="0" animBg="1"/>
      <p:bldP spid="24" grpId="0" bldLvl="0" animBg="1"/>
      <p:bldP spid="22" grpId="1" animBg="1"/>
      <p:bldP spid="23" grpId="1" animBg="1"/>
      <p:bldP spid="24"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Content Placeholder 18"/>
          <p:cNvSpPr/>
          <p:nvPr>
            <p:ph sz="half" idx="1"/>
          </p:nvPr>
        </p:nvSpPr>
        <p:spPr>
          <a:xfrm>
            <a:off x="876300" y="2415540"/>
            <a:ext cx="10775315" cy="1161415"/>
          </a:xfrm>
        </p:spPr>
        <p:txBody>
          <a:bodyPr>
            <a:noAutofit/>
          </a:bodyPr>
          <a:p>
            <a:pPr marL="0" indent="0">
              <a:buNone/>
            </a:pPr>
            <a:r>
              <a:rPr lang="en-US" sz="4000"/>
              <a:t>- Look at your mind map think  the questions that can be used. </a:t>
            </a:r>
            <a:endParaRPr lang="en-US" sz="4000"/>
          </a:p>
        </p:txBody>
      </p:sp>
      <p:sp>
        <p:nvSpPr>
          <p:cNvPr id="3" name="Content Placeholder 18"/>
          <p:cNvSpPr/>
          <p:nvPr/>
        </p:nvSpPr>
        <p:spPr>
          <a:xfrm>
            <a:off x="822960" y="3780790"/>
            <a:ext cx="10775315" cy="116141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000"/>
              <a:t> - Work in groups. You take turns to ask and answer about the family event. </a:t>
            </a:r>
            <a:endParaRPr lang="en-US" sz="4000"/>
          </a:p>
        </p:txBody>
      </p:sp>
      <p:sp>
        <p:nvSpPr>
          <p:cNvPr id="4" name="TextBox 1"/>
          <p:cNvSpPr txBox="1"/>
          <p:nvPr/>
        </p:nvSpPr>
        <p:spPr>
          <a:xfrm>
            <a:off x="-6300470" y="-1295400"/>
            <a:ext cx="2567305" cy="583565"/>
          </a:xfrm>
          <a:prstGeom prst="rect">
            <a:avLst/>
          </a:prstGeom>
          <a:noFill/>
        </p:spPr>
        <p:txBody>
          <a:bodyPr wrap="square" rtlCol="0">
            <a:spAutoFit/>
          </a:bodyPr>
          <a:p>
            <a:r>
              <a:rPr lang="en-US" sz="3200" b="1">
                <a:solidFill>
                  <a:srgbClr val="0070C0"/>
                </a:solidFill>
              </a:rPr>
              <a:t>Example:</a:t>
            </a:r>
            <a:endParaRPr lang="en-US" sz="3200" b="1">
              <a:solidFill>
                <a:srgbClr val="0070C0"/>
              </a:solidFill>
            </a:endParaRPr>
          </a:p>
        </p:txBody>
      </p:sp>
      <p:sp>
        <p:nvSpPr>
          <p:cNvPr id="9" name="TextBox 8"/>
          <p:cNvSpPr txBox="1"/>
          <p:nvPr/>
        </p:nvSpPr>
        <p:spPr>
          <a:xfrm>
            <a:off x="-8479155" y="2007157"/>
            <a:ext cx="5760606" cy="897490"/>
          </a:xfrm>
          <a:prstGeom prst="rect">
            <a:avLst/>
          </a:prstGeom>
          <a:noFill/>
        </p:spPr>
        <p:txBody>
          <a:bodyPr wrap="square" rtlCol="0">
            <a:spAutoFit/>
          </a:bodyPr>
          <a:p>
            <a:pPr algn="just">
              <a:lnSpc>
                <a:spcPct val="112000"/>
              </a:lnSpc>
            </a:pPr>
            <a:r>
              <a:rPr lang="en-US" sz="2400" dirty="0">
                <a:solidFill>
                  <a:srgbClr val="0070C0"/>
                </a:solidFill>
              </a:rPr>
              <a:t>I don’t go to Time Square to welcome the New Year.</a:t>
            </a:r>
            <a:endParaRPr lang="en-US" sz="2400" dirty="0">
              <a:solidFill>
                <a:srgbClr val="0070C0"/>
              </a:solidFill>
            </a:endParaRPr>
          </a:p>
        </p:txBody>
      </p:sp>
      <p:sp>
        <p:nvSpPr>
          <p:cNvPr id="7" name="Cloud Callout 6"/>
          <p:cNvSpPr/>
          <p:nvPr/>
        </p:nvSpPr>
        <p:spPr>
          <a:xfrm>
            <a:off x="-6016625" y="-735965"/>
            <a:ext cx="4942840" cy="1635125"/>
          </a:xfrm>
          <a:prstGeom prst="cloudCallo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6" name="TextBox 11"/>
          <p:cNvSpPr txBox="1"/>
          <p:nvPr/>
        </p:nvSpPr>
        <p:spPr>
          <a:xfrm>
            <a:off x="1037590" y="1270000"/>
            <a:ext cx="10958195" cy="1014730"/>
          </a:xfrm>
          <a:prstGeom prst="rect">
            <a:avLst/>
          </a:prstGeom>
          <a:noFill/>
        </p:spPr>
        <p:txBody>
          <a:bodyPr wrap="square" rtlCol="0">
            <a:spAutoFit/>
          </a:bodyPr>
          <a:p>
            <a:r>
              <a:rPr lang="en-US" sz="3000" b="1">
                <a:effectLst>
                  <a:glow rad="88900">
                    <a:schemeClr val="bg1"/>
                  </a:glow>
                </a:effectLst>
                <a:latin typeface="Arial" panose="020B0604020202020204" pitchFamily="34" charset="0"/>
                <a:cs typeface="Arial" panose="020B0604020202020204" pitchFamily="34" charset="0"/>
                <a:sym typeface="+mn-ea"/>
              </a:rPr>
              <a:t>Work in groups. These are some activities from the reading passages in </a:t>
            </a:r>
            <a:r>
              <a:rPr lang="en-US" sz="3000" b="1">
                <a:solidFill>
                  <a:srgbClr val="FF0000"/>
                </a:solidFill>
                <a:effectLst>
                  <a:glow rad="88900">
                    <a:schemeClr val="bg1"/>
                  </a:glow>
                </a:effectLst>
                <a:latin typeface="Arial" panose="020B0604020202020204" pitchFamily="34" charset="0"/>
                <a:cs typeface="Arial" panose="020B0604020202020204" pitchFamily="34" charset="0"/>
                <a:sym typeface="+mn-ea"/>
              </a:rPr>
              <a:t>1</a:t>
            </a:r>
            <a:r>
              <a:rPr lang="en-US" sz="3000" b="1">
                <a:effectLst>
                  <a:glow rad="88900">
                    <a:schemeClr val="bg1"/>
                  </a:glow>
                </a:effectLst>
                <a:latin typeface="Arial" panose="020B0604020202020204" pitchFamily="34" charset="0"/>
                <a:cs typeface="Arial" panose="020B0604020202020204" pitchFamily="34" charset="0"/>
                <a:sym typeface="+mn-ea"/>
              </a:rPr>
              <a:t>. Tell your group if you do them during Tet. </a:t>
            </a:r>
            <a:endParaRPr lang="en-US" sz="3000" b="1">
              <a:effectLst>
                <a:glow rad="88900">
                  <a:schemeClr val="bg1"/>
                </a:glow>
              </a:effectLst>
              <a:latin typeface="Arial" panose="020B0604020202020204" pitchFamily="34" charset="0"/>
              <a:cs typeface="Arial" panose="020B0604020202020204" pitchFamily="34" charset="0"/>
            </a:endParaRPr>
          </a:p>
        </p:txBody>
      </p:sp>
      <p:pic>
        <p:nvPicPr>
          <p:cNvPr id="8" name="Content Placeholder 7"/>
          <p:cNvPicPr>
            <a:picLocks noChangeAspect="1"/>
          </p:cNvPicPr>
          <p:nvPr>
            <p:ph sz="half" idx="2"/>
          </p:nvPr>
        </p:nvPicPr>
        <p:blipFill>
          <a:blip r:embed="rId1">
            <a:extLst>
              <a:ext uri="{28A0092B-C50C-407E-A947-70E740481C1C}">
                <a14:useLocalDpi xmlns:a14="http://schemas.microsoft.com/office/drawing/2010/main" val="0"/>
              </a:ext>
            </a:extLst>
          </a:blip>
          <a:stretch>
            <a:fillRect/>
          </a:stretch>
        </p:blipFill>
        <p:spPr>
          <a:xfrm>
            <a:off x="356235" y="1381760"/>
            <a:ext cx="752475" cy="796290"/>
          </a:xfrm>
          <a:prstGeom prst="rect">
            <a:avLst/>
          </a:prstGeom>
        </p:spPr>
      </p:pic>
      <p:grpSp>
        <p:nvGrpSpPr>
          <p:cNvPr id="18" name="Group 17"/>
          <p:cNvGrpSpPr/>
          <p:nvPr/>
        </p:nvGrpSpPr>
        <p:grpSpPr>
          <a:xfrm>
            <a:off x="7620" y="-7620"/>
            <a:ext cx="12192000" cy="1083309"/>
            <a:chOff x="7620" y="-7620"/>
            <a:chExt cx="12192000" cy="1083309"/>
          </a:xfrm>
        </p:grpSpPr>
        <p:sp>
          <p:nvSpPr>
            <p:cNvPr id="11" name="Round Single Corner Rectangle 10"/>
            <p:cNvSpPr/>
            <p:nvPr/>
          </p:nvSpPr>
          <p:spPr>
            <a:xfrm flipV="1">
              <a:off x="7620" y="-5876"/>
              <a:ext cx="12192000" cy="1081565"/>
            </a:xfrm>
            <a:prstGeom prst="round1Rect">
              <a:avLst/>
            </a:prstGeom>
            <a:solidFill>
              <a:srgbClr val="C0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GB"/>
            </a:p>
          </p:txBody>
        </p:sp>
        <p:sp>
          <p:nvSpPr>
            <p:cNvPr id="13" name="Round Single Corner Rectangle 12"/>
            <p:cNvSpPr/>
            <p:nvPr/>
          </p:nvSpPr>
          <p:spPr>
            <a:xfrm flipV="1">
              <a:off x="7620" y="-7620"/>
              <a:ext cx="12109450" cy="996951"/>
            </a:xfrm>
            <a:prstGeom prst="round1Rect">
              <a:avLst/>
            </a:prstGeom>
            <a:solidFill>
              <a:srgbClr val="62C8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GB"/>
            </a:p>
          </p:txBody>
        </p:sp>
        <p:sp>
          <p:nvSpPr>
            <p:cNvPr id="14" name="Round Single Corner Rectangle 13"/>
            <p:cNvSpPr/>
            <p:nvPr/>
          </p:nvSpPr>
          <p:spPr>
            <a:xfrm flipV="1">
              <a:off x="7620" y="-7620"/>
              <a:ext cx="12014200" cy="914401"/>
            </a:xfrm>
            <a:prstGeom prst="round1Rect">
              <a:avLst/>
            </a:prstGeom>
            <a:solidFill>
              <a:srgbClr val="05A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GB"/>
            </a:p>
          </p:txBody>
        </p:sp>
      </p:grpSp>
      <p:sp>
        <p:nvSpPr>
          <p:cNvPr id="15" name="TextBox 14"/>
          <p:cNvSpPr txBox="1"/>
          <p:nvPr/>
        </p:nvSpPr>
        <p:spPr>
          <a:xfrm>
            <a:off x="487067" y="135939"/>
            <a:ext cx="4132696" cy="645160"/>
          </a:xfrm>
          <a:prstGeom prst="rect">
            <a:avLst/>
          </a:prstGeom>
          <a:noFill/>
          <a:effectLst/>
        </p:spPr>
        <p:txBody>
          <a:bodyPr wrap="square" rtlCol="0">
            <a:spAutoFit/>
          </a:bodyPr>
          <a:p>
            <a:r>
              <a:rPr lang="en-US" sz="3600" b="1">
                <a:effectLst>
                  <a:glow rad="88900">
                    <a:schemeClr val="bg1"/>
                  </a:glow>
                </a:effectLst>
                <a:latin typeface="Arial" panose="020B0604020202020204" pitchFamily="34" charset="0"/>
                <a:cs typeface="Arial" panose="020B0604020202020204" pitchFamily="34" charset="0"/>
              </a:rPr>
              <a:t>SPEAKING</a:t>
            </a:r>
            <a:endParaRPr lang="en-US" sz="3600" b="1" dirty="0">
              <a:effectLst>
                <a:glow rad="88900">
                  <a:schemeClr val="bg1"/>
                </a:glow>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9"/>
          <p:cNvSpPr/>
          <p:nvPr/>
        </p:nvSpPr>
        <p:spPr>
          <a:xfrm>
            <a:off x="4567839" y="1755498"/>
            <a:ext cx="2162852" cy="845902"/>
          </a:xfrm>
          <a:custGeom>
            <a:avLst/>
            <a:gdLst>
              <a:gd name="connsiteX0" fmla="*/ 0 w 1728196"/>
              <a:gd name="connsiteY0" fmla="*/ 0 h 941884"/>
              <a:gd name="connsiteX1" fmla="*/ 1728196 w 1728196"/>
              <a:gd name="connsiteY1" fmla="*/ 0 h 941884"/>
              <a:gd name="connsiteX2" fmla="*/ 1728196 w 1728196"/>
              <a:gd name="connsiteY2" fmla="*/ 941884 h 941884"/>
              <a:gd name="connsiteX3" fmla="*/ 0 w 1728196"/>
              <a:gd name="connsiteY3" fmla="*/ 941884 h 941884"/>
              <a:gd name="connsiteX4" fmla="*/ 0 w 1728196"/>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96" h="941884">
                <a:moveTo>
                  <a:pt x="0" y="0"/>
                </a:moveTo>
                <a:lnTo>
                  <a:pt x="1728196" y="0"/>
                </a:lnTo>
                <a:lnTo>
                  <a:pt x="1728196"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1" name="Freeform 10"/>
          <p:cNvSpPr/>
          <p:nvPr/>
        </p:nvSpPr>
        <p:spPr>
          <a:xfrm>
            <a:off x="3977081" y="5090340"/>
            <a:ext cx="1603229" cy="845902"/>
          </a:xfrm>
          <a:custGeom>
            <a:avLst/>
            <a:gdLst>
              <a:gd name="connsiteX0" fmla="*/ 0 w 1419439"/>
              <a:gd name="connsiteY0" fmla="*/ 0 h 941884"/>
              <a:gd name="connsiteX1" fmla="*/ 1419439 w 1419439"/>
              <a:gd name="connsiteY1" fmla="*/ 0 h 941884"/>
              <a:gd name="connsiteX2" fmla="*/ 1419439 w 1419439"/>
              <a:gd name="connsiteY2" fmla="*/ 941884 h 941884"/>
              <a:gd name="connsiteX3" fmla="*/ 0 w 1419439"/>
              <a:gd name="connsiteY3" fmla="*/ 941884 h 941884"/>
              <a:gd name="connsiteX4" fmla="*/ 0 w 1419439"/>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439" h="941884">
                <a:moveTo>
                  <a:pt x="0" y="0"/>
                </a:moveTo>
                <a:lnTo>
                  <a:pt x="1419439" y="0"/>
                </a:lnTo>
                <a:lnTo>
                  <a:pt x="1419439"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6" name="Rounded Rectangle 15"/>
          <p:cNvSpPr/>
          <p:nvPr/>
        </p:nvSpPr>
        <p:spPr>
          <a:xfrm>
            <a:off x="669161" y="1103050"/>
            <a:ext cx="1835914" cy="612205"/>
          </a:xfrm>
          <a:prstGeom prst="roundRect">
            <a:avLst/>
          </a:prstGeom>
          <a:solidFill>
            <a:srgbClr val="05A0B8"/>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ea typeface="Adobe Gothic Std B" panose="020B0800000000000000" pitchFamily="34" charset="-128"/>
              </a:rPr>
              <a:t>WARM-UP</a:t>
            </a:r>
            <a:endParaRPr lang="en-GB" b="1" dirty="0">
              <a:solidFill>
                <a:schemeClr val="bg1"/>
              </a:solidFill>
              <a:ea typeface="Adobe Gothic Std B" panose="020B0800000000000000" pitchFamily="34" charset="-128"/>
            </a:endParaRPr>
          </a:p>
        </p:txBody>
      </p:sp>
      <p:sp>
        <p:nvSpPr>
          <p:cNvPr id="17" name="Rounded Rectangle 16"/>
          <p:cNvSpPr/>
          <p:nvPr/>
        </p:nvSpPr>
        <p:spPr>
          <a:xfrm>
            <a:off x="2638425" y="2232660"/>
            <a:ext cx="1909445" cy="617855"/>
          </a:xfrm>
          <a:prstGeom prst="roundRect">
            <a:avLst/>
          </a:prstGeom>
          <a:solidFill>
            <a:srgbClr val="05A0B8"/>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GB" b="1" dirty="0">
                <a:solidFill>
                  <a:schemeClr val="bg1"/>
                </a:solidFill>
              </a:rPr>
              <a:t>READING</a:t>
            </a:r>
            <a:endParaRPr lang="en-US" altLang="en-GB" b="1" dirty="0">
              <a:solidFill>
                <a:schemeClr val="bg1"/>
              </a:solidFill>
            </a:endParaRPr>
          </a:p>
        </p:txBody>
      </p:sp>
      <p:sp>
        <p:nvSpPr>
          <p:cNvPr id="18" name="Rounded Rectangle 17"/>
          <p:cNvSpPr/>
          <p:nvPr/>
        </p:nvSpPr>
        <p:spPr>
          <a:xfrm>
            <a:off x="495300" y="3822065"/>
            <a:ext cx="2234565" cy="601345"/>
          </a:xfrm>
          <a:prstGeom prst="roundRect">
            <a:avLst/>
          </a:prstGeom>
          <a:solidFill>
            <a:srgbClr val="05A0B8"/>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GB" b="1" dirty="0">
                <a:solidFill>
                  <a:schemeClr val="bg1"/>
                </a:solidFill>
              </a:rPr>
              <a:t>SPEAKING</a:t>
            </a:r>
            <a:endParaRPr lang="en-US" altLang="en-GB" b="1" dirty="0">
              <a:solidFill>
                <a:schemeClr val="bg1"/>
              </a:solidFill>
            </a:endParaRPr>
          </a:p>
        </p:txBody>
      </p:sp>
      <p:sp>
        <p:nvSpPr>
          <p:cNvPr id="20" name="Rectangle 19"/>
          <p:cNvSpPr/>
          <p:nvPr/>
        </p:nvSpPr>
        <p:spPr>
          <a:xfrm>
            <a:off x="5219065" y="944880"/>
            <a:ext cx="6468745" cy="531495"/>
          </a:xfrm>
          <a:prstGeom prst="rect">
            <a:avLst/>
          </a:prstGeom>
          <a:solidFill>
            <a:srgbClr val="C0E6EA">
              <a:alpha val="50000"/>
            </a:srgbClr>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tx1"/>
                </a:solidFill>
              </a:rPr>
              <a:t>Option 1: "Resolution Race" </a:t>
            </a:r>
            <a:endParaRPr lang="en-GB" dirty="0">
              <a:solidFill>
                <a:schemeClr val="tx1"/>
              </a:solidFill>
            </a:endParaRPr>
          </a:p>
          <a:p>
            <a:r>
              <a:rPr lang="en-GB" dirty="0">
                <a:solidFill>
                  <a:schemeClr val="tx1"/>
                </a:solidFill>
              </a:rPr>
              <a:t>Option 2: “</a:t>
            </a:r>
            <a:r>
              <a:rPr lang="en-US" altLang="en-GB" dirty="0">
                <a:solidFill>
                  <a:schemeClr val="tx1"/>
                </a:solidFill>
              </a:rPr>
              <a:t>Word Association</a:t>
            </a:r>
            <a:r>
              <a:rPr lang="en-GB" dirty="0">
                <a:solidFill>
                  <a:schemeClr val="tx1"/>
                </a:solidFill>
              </a:rPr>
              <a:t>”</a:t>
            </a:r>
            <a:endParaRPr lang="en-GB" dirty="0">
              <a:solidFill>
                <a:schemeClr val="tx1"/>
              </a:solidFill>
            </a:endParaRPr>
          </a:p>
        </p:txBody>
      </p:sp>
      <p:sp>
        <p:nvSpPr>
          <p:cNvPr id="21" name="Rectangle 20"/>
          <p:cNvSpPr/>
          <p:nvPr/>
        </p:nvSpPr>
        <p:spPr>
          <a:xfrm>
            <a:off x="5218430" y="1675765"/>
            <a:ext cx="6469380" cy="1469390"/>
          </a:xfrm>
          <a:prstGeom prst="rect">
            <a:avLst/>
          </a:prstGeom>
          <a:solidFill>
            <a:srgbClr val="C0E6EA">
              <a:alpha val="50000"/>
            </a:srgbClr>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dirty="0">
                <a:solidFill>
                  <a:schemeClr val="tx1"/>
                </a:solidFill>
              </a:rPr>
              <a:t>Vocabulary</a:t>
            </a:r>
            <a:endParaRPr lang="en-US" dirty="0">
              <a:solidFill>
                <a:schemeClr val="tx1"/>
              </a:solidFill>
            </a:endParaRPr>
          </a:p>
          <a:p>
            <a:pPr marL="285750" indent="-285750">
              <a:buFont typeface="Arial" panose="020B0604020202020204" pitchFamily="34" charset="0"/>
              <a:buChar char="•"/>
            </a:pPr>
            <a:r>
              <a:rPr lang="en-US" dirty="0">
                <a:solidFill>
                  <a:schemeClr val="tx1"/>
                </a:solidFill>
              </a:rPr>
              <a:t>Task 1: Read the passages and decide who says sentences 1 – 5. </a:t>
            </a:r>
            <a:endParaRPr lang="en-US" dirty="0">
              <a:solidFill>
                <a:schemeClr val="tx1"/>
              </a:solidFill>
            </a:endParaRPr>
          </a:p>
          <a:p>
            <a:pPr marL="285750" indent="-285750">
              <a:buFont typeface="Arial" panose="020B0604020202020204" pitchFamily="34" charset="0"/>
              <a:buChar char="•"/>
            </a:pPr>
            <a:r>
              <a:rPr lang="en-US" dirty="0">
                <a:solidFill>
                  <a:schemeClr val="tx1"/>
                </a:solidFill>
              </a:rPr>
              <a:t>Task 2: Test your memory!</a:t>
            </a:r>
            <a:endParaRPr lang="en-US" dirty="0">
              <a:solidFill>
                <a:schemeClr val="tx1"/>
              </a:solidFill>
            </a:endParaRPr>
          </a:p>
        </p:txBody>
      </p:sp>
      <p:sp>
        <p:nvSpPr>
          <p:cNvPr id="22" name="Rectangle 21"/>
          <p:cNvSpPr/>
          <p:nvPr/>
        </p:nvSpPr>
        <p:spPr>
          <a:xfrm>
            <a:off x="5218430" y="3368040"/>
            <a:ext cx="6459855" cy="1799590"/>
          </a:xfrm>
          <a:prstGeom prst="rect">
            <a:avLst/>
          </a:prstGeom>
          <a:solidFill>
            <a:srgbClr val="C0E6EA">
              <a:alpha val="50000"/>
            </a:srgbClr>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0" indent="-342900" algn="just">
              <a:lnSpc>
                <a:spcPct val="100000"/>
              </a:lnSpc>
              <a:spcBef>
                <a:spcPts val="0"/>
              </a:spcBef>
              <a:spcAft>
                <a:spcPts val="0"/>
              </a:spcAft>
              <a:buFont typeface="Arial" panose="020B0604020202020204" pitchFamily="34" charset="0"/>
              <a:buChar char="•"/>
            </a:pPr>
            <a:r>
              <a:rPr lang="en-US" dirty="0">
                <a:solidFill>
                  <a:schemeClr val="tx1"/>
                </a:solidFill>
                <a:sym typeface="+mn-ea"/>
              </a:rPr>
              <a:t>Task 3: Work in groups. These are some activities from the reading passages in Task 1. Tell your group if you do them during Tet. </a:t>
            </a:r>
            <a:endParaRPr lang="en-US" dirty="0">
              <a:solidFill>
                <a:schemeClr val="tx1"/>
              </a:solidFill>
              <a:sym typeface="+mn-ea"/>
            </a:endParaRPr>
          </a:p>
          <a:p>
            <a:pPr marL="342900" marR="0" indent="-342900" algn="just">
              <a:lnSpc>
                <a:spcPct val="100000"/>
              </a:lnSpc>
              <a:spcBef>
                <a:spcPts val="0"/>
              </a:spcBef>
              <a:spcAft>
                <a:spcPts val="0"/>
              </a:spcAft>
              <a:buFont typeface="Arial" panose="020B0604020202020204" pitchFamily="34" charset="0"/>
              <a:buChar char="•"/>
            </a:pPr>
            <a:r>
              <a:rPr lang="en-US" dirty="0">
                <a:solidFill>
                  <a:schemeClr val="tx1"/>
                </a:solidFill>
                <a:sym typeface="+mn-ea"/>
              </a:rPr>
              <a:t>Task 4: Work in groups. Read the list and discuss what you should or shouldn’t do at Tet. </a:t>
            </a:r>
            <a:endParaRPr lang="en-US" dirty="0">
              <a:solidFill>
                <a:schemeClr val="tx1"/>
              </a:solidFill>
              <a:sym typeface="+mn-ea"/>
            </a:endParaRPr>
          </a:p>
        </p:txBody>
      </p:sp>
      <p:cxnSp>
        <p:nvCxnSpPr>
          <p:cNvPr id="24" name="Curved Connector 23"/>
          <p:cNvCxnSpPr>
            <a:stCxn id="16" idx="3"/>
            <a:endCxn id="17" idx="0"/>
          </p:cNvCxnSpPr>
          <p:nvPr/>
        </p:nvCxnSpPr>
        <p:spPr>
          <a:xfrm>
            <a:off x="2505075" y="1409065"/>
            <a:ext cx="1088390" cy="823595"/>
          </a:xfrm>
          <a:prstGeom prst="curvedConnector2">
            <a:avLst/>
          </a:prstGeom>
          <a:ln w="57150">
            <a:solidFill>
              <a:srgbClr val="F16649"/>
            </a:solidFill>
            <a:tailEnd type="triangle"/>
          </a:ln>
        </p:spPr>
        <p:style>
          <a:lnRef idx="3">
            <a:schemeClr val="accent6"/>
          </a:lnRef>
          <a:fillRef idx="0">
            <a:schemeClr val="accent6"/>
          </a:fillRef>
          <a:effectRef idx="2">
            <a:schemeClr val="accent6"/>
          </a:effectRef>
          <a:fontRef idx="minor">
            <a:schemeClr val="tx1"/>
          </a:fontRef>
        </p:style>
      </p:cxnSp>
      <p:cxnSp>
        <p:nvCxnSpPr>
          <p:cNvPr id="25" name="Curved Connector 24"/>
          <p:cNvCxnSpPr>
            <a:stCxn id="17" idx="1"/>
            <a:endCxn id="18" idx="0"/>
          </p:cNvCxnSpPr>
          <p:nvPr/>
        </p:nvCxnSpPr>
        <p:spPr>
          <a:xfrm rot="10800000" flipV="1">
            <a:off x="1612265" y="2541905"/>
            <a:ext cx="1025525" cy="1280160"/>
          </a:xfrm>
          <a:prstGeom prst="curvedConnector2">
            <a:avLst/>
          </a:prstGeom>
          <a:ln w="57150">
            <a:solidFill>
              <a:srgbClr val="F16649"/>
            </a:solidFill>
            <a:tailEnd type="triangle"/>
          </a:ln>
        </p:spPr>
        <p:style>
          <a:lnRef idx="3">
            <a:schemeClr val="accent6"/>
          </a:lnRef>
          <a:fillRef idx="0">
            <a:schemeClr val="accent6"/>
          </a:fillRef>
          <a:effectRef idx="2">
            <a:schemeClr val="accent6"/>
          </a:effectRef>
          <a:fontRef idx="minor">
            <a:schemeClr val="tx1"/>
          </a:fontRef>
        </p:style>
      </p:cxnSp>
      <p:cxnSp>
        <p:nvCxnSpPr>
          <p:cNvPr id="26" name="Curved Connector 25"/>
          <p:cNvCxnSpPr>
            <a:stCxn id="18" idx="3"/>
          </p:cNvCxnSpPr>
          <p:nvPr/>
        </p:nvCxnSpPr>
        <p:spPr>
          <a:xfrm>
            <a:off x="2729865" y="4123055"/>
            <a:ext cx="424815" cy="1530985"/>
          </a:xfrm>
          <a:prstGeom prst="curvedConnector2">
            <a:avLst/>
          </a:prstGeom>
          <a:ln w="57150">
            <a:solidFill>
              <a:srgbClr val="F16649"/>
            </a:solidFill>
            <a:tailEnd type="triangle"/>
          </a:ln>
        </p:spPr>
        <p:style>
          <a:lnRef idx="3">
            <a:schemeClr val="accent6"/>
          </a:lnRef>
          <a:fillRef idx="0">
            <a:schemeClr val="accent6"/>
          </a:fillRef>
          <a:effectRef idx="2">
            <a:schemeClr val="accent6"/>
          </a:effectRef>
          <a:fontRef idx="minor">
            <a:schemeClr val="tx1"/>
          </a:fontRef>
        </p:style>
      </p:cxnSp>
      <p:sp>
        <p:nvSpPr>
          <p:cNvPr id="46" name="TextBox 45"/>
          <p:cNvSpPr txBox="1"/>
          <p:nvPr/>
        </p:nvSpPr>
        <p:spPr>
          <a:xfrm>
            <a:off x="4787234" y="518493"/>
            <a:ext cx="3596799" cy="400110"/>
          </a:xfrm>
          <a:prstGeom prst="rect">
            <a:avLst/>
          </a:prstGeom>
          <a:noFill/>
        </p:spPr>
        <p:txBody>
          <a:bodyPr wrap="square" rtlCol="0">
            <a:spAutoFit/>
          </a:bodyPr>
          <a:lstStyle/>
          <a:p>
            <a:r>
              <a:rPr lang="en-US" sz="2000" b="1">
                <a:solidFill>
                  <a:schemeClr val="bg1"/>
                </a:solidFill>
              </a:rPr>
              <a:t>LESSON 1: GETTING STARTED</a:t>
            </a:r>
            <a:endParaRPr lang="en-US" sz="2000" b="1" dirty="0">
              <a:solidFill>
                <a:schemeClr val="bg1"/>
              </a:solidFill>
            </a:endParaRPr>
          </a:p>
        </p:txBody>
      </p:sp>
      <p:sp>
        <p:nvSpPr>
          <p:cNvPr id="27" name="Rounded Rectangle 26"/>
          <p:cNvSpPr/>
          <p:nvPr/>
        </p:nvSpPr>
        <p:spPr>
          <a:xfrm>
            <a:off x="2675126" y="5653889"/>
            <a:ext cx="1835914" cy="604154"/>
          </a:xfrm>
          <a:prstGeom prst="roundRect">
            <a:avLst/>
          </a:prstGeom>
          <a:solidFill>
            <a:srgbClr val="05A0B8"/>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CONSOLIDATION</a:t>
            </a:r>
            <a:endParaRPr lang="en-GB" b="1" dirty="0">
              <a:solidFill>
                <a:schemeClr val="bg1"/>
              </a:solidFill>
            </a:endParaRPr>
          </a:p>
        </p:txBody>
      </p:sp>
      <p:sp>
        <p:nvSpPr>
          <p:cNvPr id="29" name="Rectangle 28"/>
          <p:cNvSpPr/>
          <p:nvPr/>
        </p:nvSpPr>
        <p:spPr>
          <a:xfrm>
            <a:off x="5218430" y="5507355"/>
            <a:ext cx="6100445" cy="685165"/>
          </a:xfrm>
          <a:prstGeom prst="rect">
            <a:avLst/>
          </a:prstGeom>
          <a:solidFill>
            <a:srgbClr val="C0E6EA">
              <a:alpha val="50000"/>
            </a:srgbClr>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dirty="0">
                <a:solidFill>
                  <a:schemeClr val="tx1"/>
                </a:solidFill>
              </a:rPr>
              <a:t>Wrap-up</a:t>
            </a:r>
            <a:endParaRPr lang="en-US" dirty="0">
              <a:solidFill>
                <a:schemeClr val="tx1"/>
              </a:solidFill>
            </a:endParaRPr>
          </a:p>
          <a:p>
            <a:pPr marL="285750" indent="-285750">
              <a:buFont typeface="Arial" panose="020B0604020202020204" pitchFamily="34" charset="0"/>
              <a:buChar char="•"/>
            </a:pPr>
            <a:r>
              <a:rPr lang="en-US" smtClean="0">
                <a:solidFill>
                  <a:schemeClr val="tx1"/>
                </a:solidFill>
              </a:rPr>
              <a:t>Homework</a:t>
            </a:r>
            <a:endParaRPr lang="en-GB" dirty="0">
              <a:solidFill>
                <a:schemeClr val="tx1"/>
              </a:solidFill>
            </a:endParaRPr>
          </a:p>
        </p:txBody>
      </p:sp>
      <p:sp>
        <p:nvSpPr>
          <p:cNvPr id="32" name="Rounded Rectangle 31"/>
          <p:cNvSpPr/>
          <p:nvPr/>
        </p:nvSpPr>
        <p:spPr>
          <a:xfrm>
            <a:off x="3564976" y="251696"/>
            <a:ext cx="5893861" cy="625641"/>
          </a:xfrm>
          <a:prstGeom prst="roundRect">
            <a:avLst>
              <a:gd name="adj" fmla="val 42661"/>
            </a:avLst>
          </a:prstGeom>
          <a:solidFill>
            <a:srgbClr val="0F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p:cNvSpPr txBox="1"/>
          <p:nvPr/>
        </p:nvSpPr>
        <p:spPr>
          <a:xfrm>
            <a:off x="4926829" y="301745"/>
            <a:ext cx="5395266" cy="521970"/>
          </a:xfrm>
          <a:prstGeom prst="rect">
            <a:avLst/>
          </a:prstGeom>
          <a:noFill/>
        </p:spPr>
        <p:txBody>
          <a:bodyPr wrap="square" rtlCol="0">
            <a:spAutoFit/>
          </a:bodyPr>
          <a:lstStyle/>
          <a:p>
            <a:r>
              <a:rPr lang="en-US" sz="2800" b="1">
                <a:solidFill>
                  <a:schemeClr val="bg1"/>
                </a:solidFill>
              </a:rPr>
              <a:t>LESSON 5: SKILLS 1</a:t>
            </a:r>
            <a:endParaRPr lang="en-US" sz="2800" b="1" dirty="0">
              <a:solidFill>
                <a:schemeClr val="bg1"/>
              </a:solidFill>
            </a:endParaRPr>
          </a:p>
        </p:txBody>
      </p:sp>
      <p:grpSp>
        <p:nvGrpSpPr>
          <p:cNvPr id="34" name="Group 33"/>
          <p:cNvGrpSpPr/>
          <p:nvPr/>
        </p:nvGrpSpPr>
        <p:grpSpPr>
          <a:xfrm>
            <a:off x="2937828" y="97859"/>
            <a:ext cx="994505" cy="941618"/>
            <a:chOff x="2066408" y="3458139"/>
            <a:chExt cx="994505" cy="941618"/>
          </a:xfrm>
        </p:grpSpPr>
        <p:pic>
          <p:nvPicPr>
            <p:cNvPr id="35" name="Picture 34"/>
            <p:cNvPicPr>
              <a:picLocks noChangeAspect="1"/>
            </p:cNvPicPr>
            <p:nvPr/>
          </p:nvPicPr>
          <p:blipFill>
            <a:blip r:embed="rId1">
              <a:duotone>
                <a:schemeClr val="accent2">
                  <a:shade val="45000"/>
                  <a:satMod val="135000"/>
                </a:schemeClr>
                <a:prstClr val="white"/>
              </a:duotone>
              <a:extLst>
                <a:ext uri="{BEBA8EAE-BF5A-486C-A8C5-ECC9F3942E4B}">
                  <a14:imgProps xmlns:a14="http://schemas.microsoft.com/office/drawing/2010/main">
                    <a14:imgLayer r:embed="rId2">
                      <a14:imgEffect>
                        <a14:saturation sat="0"/>
                      </a14:imgEffect>
                    </a14:imgLayer>
                  </a14:imgProps>
                </a:ext>
                <a:ext uri="{28A0092B-C50C-407E-A947-70E740481C1C}">
                  <a14:useLocalDpi xmlns:a14="http://schemas.microsoft.com/office/drawing/2010/main" val="0"/>
                </a:ext>
              </a:extLst>
            </a:blip>
            <a:stretch>
              <a:fillRect/>
            </a:stretch>
          </p:blipFill>
          <p:spPr>
            <a:xfrm>
              <a:off x="2070018" y="3458139"/>
              <a:ext cx="990895" cy="941618"/>
            </a:xfrm>
            <a:prstGeom prst="rect">
              <a:avLst/>
            </a:prstGeom>
          </p:spPr>
        </p:pic>
        <p:pic>
          <p:nvPicPr>
            <p:cNvPr id="36" name="Picture 3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6408" y="3554648"/>
              <a:ext cx="990895" cy="801149"/>
            </a:xfrm>
            <a:prstGeom prst="rect">
              <a:avLst/>
            </a:prstGeom>
          </p:spPr>
        </p:pic>
      </p:grpSp>
      <p:pic>
        <p:nvPicPr>
          <p:cNvPr id="5" name="Content Placeholder 4" descr="magnifying-glass-1374389_1280"/>
          <p:cNvPicPr>
            <a:picLocks noChangeAspect="1"/>
          </p:cNvPicPr>
          <p:nvPr>
            <p:ph sz="half" idx="1"/>
          </p:nvPr>
        </p:nvPicPr>
        <p:blipFill>
          <a:blip r:embed="rId4"/>
          <a:stretch>
            <a:fillRect/>
          </a:stretch>
        </p:blipFill>
        <p:spPr>
          <a:xfrm flipH="1" flipV="1">
            <a:off x="-4025265" y="7454265"/>
            <a:ext cx="284480" cy="14986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
          <p:cNvSpPr txBox="1"/>
          <p:nvPr/>
        </p:nvSpPr>
        <p:spPr>
          <a:xfrm>
            <a:off x="793115" y="1027430"/>
            <a:ext cx="2567305" cy="583565"/>
          </a:xfrm>
          <a:prstGeom prst="rect">
            <a:avLst/>
          </a:prstGeom>
          <a:noFill/>
        </p:spPr>
        <p:txBody>
          <a:bodyPr wrap="square" rtlCol="0">
            <a:spAutoFit/>
          </a:bodyPr>
          <a:p>
            <a:r>
              <a:rPr lang="en-US" sz="3200" b="1">
                <a:solidFill>
                  <a:srgbClr val="0070C0"/>
                </a:solidFill>
              </a:rPr>
              <a:t>Example:</a:t>
            </a:r>
            <a:endParaRPr lang="en-US" sz="3200" b="1">
              <a:solidFill>
                <a:srgbClr val="0070C0"/>
              </a:solidFill>
            </a:endParaRPr>
          </a:p>
        </p:txBody>
      </p:sp>
      <p:sp>
        <p:nvSpPr>
          <p:cNvPr id="7" name="Cloud Callout 6"/>
          <p:cNvSpPr/>
          <p:nvPr/>
        </p:nvSpPr>
        <p:spPr>
          <a:xfrm>
            <a:off x="1001395" y="1370965"/>
            <a:ext cx="6640195" cy="2560955"/>
          </a:xfrm>
          <a:prstGeom prst="cloudCallo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sz="3200">
                <a:solidFill>
                  <a:schemeClr val="tx1"/>
                </a:solidFill>
              </a:rPr>
              <a:t>Do you </a:t>
            </a:r>
            <a:r>
              <a:rPr lang="en-US" sz="3200" dirty="0">
                <a:solidFill>
                  <a:schemeClr val="tx1"/>
                </a:solidFill>
                <a:sym typeface="+mn-ea"/>
              </a:rPr>
              <a:t>go to Times Square to welcome the New Year?</a:t>
            </a:r>
            <a:endParaRPr lang="en-US" sz="3200" dirty="0">
              <a:solidFill>
                <a:schemeClr val="tx1"/>
              </a:solidFill>
            </a:endParaRPr>
          </a:p>
          <a:p>
            <a:pPr algn="ctr"/>
            <a:endParaRPr lang="en-US" sz="3200" dirty="0">
              <a:solidFill>
                <a:schemeClr val="tx1"/>
              </a:solidFill>
            </a:endParaRPr>
          </a:p>
        </p:txBody>
      </p:sp>
      <p:sp>
        <p:nvSpPr>
          <p:cNvPr id="8" name="Cloud Callout 7"/>
          <p:cNvSpPr/>
          <p:nvPr/>
        </p:nvSpPr>
        <p:spPr>
          <a:xfrm flipH="1">
            <a:off x="5457190" y="3576320"/>
            <a:ext cx="6313170" cy="2560955"/>
          </a:xfrm>
          <a:prstGeom prst="cloudCallo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just">
              <a:lnSpc>
                <a:spcPct val="112000"/>
              </a:lnSpc>
            </a:pPr>
            <a:r>
              <a:rPr lang="en-US" sz="3200" dirty="0">
                <a:solidFill>
                  <a:schemeClr val="tx1"/>
                </a:solidFill>
                <a:sym typeface="+mn-ea"/>
              </a:rPr>
              <a:t>No,I don’t go to Time Square to welcome the New Year.</a:t>
            </a:r>
            <a:endParaRPr lang="en-US" sz="3200" dirty="0">
              <a:solidFill>
                <a:schemeClr val="tx1"/>
              </a:solidFill>
              <a:sym typeface="+mn-ea"/>
            </a:endParaRPr>
          </a:p>
        </p:txBody>
      </p:sp>
      <p:grpSp>
        <p:nvGrpSpPr>
          <p:cNvPr id="18" name="Group 17"/>
          <p:cNvGrpSpPr/>
          <p:nvPr/>
        </p:nvGrpSpPr>
        <p:grpSpPr>
          <a:xfrm>
            <a:off x="7620" y="-7620"/>
            <a:ext cx="12192000" cy="1083309"/>
            <a:chOff x="7620" y="-7620"/>
            <a:chExt cx="12192000" cy="1083309"/>
          </a:xfrm>
        </p:grpSpPr>
        <p:sp>
          <p:nvSpPr>
            <p:cNvPr id="11" name="Round Single Corner Rectangle 10"/>
            <p:cNvSpPr/>
            <p:nvPr/>
          </p:nvSpPr>
          <p:spPr>
            <a:xfrm flipV="1">
              <a:off x="7620" y="-5876"/>
              <a:ext cx="12192000" cy="1081565"/>
            </a:xfrm>
            <a:prstGeom prst="round1Rect">
              <a:avLst/>
            </a:prstGeom>
            <a:solidFill>
              <a:srgbClr val="C0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GB"/>
            </a:p>
          </p:txBody>
        </p:sp>
        <p:sp>
          <p:nvSpPr>
            <p:cNvPr id="13" name="Round Single Corner Rectangle 12"/>
            <p:cNvSpPr/>
            <p:nvPr/>
          </p:nvSpPr>
          <p:spPr>
            <a:xfrm flipV="1">
              <a:off x="7620" y="-7620"/>
              <a:ext cx="12109450" cy="996951"/>
            </a:xfrm>
            <a:prstGeom prst="round1Rect">
              <a:avLst/>
            </a:prstGeom>
            <a:solidFill>
              <a:srgbClr val="62C8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GB"/>
            </a:p>
          </p:txBody>
        </p:sp>
        <p:sp>
          <p:nvSpPr>
            <p:cNvPr id="14" name="Round Single Corner Rectangle 13"/>
            <p:cNvSpPr/>
            <p:nvPr/>
          </p:nvSpPr>
          <p:spPr>
            <a:xfrm flipV="1">
              <a:off x="7620" y="-7620"/>
              <a:ext cx="12014200" cy="914401"/>
            </a:xfrm>
            <a:prstGeom prst="round1Rect">
              <a:avLst/>
            </a:prstGeom>
            <a:solidFill>
              <a:srgbClr val="05A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GB"/>
            </a:p>
          </p:txBody>
        </p:sp>
      </p:grpSp>
      <p:sp>
        <p:nvSpPr>
          <p:cNvPr id="15" name="TextBox 14"/>
          <p:cNvSpPr txBox="1"/>
          <p:nvPr/>
        </p:nvSpPr>
        <p:spPr>
          <a:xfrm>
            <a:off x="487067" y="135939"/>
            <a:ext cx="4132696" cy="645160"/>
          </a:xfrm>
          <a:prstGeom prst="rect">
            <a:avLst/>
          </a:prstGeom>
          <a:noFill/>
          <a:effectLst/>
        </p:spPr>
        <p:txBody>
          <a:bodyPr wrap="square" rtlCol="0">
            <a:spAutoFit/>
          </a:bodyPr>
          <a:p>
            <a:r>
              <a:rPr lang="en-US" sz="3600" b="1">
                <a:effectLst>
                  <a:glow rad="88900">
                    <a:schemeClr val="bg1"/>
                  </a:glow>
                </a:effectLst>
                <a:latin typeface="Arial" panose="020B0604020202020204" pitchFamily="34" charset="0"/>
                <a:cs typeface="Arial" panose="020B0604020202020204" pitchFamily="34" charset="0"/>
              </a:rPr>
              <a:t>SPEAKING</a:t>
            </a:r>
            <a:endParaRPr lang="en-US" sz="3600" b="1" dirty="0">
              <a:effectLst>
                <a:glow rad="88900">
                  <a:schemeClr val="bg1"/>
                </a:glow>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57810" y="1214755"/>
            <a:ext cx="988695" cy="1017270"/>
          </a:xfrm>
          <a:prstGeom prst="rect">
            <a:avLst/>
          </a:prstGeom>
        </p:spPr>
      </p:pic>
      <p:sp>
        <p:nvSpPr>
          <p:cNvPr id="4" name="TextBox 7"/>
          <p:cNvSpPr txBox="1"/>
          <p:nvPr/>
        </p:nvSpPr>
        <p:spPr>
          <a:xfrm>
            <a:off x="1246505" y="1155700"/>
            <a:ext cx="10590530" cy="1076325"/>
          </a:xfrm>
          <a:prstGeom prst="rect">
            <a:avLst/>
          </a:prstGeom>
          <a:noFill/>
        </p:spPr>
        <p:txBody>
          <a:bodyPr wrap="square" rtlCol="0">
            <a:spAutoFit/>
          </a:bodyPr>
          <a:p>
            <a:r>
              <a:rPr lang="en-US" sz="3200" b="1">
                <a:effectLst>
                  <a:glow rad="88900">
                    <a:schemeClr val="bg1"/>
                  </a:glow>
                </a:effectLst>
                <a:latin typeface="Arial" panose="020B0604020202020204" pitchFamily="34" charset="0"/>
                <a:cs typeface="Arial" panose="020B0604020202020204" pitchFamily="34" charset="0"/>
              </a:rPr>
              <a:t>Work in groups. Read the list and discuss what you should or shouldn’t do at Tet.</a:t>
            </a:r>
            <a:endParaRPr lang="en-US" sz="3200" b="1">
              <a:effectLst>
                <a:glow rad="88900">
                  <a:schemeClr val="bg1"/>
                </a:glow>
              </a:effectLst>
              <a:latin typeface="Arial" panose="020B0604020202020204" pitchFamily="34" charset="0"/>
              <a:cs typeface="Arial" panose="020B0604020202020204" pitchFamily="34" charset="0"/>
            </a:endParaRPr>
          </a:p>
        </p:txBody>
      </p:sp>
      <p:sp>
        <p:nvSpPr>
          <p:cNvPr id="100" name="Text Box 99"/>
          <p:cNvSpPr txBox="1"/>
          <p:nvPr/>
        </p:nvSpPr>
        <p:spPr>
          <a:xfrm>
            <a:off x="2673985" y="2999105"/>
            <a:ext cx="7149465" cy="1106805"/>
          </a:xfrm>
          <a:prstGeom prst="rect">
            <a:avLst/>
          </a:prstGeom>
          <a:noFill/>
          <a:ln w="9525">
            <a:noFill/>
          </a:ln>
        </p:spPr>
        <p:txBody>
          <a:bodyPr wrap="square">
            <a:spAutoFit/>
          </a:bodyPr>
          <a:p>
            <a:pPr indent="0"/>
            <a:r>
              <a:rPr lang="en-US" sz="6600" b="1">
                <a:solidFill>
                  <a:srgbClr val="FF0000"/>
                </a:solidFill>
                <a:latin typeface="Times New Roman" panose="02020603050405020304" charset="0"/>
                <a:cs typeface="Calibri" panose="020F0502020204030204" charset="0"/>
              </a:rPr>
              <a:t>“Discussion Circle”</a:t>
            </a:r>
            <a:endParaRPr lang="en-US" sz="6600" b="1">
              <a:solidFill>
                <a:srgbClr val="FF0000"/>
              </a:solidFill>
              <a:latin typeface="Times New Roman" panose="02020603050405020304" charset="0"/>
              <a:cs typeface="Calibri" panose="020F0502020204030204" charset="0"/>
            </a:endParaRPr>
          </a:p>
        </p:txBody>
      </p:sp>
      <p:grpSp>
        <p:nvGrpSpPr>
          <p:cNvPr id="18" name="Group 17"/>
          <p:cNvGrpSpPr/>
          <p:nvPr/>
        </p:nvGrpSpPr>
        <p:grpSpPr>
          <a:xfrm>
            <a:off x="7620" y="-7620"/>
            <a:ext cx="12192000" cy="1083309"/>
            <a:chOff x="7620" y="-7620"/>
            <a:chExt cx="12192000" cy="1083309"/>
          </a:xfrm>
        </p:grpSpPr>
        <p:sp>
          <p:nvSpPr>
            <p:cNvPr id="11" name="Round Single Corner Rectangle 10"/>
            <p:cNvSpPr/>
            <p:nvPr/>
          </p:nvSpPr>
          <p:spPr>
            <a:xfrm flipV="1">
              <a:off x="7620" y="-5876"/>
              <a:ext cx="12192000" cy="1081565"/>
            </a:xfrm>
            <a:prstGeom prst="round1Rect">
              <a:avLst/>
            </a:prstGeom>
            <a:solidFill>
              <a:srgbClr val="C0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GB"/>
            </a:p>
          </p:txBody>
        </p:sp>
        <p:sp>
          <p:nvSpPr>
            <p:cNvPr id="13" name="Round Single Corner Rectangle 12"/>
            <p:cNvSpPr/>
            <p:nvPr/>
          </p:nvSpPr>
          <p:spPr>
            <a:xfrm flipV="1">
              <a:off x="7620" y="-7620"/>
              <a:ext cx="12109450" cy="996951"/>
            </a:xfrm>
            <a:prstGeom prst="round1Rect">
              <a:avLst/>
            </a:prstGeom>
            <a:solidFill>
              <a:srgbClr val="62C8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GB"/>
            </a:p>
          </p:txBody>
        </p:sp>
        <p:sp>
          <p:nvSpPr>
            <p:cNvPr id="14" name="Round Single Corner Rectangle 13"/>
            <p:cNvSpPr/>
            <p:nvPr/>
          </p:nvSpPr>
          <p:spPr>
            <a:xfrm flipV="1">
              <a:off x="7620" y="-7620"/>
              <a:ext cx="12014200" cy="914401"/>
            </a:xfrm>
            <a:prstGeom prst="round1Rect">
              <a:avLst/>
            </a:prstGeom>
            <a:solidFill>
              <a:srgbClr val="05A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GB"/>
            </a:p>
          </p:txBody>
        </p:sp>
      </p:grpSp>
      <p:sp>
        <p:nvSpPr>
          <p:cNvPr id="15" name="TextBox 14"/>
          <p:cNvSpPr txBox="1"/>
          <p:nvPr/>
        </p:nvSpPr>
        <p:spPr>
          <a:xfrm>
            <a:off x="487067" y="135939"/>
            <a:ext cx="4132696" cy="645160"/>
          </a:xfrm>
          <a:prstGeom prst="rect">
            <a:avLst/>
          </a:prstGeom>
          <a:noFill/>
          <a:effectLst/>
        </p:spPr>
        <p:txBody>
          <a:bodyPr wrap="square" rtlCol="0">
            <a:spAutoFit/>
          </a:bodyPr>
          <a:p>
            <a:r>
              <a:rPr lang="en-US" sz="3600" b="1">
                <a:effectLst>
                  <a:glow rad="88900">
                    <a:schemeClr val="bg1"/>
                  </a:glow>
                </a:effectLst>
                <a:latin typeface="Arial" panose="020B0604020202020204" pitchFamily="34" charset="0"/>
                <a:cs typeface="Arial" panose="020B0604020202020204" pitchFamily="34" charset="0"/>
              </a:rPr>
              <a:t>SPEAKING</a:t>
            </a:r>
            <a:endParaRPr lang="en-US" sz="3600" b="1" dirty="0">
              <a:effectLst>
                <a:glow rad="88900">
                  <a:schemeClr val="bg1"/>
                </a:glow>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742950" y="1056005"/>
            <a:ext cx="10134600" cy="629920"/>
          </a:xfrm>
          <a:prstGeom prst="rect">
            <a:avLst/>
          </a:prstGeom>
          <a:noFill/>
          <a:ln w="9525">
            <a:noFill/>
          </a:ln>
        </p:spPr>
        <p:txBody>
          <a:bodyPr wrap="square">
            <a:spAutoFit/>
          </a:bodyPr>
          <a:p>
            <a:pPr indent="0"/>
            <a:r>
              <a:rPr lang="en-US" sz="3500">
                <a:solidFill>
                  <a:schemeClr val="tx1"/>
                </a:solidFill>
                <a:latin typeface="Times New Roman" panose="02020603050405020304" charset="0"/>
                <a:cs typeface="Calibri" panose="020F0502020204030204" charset="0"/>
              </a:rPr>
              <a:t>- Work in groups in the circle</a:t>
            </a:r>
            <a:endParaRPr lang="en-US" sz="3500">
              <a:solidFill>
                <a:schemeClr val="tx1"/>
              </a:solidFill>
              <a:latin typeface="Times New Roman" panose="02020603050405020304" charset="0"/>
              <a:cs typeface="Calibri" panose="020F0502020204030204" charset="0"/>
            </a:endParaRPr>
          </a:p>
        </p:txBody>
      </p:sp>
      <p:sp>
        <p:nvSpPr>
          <p:cNvPr id="5" name="Text Box 4"/>
          <p:cNvSpPr txBox="1"/>
          <p:nvPr/>
        </p:nvSpPr>
        <p:spPr>
          <a:xfrm>
            <a:off x="679450" y="1627505"/>
            <a:ext cx="11136630" cy="1706880"/>
          </a:xfrm>
          <a:prstGeom prst="rect">
            <a:avLst/>
          </a:prstGeom>
          <a:noFill/>
          <a:ln w="9525">
            <a:noFill/>
          </a:ln>
        </p:spPr>
        <p:txBody>
          <a:bodyPr wrap="square">
            <a:spAutoFit/>
          </a:bodyPr>
          <a:p>
            <a:pPr indent="0" algn="just"/>
            <a:r>
              <a:rPr lang="en-US" sz="3500">
                <a:solidFill>
                  <a:schemeClr val="tx1"/>
                </a:solidFill>
                <a:latin typeface="Times New Roman" panose="02020603050405020304" charset="0"/>
                <a:cs typeface="Calibri" panose="020F0502020204030204" charset="0"/>
              </a:rPr>
              <a:t>- Each student takes turns picking up a card and sharing your opinion about whether they think it’s should or shouldn’t, and explain your reason.</a:t>
            </a:r>
            <a:endParaRPr lang="en-US" sz="3500">
              <a:solidFill>
                <a:schemeClr val="tx1"/>
              </a:solidFill>
              <a:latin typeface="Times New Roman" panose="02020603050405020304" charset="0"/>
              <a:cs typeface="Calibri" panose="020F0502020204030204" charset="0"/>
            </a:endParaRPr>
          </a:p>
        </p:txBody>
      </p:sp>
      <p:grpSp>
        <p:nvGrpSpPr>
          <p:cNvPr id="18" name="Group 17"/>
          <p:cNvGrpSpPr/>
          <p:nvPr/>
        </p:nvGrpSpPr>
        <p:grpSpPr>
          <a:xfrm>
            <a:off x="7620" y="-7620"/>
            <a:ext cx="12192000" cy="1083309"/>
            <a:chOff x="7620" y="-7620"/>
            <a:chExt cx="12192000" cy="1083309"/>
          </a:xfrm>
        </p:grpSpPr>
        <p:sp>
          <p:nvSpPr>
            <p:cNvPr id="11" name="Round Single Corner Rectangle 10"/>
            <p:cNvSpPr/>
            <p:nvPr/>
          </p:nvSpPr>
          <p:spPr>
            <a:xfrm flipV="1">
              <a:off x="7620" y="-5876"/>
              <a:ext cx="12192000" cy="1081565"/>
            </a:xfrm>
            <a:prstGeom prst="round1Rect">
              <a:avLst/>
            </a:prstGeom>
            <a:solidFill>
              <a:srgbClr val="C0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GB"/>
            </a:p>
          </p:txBody>
        </p:sp>
        <p:sp>
          <p:nvSpPr>
            <p:cNvPr id="13" name="Round Single Corner Rectangle 12"/>
            <p:cNvSpPr/>
            <p:nvPr/>
          </p:nvSpPr>
          <p:spPr>
            <a:xfrm flipV="1">
              <a:off x="7620" y="-7620"/>
              <a:ext cx="12109450" cy="996951"/>
            </a:xfrm>
            <a:prstGeom prst="round1Rect">
              <a:avLst/>
            </a:prstGeom>
            <a:solidFill>
              <a:srgbClr val="62C8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GB"/>
            </a:p>
          </p:txBody>
        </p:sp>
        <p:sp>
          <p:nvSpPr>
            <p:cNvPr id="14" name="Round Single Corner Rectangle 13"/>
            <p:cNvSpPr/>
            <p:nvPr/>
          </p:nvSpPr>
          <p:spPr>
            <a:xfrm flipV="1">
              <a:off x="7620" y="-7620"/>
              <a:ext cx="12014200" cy="914401"/>
            </a:xfrm>
            <a:prstGeom prst="round1Rect">
              <a:avLst/>
            </a:prstGeom>
            <a:solidFill>
              <a:srgbClr val="05A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GB"/>
            </a:p>
          </p:txBody>
        </p:sp>
      </p:grpSp>
      <p:sp>
        <p:nvSpPr>
          <p:cNvPr id="15" name="TextBox 14"/>
          <p:cNvSpPr txBox="1"/>
          <p:nvPr/>
        </p:nvSpPr>
        <p:spPr>
          <a:xfrm>
            <a:off x="487067" y="135939"/>
            <a:ext cx="4132696" cy="645160"/>
          </a:xfrm>
          <a:prstGeom prst="rect">
            <a:avLst/>
          </a:prstGeom>
          <a:noFill/>
          <a:effectLst/>
        </p:spPr>
        <p:txBody>
          <a:bodyPr wrap="square" rtlCol="0">
            <a:spAutoFit/>
          </a:bodyPr>
          <a:p>
            <a:r>
              <a:rPr lang="en-US" sz="3600" b="1">
                <a:effectLst>
                  <a:glow rad="88900">
                    <a:schemeClr val="bg1"/>
                  </a:glow>
                </a:effectLst>
                <a:latin typeface="Arial" panose="020B0604020202020204" pitchFamily="34" charset="0"/>
                <a:cs typeface="Arial" panose="020B0604020202020204" pitchFamily="34" charset="0"/>
              </a:rPr>
              <a:t>SPEAKING</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2" name="Rectangles 1"/>
          <p:cNvSpPr/>
          <p:nvPr/>
        </p:nvSpPr>
        <p:spPr>
          <a:xfrm>
            <a:off x="552450" y="3539490"/>
            <a:ext cx="3696335" cy="322643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sz="2800" b="1" u="sng">
                <a:solidFill>
                  <a:schemeClr val="tx1"/>
                </a:solidFill>
              </a:rPr>
              <a:t>Discussion prompts</a:t>
            </a:r>
            <a:r>
              <a:rPr lang="en-US" sz="2800">
                <a:solidFill>
                  <a:schemeClr val="tx1"/>
                </a:solidFill>
              </a:rPr>
              <a:t>:</a:t>
            </a:r>
            <a:endParaRPr lang="en-US" sz="2800">
              <a:solidFill>
                <a:schemeClr val="tx1"/>
              </a:solidFill>
            </a:endParaRPr>
          </a:p>
          <a:p>
            <a:pPr algn="l"/>
            <a:r>
              <a:rPr lang="en-US" sz="2800">
                <a:solidFill>
                  <a:schemeClr val="tx1"/>
                </a:solidFill>
              </a:rPr>
              <a:t>- break things</a:t>
            </a:r>
            <a:endParaRPr lang="en-US" sz="2800">
              <a:solidFill>
                <a:schemeClr val="tx1"/>
              </a:solidFill>
            </a:endParaRPr>
          </a:p>
          <a:p>
            <a:pPr algn="l"/>
            <a:r>
              <a:rPr lang="en-US" sz="2800">
                <a:solidFill>
                  <a:schemeClr val="tx1"/>
                </a:solidFill>
              </a:rPr>
              <a:t>-make a wish</a:t>
            </a:r>
            <a:endParaRPr lang="en-US" sz="2800">
              <a:solidFill>
                <a:schemeClr val="tx1"/>
              </a:solidFill>
            </a:endParaRPr>
          </a:p>
          <a:p>
            <a:pPr algn="l"/>
            <a:r>
              <a:rPr lang="en-US" sz="2800">
                <a:solidFill>
                  <a:schemeClr val="tx1"/>
                </a:solidFill>
              </a:rPr>
              <a:t>- dress beautifully.</a:t>
            </a:r>
            <a:endParaRPr lang="en-US" sz="2800">
              <a:solidFill>
                <a:schemeClr val="tx1"/>
              </a:solidFill>
            </a:endParaRPr>
          </a:p>
          <a:p>
            <a:pPr algn="l"/>
            <a:r>
              <a:rPr lang="en-US" sz="2800">
                <a:solidFill>
                  <a:schemeClr val="tx1"/>
                </a:solidFill>
              </a:rPr>
              <a:t>-</a:t>
            </a:r>
            <a:endParaRPr lang="en-US" sz="2800">
              <a:solidFill>
                <a:schemeClr val="tx1"/>
              </a:solidFill>
            </a:endParaRPr>
          </a:p>
          <a:p>
            <a:pPr algn="l"/>
            <a:r>
              <a:rPr lang="en-US" sz="2800">
                <a:solidFill>
                  <a:schemeClr val="tx1"/>
                </a:solidFill>
              </a:rPr>
              <a:t>-</a:t>
            </a:r>
            <a:endParaRPr lang="en-US" sz="2800">
              <a:solidFill>
                <a:schemeClr val="tx1"/>
              </a:solidFill>
            </a:endParaRPr>
          </a:p>
          <a:p>
            <a:pPr algn="l"/>
            <a:r>
              <a:rPr lang="en-US" sz="2800">
                <a:solidFill>
                  <a:schemeClr val="tx1"/>
                </a:solidFill>
              </a:rPr>
              <a:t>-</a:t>
            </a:r>
            <a:endParaRPr lang="en-US" sz="2800">
              <a:solidFill>
                <a:schemeClr val="tx1"/>
              </a:solidFill>
            </a:endParaRPr>
          </a:p>
        </p:txBody>
      </p:sp>
      <p:sp>
        <p:nvSpPr>
          <p:cNvPr id="3" name="Rectangles 2"/>
          <p:cNvSpPr/>
          <p:nvPr/>
        </p:nvSpPr>
        <p:spPr>
          <a:xfrm>
            <a:off x="4514850" y="3539490"/>
            <a:ext cx="3696335" cy="322643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sz="2800" b="1" u="sng">
                <a:solidFill>
                  <a:schemeClr val="tx1"/>
                </a:solidFill>
              </a:rPr>
              <a:t>Discussion prompts</a:t>
            </a:r>
            <a:r>
              <a:rPr lang="en-US" sz="2800">
                <a:solidFill>
                  <a:schemeClr val="tx1"/>
                </a:solidFill>
              </a:rPr>
              <a:t>:</a:t>
            </a:r>
            <a:endParaRPr lang="en-US" sz="2800">
              <a:solidFill>
                <a:schemeClr val="tx1"/>
              </a:solidFill>
            </a:endParaRPr>
          </a:p>
          <a:p>
            <a:pPr algn="l"/>
            <a:r>
              <a:rPr lang="en-US" sz="2800">
                <a:solidFill>
                  <a:schemeClr val="tx1"/>
                </a:solidFill>
              </a:rPr>
              <a:t>- say”Have fun!” to your friends</a:t>
            </a:r>
            <a:endParaRPr lang="en-US" sz="2800">
              <a:solidFill>
                <a:schemeClr val="tx1"/>
              </a:solidFill>
            </a:endParaRPr>
          </a:p>
          <a:p>
            <a:pPr algn="l"/>
            <a:r>
              <a:rPr lang="en-US" sz="2800">
                <a:solidFill>
                  <a:schemeClr val="tx1"/>
                </a:solidFill>
              </a:rPr>
              <a:t>- help decorate houses</a:t>
            </a:r>
            <a:endParaRPr lang="en-US" sz="2800">
              <a:solidFill>
                <a:schemeClr val="tx1"/>
              </a:solidFill>
            </a:endParaRPr>
          </a:p>
          <a:p>
            <a:pPr algn="l"/>
            <a:r>
              <a:rPr lang="en-US" sz="2800">
                <a:solidFill>
                  <a:schemeClr val="tx1"/>
                </a:solidFill>
              </a:rPr>
              <a:t>- invite friends home</a:t>
            </a:r>
            <a:endParaRPr lang="en-US" sz="2800">
              <a:solidFill>
                <a:schemeClr val="tx1"/>
              </a:solidFill>
            </a:endParaRPr>
          </a:p>
          <a:p>
            <a:pPr algn="l"/>
            <a:r>
              <a:rPr lang="en-US" sz="2800">
                <a:solidFill>
                  <a:schemeClr val="tx1"/>
                </a:solidFill>
              </a:rPr>
              <a:t>-</a:t>
            </a:r>
            <a:endParaRPr lang="en-US" sz="2800">
              <a:solidFill>
                <a:schemeClr val="tx1"/>
              </a:solidFill>
            </a:endParaRPr>
          </a:p>
          <a:p>
            <a:pPr algn="l"/>
            <a:r>
              <a:rPr lang="en-US" sz="2800">
                <a:solidFill>
                  <a:schemeClr val="tx1"/>
                </a:solidFill>
              </a:rPr>
              <a:t>-</a:t>
            </a:r>
            <a:endParaRPr lang="en-US" sz="2800">
              <a:solidFill>
                <a:schemeClr val="tx1"/>
              </a:solidFill>
            </a:endParaRPr>
          </a:p>
          <a:p>
            <a:pPr algn="l"/>
            <a:r>
              <a:rPr lang="en-US" sz="2800">
                <a:solidFill>
                  <a:schemeClr val="tx1"/>
                </a:solidFill>
              </a:rPr>
              <a:t>-</a:t>
            </a:r>
            <a:endParaRPr lang="en-US" sz="2800">
              <a:solidFill>
                <a:schemeClr val="tx1"/>
              </a:solidFill>
            </a:endParaRPr>
          </a:p>
        </p:txBody>
      </p:sp>
      <p:sp>
        <p:nvSpPr>
          <p:cNvPr id="4" name="Rectangles 3"/>
          <p:cNvSpPr/>
          <p:nvPr/>
        </p:nvSpPr>
        <p:spPr>
          <a:xfrm>
            <a:off x="8388350" y="3539490"/>
            <a:ext cx="3696335" cy="322643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sz="2800" b="1" u="sng">
                <a:solidFill>
                  <a:schemeClr val="tx1"/>
                </a:solidFill>
              </a:rPr>
              <a:t>Discussion prompts</a:t>
            </a:r>
            <a:r>
              <a:rPr lang="en-US" sz="2800">
                <a:solidFill>
                  <a:schemeClr val="tx1"/>
                </a:solidFill>
              </a:rPr>
              <a:t>:</a:t>
            </a:r>
            <a:endParaRPr lang="en-US" sz="2800">
              <a:solidFill>
                <a:schemeClr val="tx1"/>
              </a:solidFill>
            </a:endParaRPr>
          </a:p>
          <a:p>
            <a:pPr algn="l"/>
            <a:r>
              <a:rPr lang="en-US" sz="2800">
                <a:solidFill>
                  <a:schemeClr val="tx1"/>
                </a:solidFill>
              </a:rPr>
              <a:t>- plays games all night </a:t>
            </a:r>
            <a:endParaRPr lang="en-US" sz="2800">
              <a:solidFill>
                <a:schemeClr val="tx1"/>
              </a:solidFill>
            </a:endParaRPr>
          </a:p>
          <a:p>
            <a:pPr algn="l"/>
            <a:r>
              <a:rPr lang="en-US" sz="2800">
                <a:solidFill>
                  <a:schemeClr val="tx1"/>
                </a:solidFill>
              </a:rPr>
              <a:t>- invite friends home</a:t>
            </a:r>
            <a:endParaRPr lang="en-US" sz="2800">
              <a:solidFill>
                <a:schemeClr val="tx1"/>
              </a:solidFill>
            </a:endParaRPr>
          </a:p>
          <a:p>
            <a:pPr algn="l"/>
            <a:r>
              <a:rPr lang="en-US" sz="2800">
                <a:solidFill>
                  <a:schemeClr val="tx1"/>
                </a:solidFill>
              </a:rPr>
              <a:t>- ask for lucky money</a:t>
            </a:r>
            <a:endParaRPr lang="en-US" sz="2800">
              <a:solidFill>
                <a:schemeClr val="tx1"/>
              </a:solidFill>
            </a:endParaRPr>
          </a:p>
          <a:p>
            <a:pPr algn="l"/>
            <a:r>
              <a:rPr lang="en-US" sz="2800">
                <a:solidFill>
                  <a:schemeClr val="tx1"/>
                </a:solidFill>
              </a:rPr>
              <a:t>-</a:t>
            </a:r>
            <a:endParaRPr lang="en-US" sz="2800">
              <a:solidFill>
                <a:schemeClr val="tx1"/>
              </a:solidFill>
            </a:endParaRPr>
          </a:p>
          <a:p>
            <a:pPr algn="l"/>
            <a:r>
              <a:rPr lang="en-US" sz="2800">
                <a:solidFill>
                  <a:schemeClr val="tx1"/>
                </a:solidFill>
              </a:rPr>
              <a:t>-</a:t>
            </a:r>
            <a:endParaRPr lang="en-US" sz="2800">
              <a:solidFill>
                <a:schemeClr val="tx1"/>
              </a:solidFill>
            </a:endParaRPr>
          </a:p>
          <a:p>
            <a:pPr algn="l"/>
            <a:r>
              <a:rPr lang="en-US" sz="2800">
                <a:solidFill>
                  <a:schemeClr val="tx1"/>
                </a:solidFill>
              </a:rPr>
              <a:t>-</a:t>
            </a:r>
            <a:endParaRPr lang="en-US" sz="2800">
              <a:solidFill>
                <a:schemeClr val="tx1"/>
              </a:solidFill>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9"/>
          <p:cNvSpPr/>
          <p:nvPr/>
        </p:nvSpPr>
        <p:spPr>
          <a:xfrm>
            <a:off x="4567839" y="1755498"/>
            <a:ext cx="2162852" cy="845902"/>
          </a:xfrm>
          <a:custGeom>
            <a:avLst/>
            <a:gdLst>
              <a:gd name="connsiteX0" fmla="*/ 0 w 1728196"/>
              <a:gd name="connsiteY0" fmla="*/ 0 h 941884"/>
              <a:gd name="connsiteX1" fmla="*/ 1728196 w 1728196"/>
              <a:gd name="connsiteY1" fmla="*/ 0 h 941884"/>
              <a:gd name="connsiteX2" fmla="*/ 1728196 w 1728196"/>
              <a:gd name="connsiteY2" fmla="*/ 941884 h 941884"/>
              <a:gd name="connsiteX3" fmla="*/ 0 w 1728196"/>
              <a:gd name="connsiteY3" fmla="*/ 941884 h 941884"/>
              <a:gd name="connsiteX4" fmla="*/ 0 w 1728196"/>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96" h="941884">
                <a:moveTo>
                  <a:pt x="0" y="0"/>
                </a:moveTo>
                <a:lnTo>
                  <a:pt x="1728196" y="0"/>
                </a:lnTo>
                <a:lnTo>
                  <a:pt x="1728196"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1" name="Freeform 10"/>
          <p:cNvSpPr/>
          <p:nvPr/>
        </p:nvSpPr>
        <p:spPr>
          <a:xfrm>
            <a:off x="3977081" y="5090340"/>
            <a:ext cx="1603229" cy="845902"/>
          </a:xfrm>
          <a:custGeom>
            <a:avLst/>
            <a:gdLst>
              <a:gd name="connsiteX0" fmla="*/ 0 w 1419439"/>
              <a:gd name="connsiteY0" fmla="*/ 0 h 941884"/>
              <a:gd name="connsiteX1" fmla="*/ 1419439 w 1419439"/>
              <a:gd name="connsiteY1" fmla="*/ 0 h 941884"/>
              <a:gd name="connsiteX2" fmla="*/ 1419439 w 1419439"/>
              <a:gd name="connsiteY2" fmla="*/ 941884 h 941884"/>
              <a:gd name="connsiteX3" fmla="*/ 0 w 1419439"/>
              <a:gd name="connsiteY3" fmla="*/ 941884 h 941884"/>
              <a:gd name="connsiteX4" fmla="*/ 0 w 1419439"/>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439" h="941884">
                <a:moveTo>
                  <a:pt x="0" y="0"/>
                </a:moveTo>
                <a:lnTo>
                  <a:pt x="1419439" y="0"/>
                </a:lnTo>
                <a:lnTo>
                  <a:pt x="1419439"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6" name="Rounded Rectangle 15"/>
          <p:cNvSpPr/>
          <p:nvPr/>
        </p:nvSpPr>
        <p:spPr>
          <a:xfrm>
            <a:off x="669161" y="1103050"/>
            <a:ext cx="1835914" cy="612205"/>
          </a:xfrm>
          <a:prstGeom prst="roundRect">
            <a:avLst/>
          </a:prstGeom>
          <a:solidFill>
            <a:srgbClr val="05A0B8"/>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ea typeface="Adobe Gothic Std B" panose="020B0800000000000000" pitchFamily="34" charset="-128"/>
              </a:rPr>
              <a:t>WARM-UP</a:t>
            </a:r>
            <a:endParaRPr lang="en-GB" b="1" dirty="0">
              <a:solidFill>
                <a:schemeClr val="bg1"/>
              </a:solidFill>
              <a:ea typeface="Adobe Gothic Std B" panose="020B0800000000000000" pitchFamily="34" charset="-128"/>
            </a:endParaRPr>
          </a:p>
        </p:txBody>
      </p:sp>
      <p:sp>
        <p:nvSpPr>
          <p:cNvPr id="17" name="Rounded Rectangle 16"/>
          <p:cNvSpPr/>
          <p:nvPr/>
        </p:nvSpPr>
        <p:spPr>
          <a:xfrm>
            <a:off x="2638425" y="2232660"/>
            <a:ext cx="1909445" cy="617855"/>
          </a:xfrm>
          <a:prstGeom prst="roundRect">
            <a:avLst/>
          </a:prstGeom>
          <a:solidFill>
            <a:srgbClr val="05A0B8"/>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GB" b="1" dirty="0">
                <a:solidFill>
                  <a:schemeClr val="bg1"/>
                </a:solidFill>
              </a:rPr>
              <a:t>READING</a:t>
            </a:r>
            <a:endParaRPr lang="en-US" altLang="en-GB" b="1" dirty="0">
              <a:solidFill>
                <a:schemeClr val="bg1"/>
              </a:solidFill>
            </a:endParaRPr>
          </a:p>
        </p:txBody>
      </p:sp>
      <p:sp>
        <p:nvSpPr>
          <p:cNvPr id="18" name="Rounded Rectangle 17"/>
          <p:cNvSpPr/>
          <p:nvPr/>
        </p:nvSpPr>
        <p:spPr>
          <a:xfrm>
            <a:off x="495300" y="3822065"/>
            <a:ext cx="2234565" cy="601345"/>
          </a:xfrm>
          <a:prstGeom prst="roundRect">
            <a:avLst/>
          </a:prstGeom>
          <a:solidFill>
            <a:srgbClr val="05A0B8"/>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GB" b="1" dirty="0">
                <a:solidFill>
                  <a:schemeClr val="bg1"/>
                </a:solidFill>
              </a:rPr>
              <a:t>SPEAKING</a:t>
            </a:r>
            <a:endParaRPr lang="en-US" altLang="en-GB" b="1" dirty="0">
              <a:solidFill>
                <a:schemeClr val="bg1"/>
              </a:solidFill>
            </a:endParaRPr>
          </a:p>
        </p:txBody>
      </p:sp>
      <p:sp>
        <p:nvSpPr>
          <p:cNvPr id="20" name="Rectangle 19"/>
          <p:cNvSpPr/>
          <p:nvPr/>
        </p:nvSpPr>
        <p:spPr>
          <a:xfrm>
            <a:off x="5219065" y="944880"/>
            <a:ext cx="6468745" cy="531495"/>
          </a:xfrm>
          <a:prstGeom prst="rect">
            <a:avLst/>
          </a:prstGeom>
          <a:solidFill>
            <a:srgbClr val="C0E6EA">
              <a:alpha val="50000"/>
            </a:srgbClr>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tx1"/>
                </a:solidFill>
              </a:rPr>
              <a:t>Option 1: "Resolution Race" </a:t>
            </a:r>
            <a:endParaRPr lang="en-GB" dirty="0">
              <a:solidFill>
                <a:schemeClr val="tx1"/>
              </a:solidFill>
            </a:endParaRPr>
          </a:p>
          <a:p>
            <a:r>
              <a:rPr lang="en-GB" dirty="0">
                <a:solidFill>
                  <a:schemeClr val="tx1"/>
                </a:solidFill>
              </a:rPr>
              <a:t>Option 2: “</a:t>
            </a:r>
            <a:r>
              <a:rPr lang="en-US" altLang="en-GB" dirty="0">
                <a:solidFill>
                  <a:schemeClr val="tx1"/>
                </a:solidFill>
              </a:rPr>
              <a:t>Word Association</a:t>
            </a:r>
            <a:r>
              <a:rPr lang="en-GB" dirty="0">
                <a:solidFill>
                  <a:schemeClr val="tx1"/>
                </a:solidFill>
              </a:rPr>
              <a:t>”</a:t>
            </a:r>
            <a:endParaRPr lang="en-GB" dirty="0">
              <a:solidFill>
                <a:schemeClr val="tx1"/>
              </a:solidFill>
            </a:endParaRPr>
          </a:p>
        </p:txBody>
      </p:sp>
      <p:sp>
        <p:nvSpPr>
          <p:cNvPr id="21" name="Rectangle 20"/>
          <p:cNvSpPr/>
          <p:nvPr/>
        </p:nvSpPr>
        <p:spPr>
          <a:xfrm>
            <a:off x="5218430" y="1675765"/>
            <a:ext cx="6469380" cy="1469390"/>
          </a:xfrm>
          <a:prstGeom prst="rect">
            <a:avLst/>
          </a:prstGeom>
          <a:solidFill>
            <a:srgbClr val="C0E6EA">
              <a:alpha val="50000"/>
            </a:srgbClr>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dirty="0">
                <a:solidFill>
                  <a:schemeClr val="tx1"/>
                </a:solidFill>
              </a:rPr>
              <a:t>Vocabulary</a:t>
            </a:r>
            <a:endParaRPr lang="en-US" dirty="0">
              <a:solidFill>
                <a:schemeClr val="tx1"/>
              </a:solidFill>
            </a:endParaRPr>
          </a:p>
          <a:p>
            <a:pPr marL="285750" indent="-285750">
              <a:buFont typeface="Arial" panose="020B0604020202020204" pitchFamily="34" charset="0"/>
              <a:buChar char="•"/>
            </a:pPr>
            <a:r>
              <a:rPr lang="en-US" dirty="0">
                <a:solidFill>
                  <a:schemeClr val="tx1"/>
                </a:solidFill>
              </a:rPr>
              <a:t>Task 1: Read the passages and decide who says sentences 1 – 5. </a:t>
            </a:r>
            <a:endParaRPr lang="en-US" dirty="0">
              <a:solidFill>
                <a:schemeClr val="tx1"/>
              </a:solidFill>
            </a:endParaRPr>
          </a:p>
          <a:p>
            <a:pPr marL="285750" indent="-285750">
              <a:buFont typeface="Arial" panose="020B0604020202020204" pitchFamily="34" charset="0"/>
              <a:buChar char="•"/>
            </a:pPr>
            <a:r>
              <a:rPr lang="en-US" dirty="0">
                <a:solidFill>
                  <a:schemeClr val="tx1"/>
                </a:solidFill>
              </a:rPr>
              <a:t>Task 2: Test your memory!</a:t>
            </a:r>
            <a:endParaRPr lang="en-US" dirty="0">
              <a:solidFill>
                <a:schemeClr val="tx1"/>
              </a:solidFill>
            </a:endParaRPr>
          </a:p>
        </p:txBody>
      </p:sp>
      <p:sp>
        <p:nvSpPr>
          <p:cNvPr id="22" name="Rectangle 21"/>
          <p:cNvSpPr/>
          <p:nvPr/>
        </p:nvSpPr>
        <p:spPr>
          <a:xfrm>
            <a:off x="5218430" y="3368040"/>
            <a:ext cx="6459855" cy="1799590"/>
          </a:xfrm>
          <a:prstGeom prst="rect">
            <a:avLst/>
          </a:prstGeom>
          <a:solidFill>
            <a:srgbClr val="C0E6EA">
              <a:alpha val="50000"/>
            </a:srgbClr>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0" indent="-342900" algn="just">
              <a:lnSpc>
                <a:spcPct val="100000"/>
              </a:lnSpc>
              <a:spcBef>
                <a:spcPts val="0"/>
              </a:spcBef>
              <a:spcAft>
                <a:spcPts val="0"/>
              </a:spcAft>
              <a:buFont typeface="Arial" panose="020B0604020202020204" pitchFamily="34" charset="0"/>
              <a:buChar char="•"/>
            </a:pPr>
            <a:r>
              <a:rPr lang="en-US" dirty="0">
                <a:solidFill>
                  <a:schemeClr val="tx1"/>
                </a:solidFill>
                <a:sym typeface="+mn-ea"/>
              </a:rPr>
              <a:t>Task 3: Work in groups. These are some activities from the reading passages in Task 1. Tell your group if you do them during Tet. </a:t>
            </a:r>
            <a:endParaRPr lang="en-US" dirty="0">
              <a:solidFill>
                <a:schemeClr val="tx1"/>
              </a:solidFill>
              <a:sym typeface="+mn-ea"/>
            </a:endParaRPr>
          </a:p>
          <a:p>
            <a:pPr marL="342900" marR="0" indent="-342900" algn="just">
              <a:lnSpc>
                <a:spcPct val="100000"/>
              </a:lnSpc>
              <a:spcBef>
                <a:spcPts val="0"/>
              </a:spcBef>
              <a:spcAft>
                <a:spcPts val="0"/>
              </a:spcAft>
              <a:buFont typeface="Arial" panose="020B0604020202020204" pitchFamily="34" charset="0"/>
              <a:buChar char="•"/>
            </a:pPr>
            <a:r>
              <a:rPr lang="en-US" dirty="0">
                <a:solidFill>
                  <a:schemeClr val="tx1"/>
                </a:solidFill>
                <a:sym typeface="+mn-ea"/>
              </a:rPr>
              <a:t>Task 4: Work in groups. Read the list and discuss what you should or shouldn’t do at Tet. </a:t>
            </a:r>
            <a:endParaRPr lang="en-US" dirty="0">
              <a:solidFill>
                <a:schemeClr val="tx1"/>
              </a:solidFill>
              <a:sym typeface="+mn-ea"/>
            </a:endParaRPr>
          </a:p>
        </p:txBody>
      </p:sp>
      <p:cxnSp>
        <p:nvCxnSpPr>
          <p:cNvPr id="24" name="Curved Connector 23"/>
          <p:cNvCxnSpPr>
            <a:stCxn id="16" idx="3"/>
            <a:endCxn id="17" idx="0"/>
          </p:cNvCxnSpPr>
          <p:nvPr/>
        </p:nvCxnSpPr>
        <p:spPr>
          <a:xfrm>
            <a:off x="2505075" y="1409065"/>
            <a:ext cx="1088390" cy="823595"/>
          </a:xfrm>
          <a:prstGeom prst="curvedConnector2">
            <a:avLst/>
          </a:prstGeom>
          <a:ln w="57150">
            <a:solidFill>
              <a:srgbClr val="F16649"/>
            </a:solidFill>
            <a:tailEnd type="triangle"/>
          </a:ln>
        </p:spPr>
        <p:style>
          <a:lnRef idx="3">
            <a:schemeClr val="accent6"/>
          </a:lnRef>
          <a:fillRef idx="0">
            <a:schemeClr val="accent6"/>
          </a:fillRef>
          <a:effectRef idx="2">
            <a:schemeClr val="accent6"/>
          </a:effectRef>
          <a:fontRef idx="minor">
            <a:schemeClr val="tx1"/>
          </a:fontRef>
        </p:style>
      </p:cxnSp>
      <p:cxnSp>
        <p:nvCxnSpPr>
          <p:cNvPr id="25" name="Curved Connector 24"/>
          <p:cNvCxnSpPr>
            <a:stCxn id="17" idx="1"/>
            <a:endCxn id="18" idx="0"/>
          </p:cNvCxnSpPr>
          <p:nvPr/>
        </p:nvCxnSpPr>
        <p:spPr>
          <a:xfrm rot="10800000" flipV="1">
            <a:off x="1612265" y="2541905"/>
            <a:ext cx="1025525" cy="1280160"/>
          </a:xfrm>
          <a:prstGeom prst="curvedConnector2">
            <a:avLst/>
          </a:prstGeom>
          <a:ln w="57150">
            <a:solidFill>
              <a:srgbClr val="F16649"/>
            </a:solidFill>
            <a:tailEnd type="triangle"/>
          </a:ln>
        </p:spPr>
        <p:style>
          <a:lnRef idx="3">
            <a:schemeClr val="accent6"/>
          </a:lnRef>
          <a:fillRef idx="0">
            <a:schemeClr val="accent6"/>
          </a:fillRef>
          <a:effectRef idx="2">
            <a:schemeClr val="accent6"/>
          </a:effectRef>
          <a:fontRef idx="minor">
            <a:schemeClr val="tx1"/>
          </a:fontRef>
        </p:style>
      </p:cxnSp>
      <p:cxnSp>
        <p:nvCxnSpPr>
          <p:cNvPr id="26" name="Curved Connector 25"/>
          <p:cNvCxnSpPr>
            <a:stCxn id="18" idx="3"/>
          </p:cNvCxnSpPr>
          <p:nvPr/>
        </p:nvCxnSpPr>
        <p:spPr>
          <a:xfrm>
            <a:off x="2729865" y="4123055"/>
            <a:ext cx="424815" cy="1530985"/>
          </a:xfrm>
          <a:prstGeom prst="curvedConnector2">
            <a:avLst/>
          </a:prstGeom>
          <a:ln w="57150">
            <a:solidFill>
              <a:srgbClr val="F16649"/>
            </a:solidFill>
            <a:tailEnd type="triangle"/>
          </a:ln>
        </p:spPr>
        <p:style>
          <a:lnRef idx="3">
            <a:schemeClr val="accent6"/>
          </a:lnRef>
          <a:fillRef idx="0">
            <a:schemeClr val="accent6"/>
          </a:fillRef>
          <a:effectRef idx="2">
            <a:schemeClr val="accent6"/>
          </a:effectRef>
          <a:fontRef idx="minor">
            <a:schemeClr val="tx1"/>
          </a:fontRef>
        </p:style>
      </p:cxnSp>
      <p:sp>
        <p:nvSpPr>
          <p:cNvPr id="46" name="TextBox 45"/>
          <p:cNvSpPr txBox="1"/>
          <p:nvPr/>
        </p:nvSpPr>
        <p:spPr>
          <a:xfrm>
            <a:off x="4787234" y="518493"/>
            <a:ext cx="3596799" cy="400110"/>
          </a:xfrm>
          <a:prstGeom prst="rect">
            <a:avLst/>
          </a:prstGeom>
          <a:noFill/>
        </p:spPr>
        <p:txBody>
          <a:bodyPr wrap="square" rtlCol="0">
            <a:spAutoFit/>
          </a:bodyPr>
          <a:lstStyle/>
          <a:p>
            <a:r>
              <a:rPr lang="en-US" sz="2000" b="1">
                <a:solidFill>
                  <a:schemeClr val="bg1"/>
                </a:solidFill>
              </a:rPr>
              <a:t>LESSON 1: GETTING STARTED</a:t>
            </a:r>
            <a:endParaRPr lang="en-US" sz="2000" b="1" dirty="0">
              <a:solidFill>
                <a:schemeClr val="bg1"/>
              </a:solidFill>
            </a:endParaRPr>
          </a:p>
        </p:txBody>
      </p:sp>
      <p:sp>
        <p:nvSpPr>
          <p:cNvPr id="27" name="Rounded Rectangle 26"/>
          <p:cNvSpPr/>
          <p:nvPr/>
        </p:nvSpPr>
        <p:spPr>
          <a:xfrm>
            <a:off x="2675126" y="5653889"/>
            <a:ext cx="1835914" cy="604154"/>
          </a:xfrm>
          <a:prstGeom prst="roundRect">
            <a:avLst/>
          </a:prstGeom>
          <a:solidFill>
            <a:srgbClr val="05A0B8"/>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CONSOLIDATION</a:t>
            </a:r>
            <a:endParaRPr lang="en-GB" b="1" dirty="0">
              <a:solidFill>
                <a:schemeClr val="bg1"/>
              </a:solidFill>
            </a:endParaRPr>
          </a:p>
        </p:txBody>
      </p:sp>
      <p:sp>
        <p:nvSpPr>
          <p:cNvPr id="29" name="Rectangle 28"/>
          <p:cNvSpPr/>
          <p:nvPr/>
        </p:nvSpPr>
        <p:spPr>
          <a:xfrm>
            <a:off x="5218430" y="5507355"/>
            <a:ext cx="6100445" cy="685165"/>
          </a:xfrm>
          <a:prstGeom prst="rect">
            <a:avLst/>
          </a:prstGeom>
          <a:solidFill>
            <a:srgbClr val="C0E6EA">
              <a:alpha val="50000"/>
            </a:srgbClr>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dirty="0">
                <a:solidFill>
                  <a:schemeClr val="tx1"/>
                </a:solidFill>
              </a:rPr>
              <a:t>Wrap-up</a:t>
            </a:r>
            <a:endParaRPr lang="en-US" dirty="0">
              <a:solidFill>
                <a:schemeClr val="tx1"/>
              </a:solidFill>
            </a:endParaRPr>
          </a:p>
          <a:p>
            <a:pPr marL="285750" indent="-285750">
              <a:buFont typeface="Arial" panose="020B0604020202020204" pitchFamily="34" charset="0"/>
              <a:buChar char="•"/>
            </a:pPr>
            <a:r>
              <a:rPr lang="en-US" smtClean="0">
                <a:solidFill>
                  <a:schemeClr val="tx1"/>
                </a:solidFill>
              </a:rPr>
              <a:t>Homework</a:t>
            </a:r>
            <a:endParaRPr lang="en-GB" dirty="0">
              <a:solidFill>
                <a:schemeClr val="tx1"/>
              </a:solidFill>
            </a:endParaRPr>
          </a:p>
        </p:txBody>
      </p:sp>
      <p:sp>
        <p:nvSpPr>
          <p:cNvPr id="32" name="Rounded Rectangle 31"/>
          <p:cNvSpPr/>
          <p:nvPr/>
        </p:nvSpPr>
        <p:spPr>
          <a:xfrm>
            <a:off x="3564976" y="251696"/>
            <a:ext cx="5893861" cy="625641"/>
          </a:xfrm>
          <a:prstGeom prst="roundRect">
            <a:avLst>
              <a:gd name="adj" fmla="val 42661"/>
            </a:avLst>
          </a:prstGeom>
          <a:solidFill>
            <a:srgbClr val="0F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p:cNvSpPr txBox="1"/>
          <p:nvPr/>
        </p:nvSpPr>
        <p:spPr>
          <a:xfrm>
            <a:off x="4926829" y="301745"/>
            <a:ext cx="5395266" cy="521970"/>
          </a:xfrm>
          <a:prstGeom prst="rect">
            <a:avLst/>
          </a:prstGeom>
          <a:noFill/>
        </p:spPr>
        <p:txBody>
          <a:bodyPr wrap="square" rtlCol="0">
            <a:spAutoFit/>
          </a:bodyPr>
          <a:lstStyle/>
          <a:p>
            <a:r>
              <a:rPr lang="en-US" sz="2800" b="1">
                <a:solidFill>
                  <a:schemeClr val="bg1"/>
                </a:solidFill>
              </a:rPr>
              <a:t>LESSON 5: SKILLS 1</a:t>
            </a:r>
            <a:endParaRPr lang="en-US" sz="2800" b="1" dirty="0">
              <a:solidFill>
                <a:schemeClr val="bg1"/>
              </a:solidFill>
            </a:endParaRPr>
          </a:p>
        </p:txBody>
      </p:sp>
      <p:grpSp>
        <p:nvGrpSpPr>
          <p:cNvPr id="34" name="Group 33"/>
          <p:cNvGrpSpPr/>
          <p:nvPr/>
        </p:nvGrpSpPr>
        <p:grpSpPr>
          <a:xfrm>
            <a:off x="2937828" y="97859"/>
            <a:ext cx="994505" cy="941618"/>
            <a:chOff x="2066408" y="3458139"/>
            <a:chExt cx="994505" cy="941618"/>
          </a:xfrm>
        </p:grpSpPr>
        <p:pic>
          <p:nvPicPr>
            <p:cNvPr id="35" name="Picture 34"/>
            <p:cNvPicPr>
              <a:picLocks noChangeAspect="1"/>
            </p:cNvPicPr>
            <p:nvPr/>
          </p:nvPicPr>
          <p:blipFill>
            <a:blip r:embed="rId1">
              <a:duotone>
                <a:schemeClr val="accent2">
                  <a:shade val="45000"/>
                  <a:satMod val="135000"/>
                </a:schemeClr>
                <a:prstClr val="white"/>
              </a:duotone>
              <a:extLst>
                <a:ext uri="{BEBA8EAE-BF5A-486C-A8C5-ECC9F3942E4B}">
                  <a14:imgProps xmlns:a14="http://schemas.microsoft.com/office/drawing/2010/main">
                    <a14:imgLayer r:embed="rId2">
                      <a14:imgEffect>
                        <a14:saturation sat="0"/>
                      </a14:imgEffect>
                    </a14:imgLayer>
                  </a14:imgProps>
                </a:ext>
                <a:ext uri="{28A0092B-C50C-407E-A947-70E740481C1C}">
                  <a14:useLocalDpi xmlns:a14="http://schemas.microsoft.com/office/drawing/2010/main" val="0"/>
                </a:ext>
              </a:extLst>
            </a:blip>
            <a:stretch>
              <a:fillRect/>
            </a:stretch>
          </p:blipFill>
          <p:spPr>
            <a:xfrm>
              <a:off x="2070018" y="3458139"/>
              <a:ext cx="990895" cy="941618"/>
            </a:xfrm>
            <a:prstGeom prst="rect">
              <a:avLst/>
            </a:prstGeom>
          </p:spPr>
        </p:pic>
        <p:pic>
          <p:nvPicPr>
            <p:cNvPr id="36" name="Picture 3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6408" y="3554648"/>
              <a:ext cx="990895" cy="801149"/>
            </a:xfrm>
            <a:prstGeom prst="rect">
              <a:avLst/>
            </a:prstGeom>
          </p:spPr>
        </p:pic>
      </p:grpSp>
      <p:pic>
        <p:nvPicPr>
          <p:cNvPr id="5" name="Content Placeholder 4" descr="magnifying-glass-1374389_1280"/>
          <p:cNvPicPr>
            <a:picLocks noChangeAspect="1"/>
          </p:cNvPicPr>
          <p:nvPr>
            <p:ph sz="half" idx="1"/>
          </p:nvPr>
        </p:nvPicPr>
        <p:blipFill>
          <a:blip r:embed="rId4"/>
          <a:stretch>
            <a:fillRect/>
          </a:stretch>
        </p:blipFill>
        <p:spPr>
          <a:xfrm flipH="1" flipV="1">
            <a:off x="-4025265" y="7454265"/>
            <a:ext cx="284480" cy="14986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7620" y="-7620"/>
            <a:ext cx="12192000" cy="1083309"/>
            <a:chOff x="7620" y="-7620"/>
            <a:chExt cx="12192000" cy="1083309"/>
          </a:xfrm>
        </p:grpSpPr>
        <p:sp>
          <p:nvSpPr>
            <p:cNvPr id="14" name="Round Single Corner Rectangle 13"/>
            <p:cNvSpPr/>
            <p:nvPr/>
          </p:nvSpPr>
          <p:spPr>
            <a:xfrm flipV="1">
              <a:off x="7620" y="-5876"/>
              <a:ext cx="12192000" cy="1081565"/>
            </a:xfrm>
            <a:prstGeom prst="round1Rect">
              <a:avLst/>
            </a:prstGeom>
            <a:solidFill>
              <a:srgbClr val="C0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ound Single Corner Rectangle 14"/>
            <p:cNvSpPr/>
            <p:nvPr/>
          </p:nvSpPr>
          <p:spPr>
            <a:xfrm flipV="1">
              <a:off x="7620" y="-7620"/>
              <a:ext cx="12109450" cy="996951"/>
            </a:xfrm>
            <a:prstGeom prst="round1Rect">
              <a:avLst/>
            </a:prstGeom>
            <a:solidFill>
              <a:srgbClr val="62C8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ound Single Corner Rectangle 21"/>
            <p:cNvSpPr/>
            <p:nvPr/>
          </p:nvSpPr>
          <p:spPr>
            <a:xfrm flipV="1">
              <a:off x="7620" y="-7620"/>
              <a:ext cx="12014200" cy="914401"/>
            </a:xfrm>
            <a:prstGeom prst="round1Rect">
              <a:avLst/>
            </a:prstGeom>
            <a:solidFill>
              <a:srgbClr val="05A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131589" y="1280664"/>
            <a:ext cx="10815315" cy="523220"/>
          </a:xfrm>
          <a:prstGeom prst="rect">
            <a:avLst/>
          </a:prstGeom>
          <a:noFill/>
          <a:effectLst/>
        </p:spPr>
        <p:txBody>
          <a:bodyPr wrap="square" rtlCol="0">
            <a:spAutoFit/>
          </a:bodyPr>
          <a:lstStyle/>
          <a:p>
            <a:r>
              <a:rPr lang="en-US" sz="2800" b="1" smtClean="0">
                <a:effectLst>
                  <a:glow rad="88900">
                    <a:schemeClr val="bg1"/>
                  </a:glow>
                </a:effectLst>
                <a:cs typeface="Arial" panose="020B0604020202020204" pitchFamily="34" charset="0"/>
              </a:rPr>
              <a:t>Wrap-up</a:t>
            </a:r>
            <a:endParaRPr lang="en-US" sz="2800" b="1" dirty="0">
              <a:effectLst>
                <a:glow rad="88900">
                  <a:schemeClr val="bg1"/>
                </a:glow>
              </a:effectLst>
              <a:cs typeface="Arial" panose="020B0604020202020204" pitchFamily="34" charset="0"/>
            </a:endParaRPr>
          </a:p>
        </p:txBody>
      </p:sp>
      <p:sp>
        <p:nvSpPr>
          <p:cNvPr id="16" name="Rounded Rectangle 15"/>
          <p:cNvSpPr/>
          <p:nvPr/>
        </p:nvSpPr>
        <p:spPr>
          <a:xfrm>
            <a:off x="576198" y="1290971"/>
            <a:ext cx="502606" cy="502606"/>
          </a:xfrm>
          <a:prstGeom prst="roundRect">
            <a:avLst/>
          </a:prstGeom>
          <a:solidFill>
            <a:srgbClr val="F166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28983" y="1188331"/>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1</a:t>
            </a:r>
            <a:endParaRPr lang="en-US" sz="4000" b="1" dirty="0">
              <a:solidFill>
                <a:schemeClr val="bg1"/>
              </a:solidFill>
              <a:latin typeface="Myriad Pro" pitchFamily="34" charset="0"/>
            </a:endParaRPr>
          </a:p>
        </p:txBody>
      </p:sp>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CONSOLIDATION</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9" name="TextBox 8"/>
          <p:cNvSpPr txBox="1"/>
          <p:nvPr/>
        </p:nvSpPr>
        <p:spPr>
          <a:xfrm>
            <a:off x="487067" y="2344581"/>
            <a:ext cx="11445622" cy="4246245"/>
          </a:xfrm>
          <a:prstGeom prst="rect">
            <a:avLst/>
          </a:prstGeom>
          <a:noFill/>
        </p:spPr>
        <p:txBody>
          <a:bodyPr wrap="square" rtlCol="0">
            <a:spAutoFit/>
          </a:bodyPr>
          <a:lstStyle/>
          <a:p>
            <a:pPr>
              <a:lnSpc>
                <a:spcPct val="150000"/>
              </a:lnSpc>
            </a:pPr>
            <a:r>
              <a:rPr lang="en-US" sz="3600" dirty="0"/>
              <a:t>What have we learnt in this lesson?</a:t>
            </a:r>
            <a:endParaRPr lang="en-US" sz="3600" dirty="0"/>
          </a:p>
          <a:p>
            <a:pPr marL="457200" indent="-457200">
              <a:lnSpc>
                <a:spcPct val="150000"/>
              </a:lnSpc>
              <a:buFont typeface="Wingdings" panose="05000000000000000000" pitchFamily="2" charset="2"/>
              <a:buChar char="ü"/>
            </a:pPr>
            <a:r>
              <a:rPr lang="en-US" sz="3600" dirty="0"/>
              <a:t>Develop reading skill for general and specific information about the topic</a:t>
            </a:r>
            <a:endParaRPr lang="en-US" sz="3600" dirty="0"/>
          </a:p>
          <a:p>
            <a:pPr marL="457200" indent="-457200">
              <a:lnSpc>
                <a:spcPct val="150000"/>
              </a:lnSpc>
              <a:buFont typeface="Wingdings" panose="05000000000000000000" pitchFamily="2" charset="2"/>
              <a:buChar char="ü"/>
            </a:pPr>
            <a:r>
              <a:rPr lang="en-US" sz="3600" dirty="0"/>
              <a:t>Express judgement about the what children should/shouldn’t do at Tet</a:t>
            </a:r>
            <a:endParaRPr lang="en-US" sz="3600"/>
          </a:p>
        </p:txBody>
      </p:sp>
      <p:pic>
        <p:nvPicPr>
          <p:cNvPr id="2050" name="Picture 2" descr="Recruiting Action Plan Wrap-Up – firecrackers"/>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943288" y="1188282"/>
            <a:ext cx="3203942" cy="215264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Effect transition="in" filter="barn(inVertical)">
                                      <p:cBhvr>
                                        <p:cTn id="7" dur="500"/>
                                        <p:tgtEl>
                                          <p:spTgt spid="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xEl>
                                              <p:pRg st="2" end="2"/>
                                            </p:txEl>
                                          </p:spTgt>
                                        </p:tgtEl>
                                        <p:attrNameLst>
                                          <p:attrName>style.visibility</p:attrName>
                                        </p:attrNameLst>
                                      </p:cBhvr>
                                      <p:to>
                                        <p:strVal val="visible"/>
                                      </p:to>
                                    </p:set>
                                    <p:animEffect transition="in" filter="barn(inVertical)">
                                      <p:cBhvr>
                                        <p:cTn id="12"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7620" y="-7620"/>
            <a:ext cx="12192000" cy="1083309"/>
            <a:chOff x="7620" y="-7620"/>
            <a:chExt cx="12192000" cy="1083309"/>
          </a:xfrm>
        </p:grpSpPr>
        <p:sp>
          <p:nvSpPr>
            <p:cNvPr id="14" name="Round Single Corner Rectangle 13"/>
            <p:cNvSpPr/>
            <p:nvPr/>
          </p:nvSpPr>
          <p:spPr>
            <a:xfrm flipV="1">
              <a:off x="7620" y="-5876"/>
              <a:ext cx="12192000" cy="1081565"/>
            </a:xfrm>
            <a:prstGeom prst="round1Rect">
              <a:avLst/>
            </a:prstGeom>
            <a:solidFill>
              <a:srgbClr val="C0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ound Single Corner Rectangle 14"/>
            <p:cNvSpPr/>
            <p:nvPr/>
          </p:nvSpPr>
          <p:spPr>
            <a:xfrm flipV="1">
              <a:off x="7620" y="-7620"/>
              <a:ext cx="12109450" cy="996951"/>
            </a:xfrm>
            <a:prstGeom prst="round1Rect">
              <a:avLst/>
            </a:prstGeom>
            <a:solidFill>
              <a:srgbClr val="62C8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ound Single Corner Rectangle 21"/>
            <p:cNvSpPr/>
            <p:nvPr/>
          </p:nvSpPr>
          <p:spPr>
            <a:xfrm flipV="1">
              <a:off x="7620" y="-7620"/>
              <a:ext cx="12014200" cy="914401"/>
            </a:xfrm>
            <a:prstGeom prst="round1Rect">
              <a:avLst/>
            </a:prstGeom>
            <a:solidFill>
              <a:srgbClr val="05A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94043" y="1263301"/>
            <a:ext cx="10815315" cy="523220"/>
          </a:xfrm>
          <a:prstGeom prst="rect">
            <a:avLst/>
          </a:prstGeom>
          <a:noFill/>
          <a:effectLst/>
        </p:spPr>
        <p:txBody>
          <a:bodyPr wrap="square" rtlCol="0">
            <a:spAutoFit/>
          </a:bodyPr>
          <a:lstStyle/>
          <a:p>
            <a:r>
              <a:rPr lang="en-US" sz="2800" b="1" smtClean="0">
                <a:effectLst>
                  <a:glow rad="88900">
                    <a:schemeClr val="bg1"/>
                  </a:glow>
                </a:effectLst>
                <a:cs typeface="Arial" panose="020B0604020202020204" pitchFamily="34" charset="0"/>
              </a:rPr>
              <a:t>Homework</a:t>
            </a:r>
            <a:endParaRPr lang="en-US" sz="2800" b="1" dirty="0">
              <a:effectLst>
                <a:glow rad="88900">
                  <a:schemeClr val="bg1"/>
                </a:glow>
              </a:effectLst>
              <a:cs typeface="Arial" panose="020B0604020202020204" pitchFamily="34" charset="0"/>
            </a:endParaRPr>
          </a:p>
        </p:txBody>
      </p:sp>
      <p:sp>
        <p:nvSpPr>
          <p:cNvPr id="16" name="Rounded Rectangle 15"/>
          <p:cNvSpPr/>
          <p:nvPr/>
        </p:nvSpPr>
        <p:spPr>
          <a:xfrm>
            <a:off x="576198" y="1290971"/>
            <a:ext cx="502606" cy="502606"/>
          </a:xfrm>
          <a:prstGeom prst="roundRect">
            <a:avLst/>
          </a:prstGeom>
          <a:solidFill>
            <a:srgbClr val="F166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18673" y="1186428"/>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endParaRPr lang="en-US" sz="4000" b="1" dirty="0">
              <a:solidFill>
                <a:schemeClr val="bg1"/>
              </a:solidFill>
              <a:latin typeface="Myriad Pro" pitchFamily="34" charset="0"/>
            </a:endParaRPr>
          </a:p>
        </p:txBody>
      </p:sp>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CONSOLIDATION</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2" name="TextBox 1"/>
          <p:cNvSpPr txBox="1"/>
          <p:nvPr/>
        </p:nvSpPr>
        <p:spPr>
          <a:xfrm>
            <a:off x="487045" y="2109470"/>
            <a:ext cx="11209655" cy="3415030"/>
          </a:xfrm>
          <a:prstGeom prst="rect">
            <a:avLst/>
          </a:prstGeom>
          <a:noFill/>
        </p:spPr>
        <p:txBody>
          <a:bodyPr wrap="square" rtlCol="0">
            <a:spAutoFit/>
          </a:bodyPr>
          <a:lstStyle/>
          <a:p>
            <a:pPr algn="just">
              <a:lnSpc>
                <a:spcPct val="150000"/>
              </a:lnSpc>
            </a:pPr>
            <a:r>
              <a:rPr lang="en-US" sz="3600"/>
              <a:t>- Do exercise in workbook</a:t>
            </a:r>
            <a:endParaRPr lang="en-US" sz="3600"/>
          </a:p>
          <a:p>
            <a:pPr algn="just">
              <a:lnSpc>
                <a:spcPct val="150000"/>
              </a:lnSpc>
            </a:pPr>
            <a:r>
              <a:rPr lang="en-US" sz="3600"/>
              <a:t>- Search for information about whatchildren should/ shouldn’t do during New Year days in the China, Thailand, Japan or India.</a:t>
            </a:r>
            <a:endParaRPr lang="en-US" sz="3600"/>
          </a:p>
        </p:txBody>
      </p:sp>
      <p:pic>
        <p:nvPicPr>
          <p:cNvPr id="3" name="Picture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411595" y="4683760"/>
            <a:ext cx="2000250" cy="200025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10"/>
          <p:cNvPicPr>
            <a:picLocks noGrp="1" noChangeAspect="1"/>
          </p:cNvPicPr>
          <p:nvPr>
            <p:ph idx="1"/>
          </p:nvPr>
        </p:nvPicPr>
        <p:blipFill>
          <a:blip r:embed="rId1" cstate="print">
            <a:extLst>
              <a:ext uri="{28A0092B-C50C-407E-A947-70E740481C1C}">
                <a14:useLocalDpi xmlns:a14="http://schemas.microsoft.com/office/drawing/2010/main" val="0"/>
              </a:ext>
            </a:extLst>
          </a:blip>
          <a:stretch>
            <a:fillRect/>
          </a:stretch>
        </p:blipFill>
        <p:spPr>
          <a:xfrm>
            <a:off x="1611203" y="0"/>
            <a:ext cx="9095102" cy="6858000"/>
          </a:xfrm>
        </p:spPr>
      </p:pic>
      <p:grpSp>
        <p:nvGrpSpPr>
          <p:cNvPr id="16" name="Group 15"/>
          <p:cNvGrpSpPr/>
          <p:nvPr/>
        </p:nvGrpSpPr>
        <p:grpSpPr>
          <a:xfrm>
            <a:off x="2949901" y="3510328"/>
            <a:ext cx="6869145" cy="1877988"/>
            <a:chOff x="2949901" y="3510328"/>
            <a:chExt cx="6869145" cy="1877988"/>
          </a:xfrm>
        </p:grpSpPr>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06820" y="3510790"/>
              <a:ext cx="1327361" cy="1877072"/>
            </a:xfrm>
            <a:prstGeom prst="rect">
              <a:avLst/>
            </a:prstGeom>
            <a:noFill/>
            <a:ln>
              <a:noFill/>
            </a:ln>
            <a:effectLst>
              <a:outerShdw blurRad="342900" dir="13500000" sy="23000" kx="1200000" algn="br" rotWithShape="0">
                <a:prstClr val="black">
                  <a:alpha val="15000"/>
                </a:prstClr>
              </a:outerShdw>
            </a:effectLst>
            <a:scene3d>
              <a:camera prst="perspectiveRight">
                <a:rot lat="0" lon="20099996" rev="0"/>
              </a:camera>
              <a:lightRig rig="threePt" dir="t"/>
            </a:scene3d>
            <a:sp3d extrusionH="254000"/>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49901" y="3510330"/>
              <a:ext cx="1319185" cy="1877986"/>
            </a:xfrm>
            <a:prstGeom prst="rect">
              <a:avLst/>
            </a:prstGeom>
            <a:noFill/>
            <a:ln>
              <a:noFill/>
            </a:ln>
            <a:effectLst>
              <a:outerShdw blurRad="342900" dir="13500000" sy="23000" kx="1200000" algn="br" rotWithShape="0">
                <a:prstClr val="black">
                  <a:alpha val="15000"/>
                </a:prstClr>
              </a:outerShdw>
            </a:effectLst>
            <a:scene3d>
              <a:camera prst="perspectiveRight">
                <a:rot lat="0" lon="20099996" rev="0"/>
              </a:camera>
              <a:lightRig rig="threePt" dir="t"/>
            </a:scene3d>
            <a:sp3d extrusionH="254000"/>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27236" y="3514195"/>
              <a:ext cx="1323683" cy="1870317"/>
            </a:xfrm>
            <a:prstGeom prst="rect">
              <a:avLst/>
            </a:prstGeom>
            <a:noFill/>
            <a:ln>
              <a:noFill/>
            </a:ln>
            <a:effectLst>
              <a:outerShdw blurRad="342900" dir="13500000" sy="23000" kx="1200000" algn="br" rotWithShape="0">
                <a:prstClr val="black">
                  <a:alpha val="15000"/>
                </a:prstClr>
              </a:outerShdw>
            </a:effectLst>
            <a:scene3d>
              <a:camera prst="perspectiveRight">
                <a:rot lat="0" lon="20099996" rev="0"/>
              </a:camera>
              <a:lightRig rig="threePt" dir="t"/>
            </a:scene3d>
            <a:sp3d extrusionH="254000"/>
          </p:spPr>
        </p:pic>
        <p:pic>
          <p:nvPicPr>
            <p:cNvPr id="13" name="Picture 12"/>
            <p:cNvPicPr>
              <a:picLocks noChangeAspect="1"/>
            </p:cNvPicPr>
            <p:nvPr/>
          </p:nvPicPr>
          <p:blipFill>
            <a:blip r:embed="rId5" cstate="email"/>
            <a:stretch>
              <a:fillRect/>
            </a:stretch>
          </p:blipFill>
          <p:spPr>
            <a:xfrm>
              <a:off x="8489934" y="3510328"/>
              <a:ext cx="1329112" cy="1877988"/>
            </a:xfrm>
            <a:prstGeom prst="rect">
              <a:avLst/>
            </a:prstGeom>
            <a:noFill/>
            <a:ln>
              <a:noFill/>
            </a:ln>
            <a:effectLst>
              <a:outerShdw blurRad="342900" dir="13500000" sy="23000" kx="1200000" algn="br" rotWithShape="0">
                <a:prstClr val="black">
                  <a:alpha val="15000"/>
                </a:prstClr>
              </a:outerShdw>
            </a:effectLst>
            <a:scene3d>
              <a:camera prst="perspectiveRight">
                <a:rot lat="0" lon="20099996" rev="0"/>
              </a:camera>
              <a:lightRig rig="threePt" dir="t"/>
            </a:scene3d>
            <a:sp3d extrusionH="254000"/>
          </p:spPr>
        </p:pic>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88654" y="3510329"/>
              <a:ext cx="1329112" cy="1877986"/>
            </a:xfrm>
            <a:prstGeom prst="rect">
              <a:avLst/>
            </a:prstGeom>
            <a:noFill/>
            <a:ln>
              <a:noFill/>
            </a:ln>
            <a:effectLst>
              <a:outerShdw blurRad="342900" dir="13500000" sy="23000" kx="1200000" algn="br" rotWithShape="0">
                <a:prstClr val="black">
                  <a:alpha val="15000"/>
                </a:prstClr>
              </a:outerShdw>
            </a:effectLst>
            <a:scene3d>
              <a:camera prst="perspectiveRight">
                <a:rot lat="0" lon="20099996" rev="0"/>
              </a:camera>
              <a:lightRig rig="threePt" dir="t"/>
            </a:scene3d>
            <a:sp3d extrusionH="254000"/>
          </p:spPr>
        </p:pic>
      </p:grpSp>
      <p:sp>
        <p:nvSpPr>
          <p:cNvPr id="15" name="Rectangle 14"/>
          <p:cNvSpPr/>
          <p:nvPr/>
        </p:nvSpPr>
        <p:spPr>
          <a:xfrm>
            <a:off x="2949901" y="5654655"/>
            <a:ext cx="6529711" cy="707886"/>
          </a:xfrm>
          <a:prstGeom prst="rect">
            <a:avLst/>
          </a:prstGeom>
        </p:spPr>
        <p:txBody>
          <a:bodyPr wrap="square">
            <a:spAutoFit/>
          </a:bodyPr>
          <a:lstStyle/>
          <a:p>
            <a:pPr algn="ctr"/>
            <a:r>
              <a:rPr lang="en-GB" sz="2000" b="1" dirty="0">
                <a:latin typeface="Calibri" panose="020F0502020204030204" charset="0"/>
              </a:rPr>
              <a:t>Website: </a:t>
            </a:r>
            <a:r>
              <a:rPr lang="en-GB" sz="2000" b="1" i="1" dirty="0" err="1">
                <a:latin typeface="Calibri" panose="020F0502020204030204" charset="0"/>
              </a:rPr>
              <a:t>hoclieu.vn</a:t>
            </a:r>
            <a:endParaRPr lang="en-GB" sz="2000" dirty="0"/>
          </a:p>
          <a:p>
            <a:pPr algn="ctr"/>
            <a:r>
              <a:rPr lang="en-GB" sz="2000" b="1" dirty="0" err="1">
                <a:latin typeface="Calibri" panose="020F0502020204030204" charset="0"/>
              </a:rPr>
              <a:t>Fanpage</a:t>
            </a:r>
            <a:r>
              <a:rPr lang="en-GB" sz="2000" b="1" dirty="0">
                <a:latin typeface="Calibri" panose="020F0502020204030204" charset="0"/>
              </a:rPr>
              <a:t>: </a:t>
            </a:r>
            <a:r>
              <a:rPr lang="en-GB" sz="2000" b="1" i="1" dirty="0" err="1">
                <a:latin typeface="Calibri" panose="020F0502020204030204" charset="0"/>
              </a:rPr>
              <a:t>facebook.com</a:t>
            </a:r>
            <a:r>
              <a:rPr lang="en-GB" sz="2000" b="1" i="1" dirty="0">
                <a:latin typeface="Calibri" panose="020F0502020204030204" charset="0"/>
              </a:rPr>
              <a:t>/</a:t>
            </a:r>
            <a:r>
              <a:rPr lang="en-GB" sz="2000" b="1" i="1" dirty="0" err="1">
                <a:latin typeface="Calibri" panose="020F0502020204030204" charset="0"/>
              </a:rPr>
              <a:t>www.tienganhglobalsuccess.vn</a:t>
            </a:r>
            <a:r>
              <a:rPr lang="en-GB" sz="2000" b="1" i="1" dirty="0">
                <a:latin typeface="Calibri" panose="020F0502020204030204" charset="0"/>
              </a:rPr>
              <a:t>/</a:t>
            </a:r>
            <a:endParaRPr lang="en-GB" sz="2000" dirty="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9" name="Group 18"/>
          <p:cNvGrpSpPr/>
          <p:nvPr/>
        </p:nvGrpSpPr>
        <p:grpSpPr>
          <a:xfrm>
            <a:off x="7620" y="0"/>
            <a:ext cx="12192000" cy="1083309"/>
            <a:chOff x="7620" y="-7620"/>
            <a:chExt cx="12192000" cy="1083309"/>
          </a:xfrm>
        </p:grpSpPr>
        <p:sp>
          <p:nvSpPr>
            <p:cNvPr id="28" name="Round Single Corner Rectangle 27"/>
            <p:cNvSpPr/>
            <p:nvPr/>
          </p:nvSpPr>
          <p:spPr>
            <a:xfrm flipV="1">
              <a:off x="7620" y="-5876"/>
              <a:ext cx="12192000" cy="1081565"/>
            </a:xfrm>
            <a:prstGeom prst="round1Rect">
              <a:avLst/>
            </a:prstGeom>
            <a:solidFill>
              <a:srgbClr val="C0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ound Single Corner Rectangle 28"/>
            <p:cNvSpPr/>
            <p:nvPr/>
          </p:nvSpPr>
          <p:spPr>
            <a:xfrm flipV="1">
              <a:off x="7620" y="-7620"/>
              <a:ext cx="12109450" cy="996951"/>
            </a:xfrm>
            <a:prstGeom prst="round1Rect">
              <a:avLst/>
            </a:prstGeom>
            <a:solidFill>
              <a:srgbClr val="62C8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ound Single Corner Rectangle 29"/>
            <p:cNvSpPr/>
            <p:nvPr/>
          </p:nvSpPr>
          <p:spPr>
            <a:xfrm flipV="1">
              <a:off x="7620" y="-7620"/>
              <a:ext cx="12014200" cy="914401"/>
            </a:xfrm>
            <a:prstGeom prst="round1Rect">
              <a:avLst/>
            </a:prstGeom>
            <a:solidFill>
              <a:srgbClr val="05A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487067" y="2084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5" name="TextBox 4"/>
          <p:cNvSpPr txBox="1"/>
          <p:nvPr/>
        </p:nvSpPr>
        <p:spPr>
          <a:xfrm>
            <a:off x="256540" y="2029460"/>
            <a:ext cx="8427085" cy="2799715"/>
          </a:xfrm>
          <a:prstGeom prst="rect">
            <a:avLst/>
          </a:prstGeom>
          <a:noFill/>
        </p:spPr>
        <p:txBody>
          <a:bodyPr wrap="square" rtlCol="0">
            <a:spAutoFit/>
          </a:bodyPr>
          <a:lstStyle/>
          <a:p>
            <a:pPr algn="ctr"/>
            <a:r>
              <a:rPr lang="en-US" sz="8800" b="1" dirty="0">
                <a:solidFill>
                  <a:srgbClr val="C00000"/>
                </a:solidFill>
                <a:effectLst>
                  <a:outerShdw blurRad="38100" dist="38100" dir="2700000" algn="tl">
                    <a:srgbClr val="000000">
                      <a:alpha val="43137"/>
                    </a:srgbClr>
                  </a:outerShdw>
                </a:effectLst>
              </a:rPr>
              <a:t>Resolution </a:t>
            </a:r>
            <a:endParaRPr lang="en-US" sz="8800" b="1" dirty="0">
              <a:solidFill>
                <a:srgbClr val="C00000"/>
              </a:solidFill>
              <a:effectLst>
                <a:outerShdw blurRad="38100" dist="38100" dir="2700000" algn="tl">
                  <a:srgbClr val="000000">
                    <a:alpha val="43137"/>
                  </a:srgbClr>
                </a:outerShdw>
              </a:effectLst>
            </a:endParaRPr>
          </a:p>
          <a:p>
            <a:pPr algn="ctr"/>
            <a:r>
              <a:rPr lang="en-US" sz="8800" b="1" dirty="0">
                <a:solidFill>
                  <a:srgbClr val="C00000"/>
                </a:solidFill>
                <a:effectLst>
                  <a:outerShdw blurRad="38100" dist="38100" dir="2700000" algn="tl">
                    <a:srgbClr val="000000">
                      <a:alpha val="43137"/>
                    </a:srgbClr>
                  </a:outerShdw>
                </a:effectLst>
              </a:rPr>
              <a:t>Race</a:t>
            </a:r>
            <a:endParaRPr lang="en-US" sz="8800" b="1" dirty="0">
              <a:solidFill>
                <a:srgbClr val="C00000"/>
              </a:solidFill>
              <a:effectLst>
                <a:outerShdw blurRad="38100" dist="38100" dir="2700000" algn="tl">
                  <a:srgbClr val="000000">
                    <a:alpha val="43137"/>
                  </a:srgbClr>
                </a:outerShdw>
              </a:effectLst>
            </a:endParaRPr>
          </a:p>
        </p:txBody>
      </p:sp>
      <p:sp>
        <p:nvSpPr>
          <p:cNvPr id="3" name="TextBox 14"/>
          <p:cNvSpPr txBox="1"/>
          <p:nvPr/>
        </p:nvSpPr>
        <p:spPr>
          <a:xfrm>
            <a:off x="7889897" y="134139"/>
            <a:ext cx="4132696" cy="645160"/>
          </a:xfrm>
          <a:prstGeom prst="rect">
            <a:avLst/>
          </a:prstGeom>
          <a:noFill/>
          <a:effectLst/>
        </p:spPr>
        <p:txBody>
          <a:bodyPr wrap="square" rtlCol="0">
            <a:spAutoFit/>
          </a:bodyPr>
          <a:p>
            <a:r>
              <a:rPr lang="en-US" sz="3600" b="1" dirty="0">
                <a:effectLst>
                  <a:glow rad="88900">
                    <a:schemeClr val="bg1"/>
                  </a:glow>
                </a:effectLst>
                <a:latin typeface="Arial" panose="020B0604020202020204" pitchFamily="34" charset="0"/>
                <a:cs typeface="Arial" panose="020B0604020202020204" pitchFamily="34" charset="0"/>
              </a:rPr>
              <a:t>OPTION 1</a:t>
            </a:r>
            <a:endParaRPr lang="en-US" sz="3600" b="1" dirty="0">
              <a:effectLst>
                <a:glow rad="88900">
                  <a:schemeClr val="bg1"/>
                </a:glow>
              </a:effectLst>
              <a:latin typeface="Arial" panose="020B0604020202020204" pitchFamily="34" charset="0"/>
              <a:cs typeface="Arial" panose="020B0604020202020204" pitchFamily="34" charset="0"/>
            </a:endParaRPr>
          </a:p>
        </p:txBody>
      </p:sp>
      <p:pic>
        <p:nvPicPr>
          <p:cNvPr id="24" name="Content Placeholder 23" descr="running-5558_512"/>
          <p:cNvPicPr>
            <a:picLocks noChangeAspect="1"/>
          </p:cNvPicPr>
          <p:nvPr>
            <p:ph idx="1"/>
          </p:nvPr>
        </p:nvPicPr>
        <p:blipFill>
          <a:blip r:embed="rId1"/>
          <a:stretch>
            <a:fillRect/>
          </a:stretch>
        </p:blipFill>
        <p:spPr>
          <a:xfrm>
            <a:off x="7286625" y="996950"/>
            <a:ext cx="3235325" cy="575119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9" name="Group 18"/>
          <p:cNvGrpSpPr/>
          <p:nvPr/>
        </p:nvGrpSpPr>
        <p:grpSpPr>
          <a:xfrm>
            <a:off x="7620" y="0"/>
            <a:ext cx="12192000" cy="1083309"/>
            <a:chOff x="7620" y="-7620"/>
            <a:chExt cx="12192000" cy="1083309"/>
          </a:xfrm>
        </p:grpSpPr>
        <p:sp>
          <p:nvSpPr>
            <p:cNvPr id="28" name="Round Single Corner Rectangle 27"/>
            <p:cNvSpPr/>
            <p:nvPr/>
          </p:nvSpPr>
          <p:spPr>
            <a:xfrm flipV="1">
              <a:off x="7620" y="-5876"/>
              <a:ext cx="12192000" cy="1081565"/>
            </a:xfrm>
            <a:prstGeom prst="round1Rect">
              <a:avLst/>
            </a:prstGeom>
            <a:solidFill>
              <a:srgbClr val="C0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ound Single Corner Rectangle 28"/>
            <p:cNvSpPr/>
            <p:nvPr/>
          </p:nvSpPr>
          <p:spPr>
            <a:xfrm flipV="1">
              <a:off x="7620" y="-7620"/>
              <a:ext cx="12109450" cy="996951"/>
            </a:xfrm>
            <a:prstGeom prst="round1Rect">
              <a:avLst/>
            </a:prstGeom>
            <a:solidFill>
              <a:srgbClr val="62C8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ound Single Corner Rectangle 29"/>
            <p:cNvSpPr/>
            <p:nvPr/>
          </p:nvSpPr>
          <p:spPr>
            <a:xfrm flipV="1">
              <a:off x="7620" y="-7620"/>
              <a:ext cx="12014200" cy="914401"/>
            </a:xfrm>
            <a:prstGeom prst="round1Rect">
              <a:avLst/>
            </a:prstGeom>
            <a:solidFill>
              <a:srgbClr val="05A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487067" y="2084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5" name="TextBox 4"/>
          <p:cNvSpPr txBox="1"/>
          <p:nvPr/>
        </p:nvSpPr>
        <p:spPr>
          <a:xfrm>
            <a:off x="3093085" y="2196465"/>
            <a:ext cx="6021705" cy="2799715"/>
          </a:xfrm>
          <a:prstGeom prst="rect">
            <a:avLst/>
          </a:prstGeom>
          <a:noFill/>
        </p:spPr>
        <p:txBody>
          <a:bodyPr wrap="square" rtlCol="0">
            <a:spAutoFit/>
          </a:bodyPr>
          <a:lstStyle/>
          <a:p>
            <a:pPr algn="ctr"/>
            <a:r>
              <a:rPr lang="en-US" sz="8800" b="1" dirty="0">
                <a:solidFill>
                  <a:srgbClr val="FF0000"/>
                </a:solidFill>
                <a:effectLst>
                  <a:outerShdw blurRad="38100" dist="38100" dir="2700000" algn="tl">
                    <a:srgbClr val="000000">
                      <a:alpha val="43137"/>
                    </a:srgbClr>
                  </a:outerShdw>
                </a:effectLst>
              </a:rPr>
              <a:t>HOW TO PLAY</a:t>
            </a:r>
            <a:endParaRPr lang="en-US" sz="8800" b="1" dirty="0">
              <a:solidFill>
                <a:srgbClr val="FF0000"/>
              </a:solidFill>
              <a:effectLst>
                <a:outerShdw blurRad="38100" dist="38100" dir="2700000" algn="tl">
                  <a:srgbClr val="000000">
                    <a:alpha val="43137"/>
                  </a:srgbClr>
                </a:outerShdw>
              </a:effectLst>
            </a:endParaRPr>
          </a:p>
        </p:txBody>
      </p:sp>
      <p:sp>
        <p:nvSpPr>
          <p:cNvPr id="3" name="TextBox 14"/>
          <p:cNvSpPr txBox="1"/>
          <p:nvPr/>
        </p:nvSpPr>
        <p:spPr>
          <a:xfrm>
            <a:off x="7889897" y="134139"/>
            <a:ext cx="4132696" cy="645160"/>
          </a:xfrm>
          <a:prstGeom prst="rect">
            <a:avLst/>
          </a:prstGeom>
          <a:noFill/>
          <a:effectLst/>
        </p:spPr>
        <p:txBody>
          <a:bodyPr wrap="square" rtlCol="0">
            <a:spAutoFit/>
          </a:bodyPr>
          <a:p>
            <a:r>
              <a:rPr lang="en-US" sz="3600" b="1" dirty="0">
                <a:effectLst>
                  <a:glow rad="88900">
                    <a:schemeClr val="bg1"/>
                  </a:glow>
                </a:effectLst>
                <a:latin typeface="Arial" panose="020B0604020202020204" pitchFamily="34" charset="0"/>
                <a:cs typeface="Arial" panose="020B0604020202020204" pitchFamily="34" charset="0"/>
              </a:rPr>
              <a:t>OPTION 1</a:t>
            </a:r>
            <a:endParaRPr lang="en-US" sz="3600" b="1" dirty="0">
              <a:effectLst>
                <a:glow rad="88900">
                  <a:schemeClr val="bg1"/>
                </a:glow>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9" name="Group 18"/>
          <p:cNvGrpSpPr/>
          <p:nvPr/>
        </p:nvGrpSpPr>
        <p:grpSpPr>
          <a:xfrm>
            <a:off x="7620" y="-7620"/>
            <a:ext cx="12192000" cy="1083309"/>
            <a:chOff x="7620" y="-7620"/>
            <a:chExt cx="12192000" cy="1083309"/>
          </a:xfrm>
        </p:grpSpPr>
        <p:sp>
          <p:nvSpPr>
            <p:cNvPr id="28" name="Round Single Corner Rectangle 27"/>
            <p:cNvSpPr/>
            <p:nvPr/>
          </p:nvSpPr>
          <p:spPr>
            <a:xfrm flipV="1">
              <a:off x="7620" y="-5876"/>
              <a:ext cx="12192000" cy="1081565"/>
            </a:xfrm>
            <a:prstGeom prst="round1Rect">
              <a:avLst/>
            </a:prstGeom>
            <a:solidFill>
              <a:srgbClr val="C0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ound Single Corner Rectangle 28"/>
            <p:cNvSpPr/>
            <p:nvPr/>
          </p:nvSpPr>
          <p:spPr>
            <a:xfrm flipV="1">
              <a:off x="7620" y="-7620"/>
              <a:ext cx="12109450" cy="996951"/>
            </a:xfrm>
            <a:prstGeom prst="round1Rect">
              <a:avLst/>
            </a:prstGeom>
            <a:solidFill>
              <a:srgbClr val="62C8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ound Single Corner Rectangle 29"/>
            <p:cNvSpPr/>
            <p:nvPr/>
          </p:nvSpPr>
          <p:spPr>
            <a:xfrm flipV="1">
              <a:off x="7620" y="-7620"/>
              <a:ext cx="12014200" cy="914401"/>
            </a:xfrm>
            <a:prstGeom prst="round1Rect">
              <a:avLst/>
            </a:prstGeom>
            <a:solidFill>
              <a:srgbClr val="05A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487067" y="2084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8" name="TextBox 20"/>
          <p:cNvSpPr txBox="1"/>
          <p:nvPr/>
        </p:nvSpPr>
        <p:spPr>
          <a:xfrm>
            <a:off x="862330" y="1465580"/>
            <a:ext cx="10960100" cy="629920"/>
          </a:xfrm>
          <a:prstGeom prst="rect">
            <a:avLst/>
          </a:prstGeom>
          <a:noFill/>
        </p:spPr>
        <p:txBody>
          <a:bodyPr wrap="square">
            <a:spAutoFit/>
          </a:bodyPr>
          <a:p>
            <a:pPr algn="just">
              <a:lnSpc>
                <a:spcPct val="100000"/>
              </a:lnSpc>
            </a:pPr>
            <a:r>
              <a:rPr lang="en-US" sz="3500" dirty="0"/>
              <a:t>- There is a short list of common New Year's resolutions</a:t>
            </a:r>
            <a:endParaRPr lang="en-US" sz="3500" dirty="0"/>
          </a:p>
        </p:txBody>
      </p:sp>
      <p:sp>
        <p:nvSpPr>
          <p:cNvPr id="3" name="TextBox 14"/>
          <p:cNvSpPr txBox="1"/>
          <p:nvPr/>
        </p:nvSpPr>
        <p:spPr>
          <a:xfrm>
            <a:off x="7889897" y="134139"/>
            <a:ext cx="4132696" cy="645160"/>
          </a:xfrm>
          <a:prstGeom prst="rect">
            <a:avLst/>
          </a:prstGeom>
          <a:noFill/>
          <a:effectLst/>
        </p:spPr>
        <p:txBody>
          <a:bodyPr wrap="square" rtlCol="0">
            <a:spAutoFit/>
          </a:bodyPr>
          <a:p>
            <a:r>
              <a:rPr lang="en-US" sz="3600" b="1" dirty="0">
                <a:effectLst>
                  <a:glow rad="88900">
                    <a:schemeClr val="bg1"/>
                  </a:glow>
                </a:effectLst>
                <a:latin typeface="Arial" panose="020B0604020202020204" pitchFamily="34" charset="0"/>
                <a:cs typeface="Arial" panose="020B0604020202020204" pitchFamily="34" charset="0"/>
              </a:rPr>
              <a:t>OPTION 1</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2" name="TextBox 20"/>
          <p:cNvSpPr txBox="1"/>
          <p:nvPr/>
        </p:nvSpPr>
        <p:spPr>
          <a:xfrm>
            <a:off x="862330" y="2175510"/>
            <a:ext cx="10864850" cy="629920"/>
          </a:xfrm>
          <a:prstGeom prst="rect">
            <a:avLst/>
          </a:prstGeom>
          <a:noFill/>
        </p:spPr>
        <p:txBody>
          <a:bodyPr wrap="square">
            <a:spAutoFit/>
          </a:bodyPr>
          <a:p>
            <a:pPr algn="just">
              <a:lnSpc>
                <a:spcPct val="100000"/>
              </a:lnSpc>
            </a:pPr>
            <a:r>
              <a:rPr lang="en-US" sz="3500" dirty="0"/>
              <a:t>- Work in groups</a:t>
            </a:r>
            <a:endParaRPr lang="en-US" sz="3500" dirty="0"/>
          </a:p>
        </p:txBody>
      </p:sp>
      <p:sp>
        <p:nvSpPr>
          <p:cNvPr id="4" name="TextBox 20"/>
          <p:cNvSpPr txBox="1"/>
          <p:nvPr/>
        </p:nvSpPr>
        <p:spPr>
          <a:xfrm>
            <a:off x="862330" y="2809240"/>
            <a:ext cx="10864850" cy="1168400"/>
          </a:xfrm>
          <a:prstGeom prst="rect">
            <a:avLst/>
          </a:prstGeom>
          <a:noFill/>
        </p:spPr>
        <p:txBody>
          <a:bodyPr wrap="square">
            <a:spAutoFit/>
          </a:bodyPr>
          <a:p>
            <a:pPr algn="just">
              <a:lnSpc>
                <a:spcPct val="100000"/>
              </a:lnSpc>
            </a:pPr>
            <a:r>
              <a:rPr lang="en-US" sz="3500" dirty="0"/>
              <a:t>- Write as many resolutions as you can in miniboard (or A0 paper) in 5 minutes</a:t>
            </a:r>
            <a:endParaRPr lang="en-US" sz="3500" dirty="0"/>
          </a:p>
        </p:txBody>
      </p:sp>
      <p:sp>
        <p:nvSpPr>
          <p:cNvPr id="10" name="TextBox 20"/>
          <p:cNvSpPr txBox="1"/>
          <p:nvPr/>
        </p:nvSpPr>
        <p:spPr>
          <a:xfrm>
            <a:off x="862330" y="4071620"/>
            <a:ext cx="10864850" cy="1168400"/>
          </a:xfrm>
          <a:prstGeom prst="rect">
            <a:avLst/>
          </a:prstGeom>
          <a:noFill/>
        </p:spPr>
        <p:txBody>
          <a:bodyPr wrap="square">
            <a:spAutoFit/>
          </a:bodyPr>
          <a:p>
            <a:pPr algn="just">
              <a:lnSpc>
                <a:spcPct val="100000"/>
              </a:lnSpc>
            </a:pPr>
            <a:r>
              <a:rPr lang="en-US" sz="3500" dirty="0"/>
              <a:t>- After the time is up, each group shares your resolutions with the rest of the class.</a:t>
            </a:r>
            <a:endParaRPr lang="en-US" sz="3500" dirty="0"/>
          </a:p>
        </p:txBody>
      </p:sp>
      <p:sp>
        <p:nvSpPr>
          <p:cNvPr id="11" name="TextBox 20"/>
          <p:cNvSpPr txBox="1"/>
          <p:nvPr/>
        </p:nvSpPr>
        <p:spPr>
          <a:xfrm>
            <a:off x="909955" y="5319395"/>
            <a:ext cx="10864850" cy="629920"/>
          </a:xfrm>
          <a:prstGeom prst="rect">
            <a:avLst/>
          </a:prstGeom>
          <a:noFill/>
        </p:spPr>
        <p:txBody>
          <a:bodyPr wrap="square">
            <a:spAutoFit/>
          </a:bodyPr>
          <a:p>
            <a:pPr algn="just">
              <a:lnSpc>
                <a:spcPct val="100000"/>
              </a:lnSpc>
            </a:pPr>
            <a:r>
              <a:rPr lang="en-US" sz="3500" dirty="0"/>
              <a:t>- The group with the most unique resolutions wins.</a:t>
            </a:r>
            <a:endParaRPr lang="en-US" sz="3500" dirty="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barn(inVertical)">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barn(inVertical)">
                                      <p:cBhvr>
                                        <p:cTn id="17" dur="5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
                                            <p:txEl>
                                              <p:pRg st="0" end="0"/>
                                            </p:txEl>
                                          </p:spTgt>
                                        </p:tgtEl>
                                        <p:attrNameLst>
                                          <p:attrName>style.visibility</p:attrName>
                                        </p:attrNameLst>
                                      </p:cBhvr>
                                      <p:to>
                                        <p:strVal val="visible"/>
                                      </p:to>
                                    </p:set>
                                    <p:animEffect transition="in" filter="barn(inVertical)">
                                      <p:cBhvr>
                                        <p:cTn id="22" dur="500"/>
                                        <p:tgtEl>
                                          <p:spTgt spid="10">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1">
                                            <p:txEl>
                                              <p:pRg st="0" end="0"/>
                                            </p:txEl>
                                          </p:spTgt>
                                        </p:tgtEl>
                                        <p:attrNameLst>
                                          <p:attrName>style.visibility</p:attrName>
                                        </p:attrNameLst>
                                      </p:cBhvr>
                                      <p:to>
                                        <p:strVal val="visible"/>
                                      </p:to>
                                    </p:set>
                                    <p:animEffect transition="in" filter="barn(inVertical)">
                                      <p:cBhvr>
                                        <p:cTn id="27"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9" name="Group 18"/>
          <p:cNvGrpSpPr/>
          <p:nvPr/>
        </p:nvGrpSpPr>
        <p:grpSpPr>
          <a:xfrm>
            <a:off x="0" y="-10160"/>
            <a:ext cx="12192000" cy="1083309"/>
            <a:chOff x="7620" y="-7620"/>
            <a:chExt cx="12192000" cy="1083309"/>
          </a:xfrm>
        </p:grpSpPr>
        <p:sp>
          <p:nvSpPr>
            <p:cNvPr id="28" name="Round Single Corner Rectangle 27"/>
            <p:cNvSpPr/>
            <p:nvPr/>
          </p:nvSpPr>
          <p:spPr>
            <a:xfrm flipV="1">
              <a:off x="7620" y="-5876"/>
              <a:ext cx="12192000" cy="1081565"/>
            </a:xfrm>
            <a:prstGeom prst="round1Rect">
              <a:avLst/>
            </a:prstGeom>
            <a:solidFill>
              <a:srgbClr val="C0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ound Single Corner Rectangle 28"/>
            <p:cNvSpPr/>
            <p:nvPr/>
          </p:nvSpPr>
          <p:spPr>
            <a:xfrm flipV="1">
              <a:off x="7620" y="-7620"/>
              <a:ext cx="12109450" cy="996951"/>
            </a:xfrm>
            <a:prstGeom prst="round1Rect">
              <a:avLst/>
            </a:prstGeom>
            <a:solidFill>
              <a:srgbClr val="62C8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ound Single Corner Rectangle 29"/>
            <p:cNvSpPr/>
            <p:nvPr/>
          </p:nvSpPr>
          <p:spPr>
            <a:xfrm flipV="1">
              <a:off x="7620" y="-7620"/>
              <a:ext cx="12014200" cy="914401"/>
            </a:xfrm>
            <a:prstGeom prst="round1Rect">
              <a:avLst/>
            </a:prstGeom>
            <a:solidFill>
              <a:srgbClr val="05A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487067" y="2084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8" name="TextBox 20"/>
          <p:cNvSpPr txBox="1"/>
          <p:nvPr/>
        </p:nvSpPr>
        <p:spPr>
          <a:xfrm>
            <a:off x="700405" y="1393190"/>
            <a:ext cx="10960100" cy="922020"/>
          </a:xfrm>
          <a:prstGeom prst="rect">
            <a:avLst/>
          </a:prstGeom>
          <a:noFill/>
        </p:spPr>
        <p:txBody>
          <a:bodyPr wrap="square">
            <a:spAutoFit/>
          </a:bodyPr>
          <a:p>
            <a:pPr algn="just">
              <a:lnSpc>
                <a:spcPct val="100000"/>
              </a:lnSpc>
            </a:pPr>
            <a:r>
              <a:rPr lang="en-US" sz="5400" b="1" u="sng" dirty="0"/>
              <a:t>SOME RESOLUTIONS:</a:t>
            </a:r>
            <a:endParaRPr lang="en-US" sz="5400" b="1" u="sng" dirty="0"/>
          </a:p>
        </p:txBody>
      </p:sp>
      <p:sp>
        <p:nvSpPr>
          <p:cNvPr id="3" name="TextBox 14"/>
          <p:cNvSpPr txBox="1"/>
          <p:nvPr/>
        </p:nvSpPr>
        <p:spPr>
          <a:xfrm>
            <a:off x="7889897" y="134139"/>
            <a:ext cx="4132696" cy="645160"/>
          </a:xfrm>
          <a:prstGeom prst="rect">
            <a:avLst/>
          </a:prstGeom>
          <a:noFill/>
          <a:effectLst/>
        </p:spPr>
        <p:txBody>
          <a:bodyPr wrap="square" rtlCol="0">
            <a:spAutoFit/>
          </a:bodyPr>
          <a:p>
            <a:r>
              <a:rPr lang="en-US" sz="3600" b="1" dirty="0">
                <a:effectLst>
                  <a:glow rad="88900">
                    <a:schemeClr val="bg1"/>
                  </a:glow>
                </a:effectLst>
                <a:latin typeface="Arial" panose="020B0604020202020204" pitchFamily="34" charset="0"/>
                <a:cs typeface="Arial" panose="020B0604020202020204" pitchFamily="34" charset="0"/>
              </a:rPr>
              <a:t>OPTION 1</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2" name="TextBox 20"/>
          <p:cNvSpPr txBox="1"/>
          <p:nvPr/>
        </p:nvSpPr>
        <p:spPr>
          <a:xfrm>
            <a:off x="838200" y="2330450"/>
            <a:ext cx="10864850" cy="3415030"/>
          </a:xfrm>
          <a:prstGeom prst="rect">
            <a:avLst/>
          </a:prstGeom>
          <a:noFill/>
        </p:spPr>
        <p:txBody>
          <a:bodyPr wrap="square">
            <a:spAutoFit/>
          </a:bodyPr>
          <a:p>
            <a:pPr algn="just">
              <a:lnSpc>
                <a:spcPct val="100000"/>
              </a:lnSpc>
            </a:pPr>
            <a:r>
              <a:rPr lang="en-US" sz="7200" dirty="0"/>
              <a:t>- Exercising more</a:t>
            </a:r>
            <a:endParaRPr lang="en-US" sz="7200" dirty="0"/>
          </a:p>
          <a:p>
            <a:pPr algn="just">
              <a:lnSpc>
                <a:spcPct val="100000"/>
              </a:lnSpc>
            </a:pPr>
            <a:r>
              <a:rPr lang="en-US" sz="7200" dirty="0"/>
              <a:t>- Reading more books</a:t>
            </a:r>
            <a:endParaRPr lang="en-US" sz="7200" dirty="0"/>
          </a:p>
          <a:p>
            <a:pPr algn="just">
              <a:lnSpc>
                <a:spcPct val="100000"/>
              </a:lnSpc>
            </a:pPr>
            <a:r>
              <a:rPr lang="en-US" sz="7200" dirty="0"/>
              <a:t>- Learning new skills</a:t>
            </a:r>
            <a:endParaRPr lang="en-US" sz="7200" dirty="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barn(inVertical)">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barn(inVertical)">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barn(inVertical)">
                                      <p:cBhvr>
                                        <p:cTn id="22"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itle 6"/>
          <p:cNvSpPr>
            <a:spLocks noGrp="1"/>
          </p:cNvSpPr>
          <p:nvPr>
            <p:ph type="title"/>
          </p:nvPr>
        </p:nvSpPr>
        <p:spPr/>
        <p:txBody>
          <a:bodyPr/>
          <a:p>
            <a:endParaRPr lang="en-US"/>
          </a:p>
        </p:txBody>
      </p:sp>
      <p:grpSp>
        <p:nvGrpSpPr>
          <p:cNvPr id="19" name="Group 18"/>
          <p:cNvGrpSpPr/>
          <p:nvPr/>
        </p:nvGrpSpPr>
        <p:grpSpPr>
          <a:xfrm>
            <a:off x="7620" y="0"/>
            <a:ext cx="12192000" cy="1083309"/>
            <a:chOff x="7620" y="-7620"/>
            <a:chExt cx="12192000" cy="1083309"/>
          </a:xfrm>
        </p:grpSpPr>
        <p:sp>
          <p:nvSpPr>
            <p:cNvPr id="28" name="Round Single Corner Rectangle 27"/>
            <p:cNvSpPr/>
            <p:nvPr/>
          </p:nvSpPr>
          <p:spPr>
            <a:xfrm flipV="1">
              <a:off x="7620" y="-5876"/>
              <a:ext cx="12192000" cy="1081565"/>
            </a:xfrm>
            <a:prstGeom prst="round1Rect">
              <a:avLst/>
            </a:prstGeom>
            <a:solidFill>
              <a:srgbClr val="C0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ound Single Corner Rectangle 28"/>
            <p:cNvSpPr/>
            <p:nvPr/>
          </p:nvSpPr>
          <p:spPr>
            <a:xfrm flipV="1">
              <a:off x="7620" y="-7620"/>
              <a:ext cx="12109450" cy="996951"/>
            </a:xfrm>
            <a:prstGeom prst="round1Rect">
              <a:avLst/>
            </a:prstGeom>
            <a:solidFill>
              <a:srgbClr val="62C8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ound Single Corner Rectangle 29"/>
            <p:cNvSpPr/>
            <p:nvPr/>
          </p:nvSpPr>
          <p:spPr>
            <a:xfrm flipV="1">
              <a:off x="7620" y="-7620"/>
              <a:ext cx="12014200" cy="914401"/>
            </a:xfrm>
            <a:prstGeom prst="round1Rect">
              <a:avLst/>
            </a:prstGeom>
            <a:solidFill>
              <a:srgbClr val="05A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useBgFill="1">
        <p:nvSpPr>
          <p:cNvPr id="18" name="Rectangle 17"/>
          <p:cNvSpPr>
            <a:spLocks noGrp="1" noRot="1" noChangeAspect="1" noMove="1" noResize="1" noEditPoints="1" noAdjustHandles="1" noChangeArrowheads="1" noChangeShapeType="1" noTextEdit="1"/>
          </p:cNvSpPr>
          <p:nvPr/>
        </p:nvSpPr>
        <p:spPr>
          <a:xfrm>
            <a:off x="0" y="1083306"/>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487067" y="2084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5" name="TextBox 4"/>
          <p:cNvSpPr txBox="1"/>
          <p:nvPr/>
        </p:nvSpPr>
        <p:spPr>
          <a:xfrm>
            <a:off x="3093085" y="2426970"/>
            <a:ext cx="6021705" cy="1445260"/>
          </a:xfrm>
          <a:prstGeom prst="rect">
            <a:avLst/>
          </a:prstGeom>
          <a:noFill/>
        </p:spPr>
        <p:txBody>
          <a:bodyPr wrap="square" rtlCol="0">
            <a:spAutoFit/>
          </a:bodyPr>
          <a:lstStyle/>
          <a:p>
            <a:pPr algn="ctr"/>
            <a:r>
              <a:rPr lang="en-US" sz="8800" b="1" dirty="0">
                <a:solidFill>
                  <a:srgbClr val="C00000"/>
                </a:solidFill>
                <a:effectLst>
                  <a:outerShdw blurRad="38100" dist="38100" dir="2700000" algn="tl">
                    <a:srgbClr val="000000">
                      <a:alpha val="43137"/>
                    </a:srgbClr>
                  </a:outerShdw>
                </a:effectLst>
              </a:rPr>
              <a:t>LET’S START</a:t>
            </a:r>
            <a:endParaRPr lang="en-US" sz="8800" b="1" dirty="0">
              <a:solidFill>
                <a:srgbClr val="C00000"/>
              </a:solidFill>
              <a:effectLst>
                <a:outerShdw blurRad="38100" dist="38100" dir="2700000" algn="tl">
                  <a:srgbClr val="000000">
                    <a:alpha val="43137"/>
                  </a:srgbClr>
                </a:outerShdw>
              </a:effectLst>
            </a:endParaRPr>
          </a:p>
        </p:txBody>
      </p:sp>
      <p:sp>
        <p:nvSpPr>
          <p:cNvPr id="2" name="Rectangles 1"/>
          <p:cNvSpPr/>
          <p:nvPr/>
        </p:nvSpPr>
        <p:spPr>
          <a:xfrm>
            <a:off x="223520" y="5601970"/>
            <a:ext cx="11968480" cy="80835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9" name="TextBox 8"/>
          <p:cNvSpPr txBox="1"/>
          <p:nvPr/>
        </p:nvSpPr>
        <p:spPr>
          <a:xfrm>
            <a:off x="4247515" y="5365115"/>
            <a:ext cx="2748280" cy="1014730"/>
          </a:xfrm>
          <a:prstGeom prst="rect">
            <a:avLst/>
          </a:prstGeom>
          <a:noFill/>
        </p:spPr>
        <p:txBody>
          <a:bodyPr wrap="square" rtlCol="0">
            <a:spAutoFit/>
          </a:bodyPr>
          <a:p>
            <a:pPr>
              <a:lnSpc>
                <a:spcPct val="150000"/>
              </a:lnSpc>
            </a:pPr>
            <a:r>
              <a:rPr lang="en-US" sz="4000">
                <a:solidFill>
                  <a:srgbClr val="FFFF00"/>
                </a:solidFill>
              </a:rPr>
              <a:t>5 MINUTES</a:t>
            </a:r>
            <a:endParaRPr lang="en-US" sz="4000">
              <a:solidFill>
                <a:srgbClr val="FFFF00"/>
              </a:solidFill>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305000"/>
                                        <p:tgtEl>
                                          <p:spTgt spid="2"/>
                                        </p:tgtEl>
                                      </p:cBhvr>
                                    </p:animEffect>
                                    <p:set>
                                      <p:cBhvr>
                                        <p:cTn id="7" dur="1" fill="hold">
                                          <p:stCondLst>
                                            <p:cond delay="30439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1"/>
      <p:bldP spid="2" grpId="0" bldLvl="0" animBg="1"/>
      <p:bldP spid="2"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9" name="Group 18"/>
          <p:cNvGrpSpPr/>
          <p:nvPr/>
        </p:nvGrpSpPr>
        <p:grpSpPr>
          <a:xfrm>
            <a:off x="7620" y="0"/>
            <a:ext cx="12192000" cy="1083309"/>
            <a:chOff x="7620" y="-7620"/>
            <a:chExt cx="12192000" cy="1083309"/>
          </a:xfrm>
        </p:grpSpPr>
        <p:sp>
          <p:nvSpPr>
            <p:cNvPr id="28" name="Round Single Corner Rectangle 27"/>
            <p:cNvSpPr/>
            <p:nvPr/>
          </p:nvSpPr>
          <p:spPr>
            <a:xfrm flipV="1">
              <a:off x="7620" y="-5876"/>
              <a:ext cx="12192000" cy="1081565"/>
            </a:xfrm>
            <a:prstGeom prst="round1Rect">
              <a:avLst/>
            </a:prstGeom>
            <a:solidFill>
              <a:srgbClr val="C0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ound Single Corner Rectangle 28"/>
            <p:cNvSpPr/>
            <p:nvPr/>
          </p:nvSpPr>
          <p:spPr>
            <a:xfrm flipV="1">
              <a:off x="7620" y="-7620"/>
              <a:ext cx="12109450" cy="996951"/>
            </a:xfrm>
            <a:prstGeom prst="round1Rect">
              <a:avLst/>
            </a:prstGeom>
            <a:solidFill>
              <a:srgbClr val="62C8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ound Single Corner Rectangle 29"/>
            <p:cNvSpPr/>
            <p:nvPr/>
          </p:nvSpPr>
          <p:spPr>
            <a:xfrm flipV="1">
              <a:off x="7620" y="-7620"/>
              <a:ext cx="12014200" cy="914401"/>
            </a:xfrm>
            <a:prstGeom prst="round1Rect">
              <a:avLst/>
            </a:prstGeom>
            <a:solidFill>
              <a:srgbClr val="05A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 name="Oval 3"/>
          <p:cNvSpPr/>
          <p:nvPr/>
        </p:nvSpPr>
        <p:spPr>
          <a:xfrm flipV="1">
            <a:off x="6084570" y="3057525"/>
            <a:ext cx="387985" cy="33718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sz="300" b="1">
                <a:solidFill>
                  <a:schemeClr val="tx1"/>
                </a:solidFill>
              </a:rPr>
              <a:t>NEW YEAR’S DAY</a:t>
            </a:r>
            <a:endParaRPr lang="en-US" sz="300" b="1">
              <a:solidFill>
                <a:schemeClr val="tx1"/>
              </a:solidFill>
            </a:endParaRPr>
          </a:p>
        </p:txBody>
      </p:sp>
      <p:sp>
        <p:nvSpPr>
          <p:cNvPr id="20" name="Rectangle 19"/>
          <p:cNvSpPr>
            <a:spLocks noGrp="1" noRot="1" noChangeAspect="1" noMove="1" noResize="1" noEditPoints="1" noAdjustHandles="1" noChangeArrowheads="1" noChangeShapeType="1" noTextEdit="1"/>
          </p:cNvSpPr>
          <p:nvPr/>
        </p:nvSpPr>
        <p:spPr>
          <a:xfrm>
            <a:off x="-62865" y="914400"/>
            <a:ext cx="12254865" cy="685736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487067" y="2084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3" name="TextBox 14"/>
          <p:cNvSpPr txBox="1"/>
          <p:nvPr/>
        </p:nvSpPr>
        <p:spPr>
          <a:xfrm>
            <a:off x="7889897" y="134139"/>
            <a:ext cx="4132696" cy="645160"/>
          </a:xfrm>
          <a:prstGeom prst="rect">
            <a:avLst/>
          </a:prstGeom>
          <a:noFill/>
          <a:effectLst/>
        </p:spPr>
        <p:txBody>
          <a:bodyPr wrap="square" rtlCol="0">
            <a:spAutoFit/>
          </a:bodyPr>
          <a:p>
            <a:r>
              <a:rPr lang="en-US" sz="3600" b="1" dirty="0">
                <a:effectLst>
                  <a:glow rad="88900">
                    <a:schemeClr val="bg1"/>
                  </a:glow>
                </a:effectLst>
                <a:latin typeface="Arial" panose="020B0604020202020204" pitchFamily="34" charset="0"/>
                <a:cs typeface="Arial" panose="020B0604020202020204" pitchFamily="34" charset="0"/>
              </a:rPr>
              <a:t>OPTION 2</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5" name="TextBox 4"/>
          <p:cNvSpPr txBox="1"/>
          <p:nvPr/>
        </p:nvSpPr>
        <p:spPr>
          <a:xfrm>
            <a:off x="1890395" y="2503170"/>
            <a:ext cx="8427085" cy="1445260"/>
          </a:xfrm>
          <a:prstGeom prst="rect">
            <a:avLst/>
          </a:prstGeom>
          <a:noFill/>
        </p:spPr>
        <p:txBody>
          <a:bodyPr wrap="square" rtlCol="0">
            <a:spAutoFit/>
          </a:bodyPr>
          <a:lstStyle/>
          <a:p>
            <a:pPr algn="ctr"/>
            <a:r>
              <a:rPr lang="en-US" sz="8800" b="1" dirty="0">
                <a:solidFill>
                  <a:srgbClr val="FFC000"/>
                </a:solidFill>
                <a:effectLst>
                  <a:outerShdw blurRad="38100" dist="38100" dir="2700000" algn="tl">
                    <a:srgbClr val="000000">
                      <a:alpha val="43137"/>
                    </a:srgbClr>
                  </a:outerShdw>
                </a:effectLst>
              </a:rPr>
              <a:t>Word Association</a:t>
            </a:r>
            <a:endParaRPr lang="en-US" sz="8800" b="1" dirty="0">
              <a:solidFill>
                <a:srgbClr val="FFC000"/>
              </a:solidFill>
              <a:effectLst>
                <a:outerShdw blurRad="38100" dist="38100" dir="2700000" algn="tl">
                  <a:srgbClr val="000000">
                    <a:alpha val="43137"/>
                  </a:srgbClr>
                </a:outerShdw>
              </a:effectLst>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5928</Words>
  <Application>WPS Presentation</Application>
  <PresentationFormat>Widescreen</PresentationFormat>
  <Paragraphs>413</Paragraphs>
  <Slides>36</Slides>
  <Notes>14</Notes>
  <HiddenSlides>0</HiddenSlides>
  <MMClips>5</MMClips>
  <ScaleCrop>false</ScaleCrop>
  <HeadingPairs>
    <vt:vector size="6" baseType="variant">
      <vt:variant>
        <vt:lpstr>已用的字体</vt:lpstr>
      </vt:variant>
      <vt:variant>
        <vt:i4>13</vt:i4>
      </vt:variant>
      <vt:variant>
        <vt:lpstr>主题</vt:lpstr>
      </vt:variant>
      <vt:variant>
        <vt:i4>1</vt:i4>
      </vt:variant>
      <vt:variant>
        <vt:lpstr>幻灯片标题</vt:lpstr>
      </vt:variant>
      <vt:variant>
        <vt:i4>36</vt:i4>
      </vt:variant>
    </vt:vector>
  </HeadingPairs>
  <TitlesOfParts>
    <vt:vector size="50" baseType="lpstr">
      <vt:lpstr>Arial</vt:lpstr>
      <vt:lpstr>SimSun</vt:lpstr>
      <vt:lpstr>Wingdings</vt:lpstr>
      <vt:lpstr>Myriad Pro</vt:lpstr>
      <vt:lpstr>Segoe Print</vt:lpstr>
      <vt:lpstr>Adobe Gothic Std B</vt:lpstr>
      <vt:lpstr>Yu Gothic UI Semibold</vt:lpstr>
      <vt:lpstr>Microsoft YaHei</vt:lpstr>
      <vt:lpstr>Arial Unicode MS</vt:lpstr>
      <vt:lpstr>Calibri Light</vt:lpstr>
      <vt:lpstr>Calibri</vt:lpstr>
      <vt:lpstr>Times New Roman</vt:lpstr>
      <vt:lpstr>Comic Sans MS</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TrangDTT</dc:creator>
  <cp:lastModifiedBy>Sang</cp:lastModifiedBy>
  <cp:revision>234</cp:revision>
  <dcterms:created xsi:type="dcterms:W3CDTF">2020-12-09T02:04:00Z</dcterms:created>
  <dcterms:modified xsi:type="dcterms:W3CDTF">2023-08-23T07:53:16Z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87A12F952A5444FA9749C6EF6538BB4C</vt:lpwstr>
  </property>
  <property fmtid="{D5CDD505-2E9C-101B-9397-08002B2CF9AE}" pid="3" name="KSOProductBuildVer">
    <vt:lpwstr>1033-11.2.0.11537</vt:lpwstr>
  </property>
</Properties>
</file>