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271" r:id="rId3"/>
    <p:sldId id="256" r:id="rId5"/>
    <p:sldId id="302" r:id="rId6"/>
    <p:sldId id="279" r:id="rId7"/>
    <p:sldId id="361" r:id="rId8"/>
    <p:sldId id="360" r:id="rId9"/>
    <p:sldId id="362" r:id="rId10"/>
    <p:sldId id="391" r:id="rId11"/>
    <p:sldId id="392" r:id="rId12"/>
    <p:sldId id="393" r:id="rId13"/>
    <p:sldId id="394" r:id="rId14"/>
    <p:sldId id="398" r:id="rId15"/>
    <p:sldId id="399" r:id="rId16"/>
    <p:sldId id="440" r:id="rId17"/>
    <p:sldId id="441" r:id="rId18"/>
    <p:sldId id="397" r:id="rId19"/>
    <p:sldId id="423" r:id="rId20"/>
    <p:sldId id="424" r:id="rId21"/>
    <p:sldId id="421" r:id="rId22"/>
    <p:sldId id="374" r:id="rId23"/>
    <p:sldId id="425" r:id="rId24"/>
    <p:sldId id="427" r:id="rId25"/>
    <p:sldId id="426" r:id="rId26"/>
    <p:sldId id="428" r:id="rId27"/>
    <p:sldId id="327" r:id="rId28"/>
    <p:sldId id="429" r:id="rId29"/>
    <p:sldId id="313" r:id="rId30"/>
    <p:sldId id="430" r:id="rId31"/>
    <p:sldId id="431" r:id="rId32"/>
    <p:sldId id="432" r:id="rId33"/>
    <p:sldId id="314" r:id="rId34"/>
    <p:sldId id="330" r:id="rId35"/>
    <p:sldId id="2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024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microsoft.com/office/2007/relationships/media" Target="../media/media6.mp3"/><Relationship Id="rId3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NULL" TargetMode="Externa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microsoft.com/office/2007/relationships/media" Target="../media/media6.mp3"/><Relationship Id="rId3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NUL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2.png"/><Relationship Id="rId7" Type="http://schemas.openxmlformats.org/officeDocument/2006/relationships/image" Target="../media/image27.png"/><Relationship Id="rId6" Type="http://schemas.microsoft.com/office/2007/relationships/media" Target="../media/audio2.wav"/><Relationship Id="rId5" Type="http://schemas.openxmlformats.org/officeDocument/2006/relationships/audio" Target="../media/audio2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media" Target="../media/audio3.wav"/><Relationship Id="rId7" Type="http://schemas.openxmlformats.org/officeDocument/2006/relationships/audio" Target="../media/audio3.wav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0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0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GIF"/><Relationship Id="rId1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2" name="Picture 1" descr="build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15" y="8101965"/>
            <a:ext cx="1392555" cy="1392555"/>
          </a:xfrm>
          <a:prstGeom prst="rect">
            <a:avLst/>
          </a:prstGeom>
        </p:spPr>
      </p:pic>
      <p:pic>
        <p:nvPicPr>
          <p:cNvPr id="4" name="Picture 3" descr="buildings"/>
          <p:cNvPicPr>
            <a:picLocks noChangeAspect="1"/>
          </p:cNvPicPr>
          <p:nvPr/>
        </p:nvPicPr>
        <p:blipFill>
          <a:blip r:embed="rId2"/>
          <a:srcRect l="75563" t="22757" r="-552" b="442"/>
          <a:stretch>
            <a:fillRect/>
          </a:stretch>
        </p:blipFill>
        <p:spPr>
          <a:xfrm>
            <a:off x="4636135" y="8411845"/>
            <a:ext cx="347980" cy="1069975"/>
          </a:xfrm>
          <a:prstGeom prst="rect">
            <a:avLst/>
          </a:prstGeom>
        </p:spPr>
      </p:pic>
      <p:pic>
        <p:nvPicPr>
          <p:cNvPr id="5" name="Picture 4" descr="buildings"/>
          <p:cNvPicPr>
            <a:picLocks noChangeAspect="1"/>
          </p:cNvPicPr>
          <p:nvPr/>
        </p:nvPicPr>
        <p:blipFill>
          <a:blip r:embed="rId2"/>
          <a:srcRect l="75563" t="22757" r="-552" b="442"/>
          <a:stretch>
            <a:fillRect/>
          </a:stretch>
        </p:blipFill>
        <p:spPr>
          <a:xfrm>
            <a:off x="8086725" y="8424545"/>
            <a:ext cx="347980" cy="1069975"/>
          </a:xfrm>
          <a:prstGeom prst="rect">
            <a:avLst/>
          </a:prstGeom>
        </p:spPr>
      </p:pic>
      <p:pic>
        <p:nvPicPr>
          <p:cNvPr id="6" name="Picture 5" descr="buildings"/>
          <p:cNvPicPr>
            <a:picLocks noChangeAspect="1"/>
          </p:cNvPicPr>
          <p:nvPr/>
        </p:nvPicPr>
        <p:blipFill>
          <a:blip r:embed="rId2"/>
          <a:srcRect l="-1" t="22757" r="75895" b="442"/>
          <a:stretch>
            <a:fillRect/>
          </a:stretch>
        </p:blipFill>
        <p:spPr>
          <a:xfrm>
            <a:off x="8721725" y="8424545"/>
            <a:ext cx="335280" cy="1069975"/>
          </a:xfrm>
          <a:prstGeom prst="rect">
            <a:avLst/>
          </a:prstGeom>
        </p:spPr>
      </p:pic>
      <p:pic>
        <p:nvPicPr>
          <p:cNvPr id="7" name="Picture 6" descr="buildings"/>
          <p:cNvPicPr>
            <a:picLocks noChangeAspect="1"/>
          </p:cNvPicPr>
          <p:nvPr/>
        </p:nvPicPr>
        <p:blipFill>
          <a:blip r:embed="rId2"/>
          <a:srcRect l="-1" t="22757" r="75895" b="442"/>
          <a:stretch>
            <a:fillRect/>
          </a:stretch>
        </p:blipFill>
        <p:spPr>
          <a:xfrm>
            <a:off x="3943350" y="8411845"/>
            <a:ext cx="335280" cy="1069975"/>
          </a:xfrm>
          <a:prstGeom prst="rect">
            <a:avLst/>
          </a:prstGeom>
        </p:spPr>
      </p:pic>
      <p:pic>
        <p:nvPicPr>
          <p:cNvPr id="8" name="Picture 7" descr="buildings"/>
          <p:cNvPicPr>
            <a:picLocks noChangeAspect="1"/>
          </p:cNvPicPr>
          <p:nvPr/>
        </p:nvPicPr>
        <p:blipFill>
          <a:blip r:embed="rId2"/>
          <a:srcRect l="-1" t="22757" r="75895" b="442"/>
          <a:stretch>
            <a:fillRect/>
          </a:stretch>
        </p:blipFill>
        <p:spPr>
          <a:xfrm>
            <a:off x="3387725" y="8424545"/>
            <a:ext cx="335280" cy="1069975"/>
          </a:xfrm>
          <a:prstGeom prst="rect">
            <a:avLst/>
          </a:prstGeom>
        </p:spPr>
      </p:pic>
      <p:pic>
        <p:nvPicPr>
          <p:cNvPr id="9" name="Picture 8" descr="build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15" y="8101965"/>
            <a:ext cx="1392555" cy="1392555"/>
          </a:xfrm>
          <a:prstGeom prst="rect">
            <a:avLst/>
          </a:prstGeom>
        </p:spPr>
      </p:pic>
      <p:pic>
        <p:nvPicPr>
          <p:cNvPr id="10" name="Picture 9" descr="build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930" y="8089265"/>
            <a:ext cx="1392555" cy="1392555"/>
          </a:xfrm>
          <a:prstGeom prst="rect">
            <a:avLst/>
          </a:prstGeom>
        </p:spPr>
      </p:pic>
      <p:pic>
        <p:nvPicPr>
          <p:cNvPr id="11" name="Picture 10" descr="buildings"/>
          <p:cNvPicPr>
            <a:picLocks noChangeAspect="1"/>
          </p:cNvPicPr>
          <p:nvPr/>
        </p:nvPicPr>
        <p:blipFill>
          <a:blip r:embed="rId2"/>
          <a:srcRect l="-1768" t="33805" r="77309" b="-1326"/>
          <a:stretch>
            <a:fillRect/>
          </a:stretch>
        </p:blipFill>
        <p:spPr>
          <a:xfrm>
            <a:off x="11949430" y="8541385"/>
            <a:ext cx="340360" cy="94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vepik-holiday-wishing-girl-receiving-gifts-png-image_401734351_wh1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9240" y="76200"/>
            <a:ext cx="9058275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wish</a:t>
            </a:r>
            <a:endParaRPr lang="en-US" sz="80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/wɪʃ/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ukwinni0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6625" y="497205"/>
            <a:ext cx="1229995" cy="122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-1424748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305" y="0"/>
            <a:ext cx="8887460" cy="685863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fun</a:t>
            </a:r>
            <a:endParaRPr lang="en-US" sz="80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/fʌn/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ukfumes0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8090" y="441325"/>
            <a:ext cx="1111250" cy="111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6120" y="2426970"/>
            <a:ext cx="833183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we do exercise...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" y="7903845"/>
            <a:ext cx="926465" cy="7448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" y="7916545"/>
            <a:ext cx="1040765" cy="732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" y="8211820"/>
            <a:ext cx="915670" cy="61150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95" y="8648700"/>
            <a:ext cx="783590" cy="51879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" y="8211820"/>
            <a:ext cx="1227455" cy="81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4" y="160836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0695" y="1687830"/>
            <a:ext cx="11729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27" y="3571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42" y="3865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57" y="3664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065931" y="5401161"/>
            <a:ext cx="1493887" cy="583565"/>
            <a:chOff x="1685581" y="5618602"/>
            <a:chExt cx="1493887" cy="5835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162504" y="5401159"/>
            <a:ext cx="1493887" cy="583565"/>
            <a:chOff x="1685581" y="5618602"/>
            <a:chExt cx="1493887" cy="5835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8259077" y="5401158"/>
            <a:ext cx="1493887" cy="583565"/>
            <a:chOff x="1685581" y="5618602"/>
            <a:chExt cx="1493887" cy="5835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04925" y="2729230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37019" y="2805801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  <a:endParaRPr lang="en-US" sz="3200" dirty="0"/>
          </a:p>
        </p:txBody>
      </p:sp>
      <p:sp>
        <p:nvSpPr>
          <p:cNvPr id="69" name="TextBox 68"/>
          <p:cNvSpPr txBox="1"/>
          <p:nvPr/>
        </p:nvSpPr>
        <p:spPr>
          <a:xfrm>
            <a:off x="2966369" y="2822863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  <a:endParaRPr lang="en-US" sz="3200"/>
          </a:p>
        </p:txBody>
      </p:sp>
      <p:sp>
        <p:nvSpPr>
          <p:cNvPr id="70" name="TextBox 69"/>
          <p:cNvSpPr txBox="1"/>
          <p:nvPr/>
        </p:nvSpPr>
        <p:spPr>
          <a:xfrm>
            <a:off x="4276788" y="2778688"/>
            <a:ext cx="157706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fireworks</a:t>
            </a:r>
            <a:endParaRPr lang="en-US" sz="3200"/>
          </a:p>
        </p:txBody>
      </p:sp>
      <p:sp>
        <p:nvSpPr>
          <p:cNvPr id="65" name="TextBox 64"/>
          <p:cNvSpPr txBox="1"/>
          <p:nvPr/>
        </p:nvSpPr>
        <p:spPr>
          <a:xfrm>
            <a:off x="6361430" y="2745740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  <a:endParaRPr lang="en-US" sz="3200" dirty="0"/>
          </a:p>
        </p:txBody>
      </p:sp>
      <p:sp>
        <p:nvSpPr>
          <p:cNvPr id="92" name="TextBox 91"/>
          <p:cNvSpPr txBox="1"/>
          <p:nvPr/>
        </p:nvSpPr>
        <p:spPr>
          <a:xfrm>
            <a:off x="8847455" y="2753360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2065931" y="5337658"/>
            <a:ext cx="212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fireworks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59743" y="5324958"/>
            <a:ext cx="25666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special food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09320" y="5337657"/>
            <a:ext cx="11398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fun</a:t>
            </a:r>
            <a:endParaRPr lang="en-US" sz="32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4" y="111306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0695" y="1192530"/>
            <a:ext cx="11729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071" y="335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02" y="324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591517" y="5015231"/>
            <a:ext cx="1493887" cy="583565"/>
            <a:chOff x="1685581" y="5618602"/>
            <a:chExt cx="1493887" cy="5835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302735" y="5015231"/>
            <a:ext cx="1493887" cy="583565"/>
            <a:chOff x="1685581" y="5618602"/>
            <a:chExt cx="1493887" cy="5835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04925" y="1827530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37019" y="1904101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  <a:endParaRPr lang="en-US" sz="3200" dirty="0"/>
          </a:p>
        </p:txBody>
      </p:sp>
      <p:sp>
        <p:nvSpPr>
          <p:cNvPr id="69" name="TextBox 68"/>
          <p:cNvSpPr txBox="1"/>
          <p:nvPr/>
        </p:nvSpPr>
        <p:spPr>
          <a:xfrm>
            <a:off x="2966369" y="1921163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  <a:endParaRPr lang="en-US" sz="3200"/>
          </a:p>
        </p:txBody>
      </p:sp>
      <p:sp>
        <p:nvSpPr>
          <p:cNvPr id="70" name="TextBox 69"/>
          <p:cNvSpPr txBox="1"/>
          <p:nvPr/>
        </p:nvSpPr>
        <p:spPr>
          <a:xfrm>
            <a:off x="3988435" y="1877060"/>
            <a:ext cx="1865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fireworks</a:t>
            </a:r>
            <a:endParaRPr lang="en-US" sz="3200"/>
          </a:p>
        </p:txBody>
      </p:sp>
      <p:sp>
        <p:nvSpPr>
          <p:cNvPr id="65" name="TextBox 64"/>
          <p:cNvSpPr txBox="1"/>
          <p:nvPr/>
        </p:nvSpPr>
        <p:spPr>
          <a:xfrm>
            <a:off x="6361430" y="1844040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  <a:endParaRPr lang="en-US" sz="3200" dirty="0"/>
          </a:p>
        </p:txBody>
      </p:sp>
      <p:sp>
        <p:nvSpPr>
          <p:cNvPr id="92" name="TextBox 91"/>
          <p:cNvSpPr txBox="1"/>
          <p:nvPr/>
        </p:nvSpPr>
        <p:spPr>
          <a:xfrm>
            <a:off x="8847455" y="1851660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  <a:endParaRPr lang="en-US" sz="3200"/>
          </a:p>
        </p:txBody>
      </p:sp>
      <p:sp>
        <p:nvSpPr>
          <p:cNvPr id="39" name="TextBox 38"/>
          <p:cNvSpPr txBox="1"/>
          <p:nvPr/>
        </p:nvSpPr>
        <p:spPr>
          <a:xfrm>
            <a:off x="3864881" y="4913125"/>
            <a:ext cx="13455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wish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11212" y="4913124"/>
            <a:ext cx="20618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furniture</a:t>
            </a:r>
            <a:endParaRPr lang="en-US" sz="32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Task 1: Hidden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1360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Match the verbs with the nouns.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 with the words in the box.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4" y="106362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9912" y="1124713"/>
            <a:ext cx="79010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  <a:endParaRPr lang="en-US" sz="32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/>
          <p:nvPr/>
        </p:nvGraphicFramePr>
        <p:xfrm>
          <a:off x="641350" y="1955800"/>
          <a:ext cx="627253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265"/>
                <a:gridCol w="3136265"/>
              </a:tblGrid>
              <a:tr h="558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VERBS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/>
                        <a:t>Nouns</a:t>
                      </a:r>
                      <a:endParaRPr lang="en-US" sz="300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58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1.</a:t>
                      </a:r>
                      <a:r>
                        <a:rPr lang="en-US" sz="3000" b="1"/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</a:rPr>
                        <a:t>have</a:t>
                      </a:r>
                      <a:endParaRPr lang="en-US" sz="3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1F1F">
                        <a:alpha val="66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a.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a wish</a:t>
                      </a:r>
                      <a:endParaRPr lang="en-US" sz="3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alpha val="66000"/>
                      </a:schemeClr>
                    </a:solidFill>
                  </a:tcPr>
                </a:tc>
              </a:tr>
              <a:tr h="584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2.</a:t>
                      </a:r>
                      <a:r>
                        <a:rPr lang="en-US" sz="3000" b="1">
                          <a:sym typeface="+mn-ea"/>
                        </a:rPr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visit</a:t>
                      </a:r>
                      <a:endParaRPr lang="en-US" sz="30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b.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fireworks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3.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give</a:t>
                      </a:r>
                      <a:endParaRPr lang="en-US" sz="30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c.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the furniture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4.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make</a:t>
                      </a:r>
                      <a:endParaRPr lang="en-US" sz="30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d.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lucky money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5.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clean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e.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relatives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6.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watch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f.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fun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/>
          <p:nvPr/>
        </p:nvGraphicFramePr>
        <p:xfrm>
          <a:off x="7650480" y="2247900"/>
          <a:ext cx="2569845" cy="332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5"/>
                <a:gridCol w="2198370"/>
              </a:tblGrid>
              <a:tr h="554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olidFill>
                            <a:schemeClr val="accent1"/>
                          </a:solidFill>
                        </a:rPr>
                        <a:t>1.</a:t>
                      </a:r>
                      <a:endParaRPr lang="en-US" sz="30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/>
                    </a:p>
                  </a:txBody>
                  <a:tcPr>
                    <a:noFill/>
                  </a:tcPr>
                </a:tc>
              </a:tr>
              <a:tr h="554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olidFill>
                            <a:schemeClr val="accent1"/>
                          </a:solidFill>
                        </a:rPr>
                        <a:t>2.</a:t>
                      </a:r>
                      <a:endParaRPr lang="en-US" sz="30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/>
                    </a:p>
                  </a:txBody>
                  <a:tcPr>
                    <a:noFill/>
                  </a:tcPr>
                </a:tc>
              </a:tr>
              <a:tr h="554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olidFill>
                            <a:schemeClr val="accent1"/>
                          </a:solidFill>
                        </a:rPr>
                        <a:t>3.</a:t>
                      </a:r>
                      <a:endParaRPr lang="en-US" sz="30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/>
                    </a:p>
                  </a:txBody>
                  <a:tcPr>
                    <a:noFill/>
                  </a:tcPr>
                </a:tc>
              </a:tr>
              <a:tr h="554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olidFill>
                            <a:schemeClr val="accent1"/>
                          </a:solidFill>
                        </a:rPr>
                        <a:t>4.</a:t>
                      </a:r>
                      <a:endParaRPr lang="en-US" sz="30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/>
                    </a:p>
                  </a:txBody>
                  <a:tcPr>
                    <a:noFill/>
                  </a:tcPr>
                </a:tc>
              </a:tr>
              <a:tr h="554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olidFill>
                            <a:schemeClr val="accent1"/>
                          </a:solidFill>
                        </a:rPr>
                        <a:t>5.</a:t>
                      </a:r>
                      <a:endParaRPr lang="en-US" sz="30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/>
                    </a:p>
                  </a:txBody>
                  <a:tcPr>
                    <a:noFill/>
                  </a:tcPr>
                </a:tc>
              </a:tr>
              <a:tr h="554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000">
                          <a:solidFill>
                            <a:schemeClr val="accent1"/>
                          </a:solidFill>
                        </a:rPr>
                        <a:t>6.</a:t>
                      </a:r>
                      <a:endParaRPr lang="en-US" sz="300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00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3" name="TextBox 37"/>
          <p:cNvSpPr txBox="1"/>
          <p:nvPr/>
        </p:nvSpPr>
        <p:spPr>
          <a:xfrm>
            <a:off x="8110855" y="2273300"/>
            <a:ext cx="67500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8110855" y="2755265"/>
            <a:ext cx="67500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37"/>
          <p:cNvSpPr txBox="1"/>
          <p:nvPr/>
        </p:nvSpPr>
        <p:spPr>
          <a:xfrm>
            <a:off x="8110855" y="3263265"/>
            <a:ext cx="67500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7"/>
          <p:cNvSpPr txBox="1"/>
          <p:nvPr/>
        </p:nvSpPr>
        <p:spPr>
          <a:xfrm>
            <a:off x="8110855" y="3846830"/>
            <a:ext cx="67500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8110855" y="4418330"/>
            <a:ext cx="67500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37"/>
          <p:cNvSpPr txBox="1"/>
          <p:nvPr/>
        </p:nvSpPr>
        <p:spPr>
          <a:xfrm>
            <a:off x="8110855" y="4938395"/>
            <a:ext cx="675005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1595" y="1630680"/>
            <a:ext cx="117290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  <a:endParaRPr lang="en-US" sz="3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7968" y="164085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753" y="15382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36600" y="2446020"/>
            <a:ext cx="9961245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7" name="TextBox 37"/>
          <p:cNvSpPr txBox="1"/>
          <p:nvPr/>
        </p:nvSpPr>
        <p:spPr>
          <a:xfrm>
            <a:off x="890033" y="2471793"/>
            <a:ext cx="18499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shopping</a:t>
            </a:r>
            <a:endParaRPr lang="en-US" sz="3200"/>
          </a:p>
        </p:txBody>
      </p:sp>
      <p:sp>
        <p:nvSpPr>
          <p:cNvPr id="8" name="TextBox 38"/>
          <p:cNvSpPr txBox="1"/>
          <p:nvPr/>
        </p:nvSpPr>
        <p:spPr>
          <a:xfrm>
            <a:off x="2945130" y="2471420"/>
            <a:ext cx="225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celebrate</a:t>
            </a:r>
            <a:endParaRPr lang="en-US" sz="3200"/>
          </a:p>
        </p:txBody>
      </p:sp>
      <p:sp>
        <p:nvSpPr>
          <p:cNvPr id="9" name="TextBox 39"/>
          <p:cNvSpPr txBox="1"/>
          <p:nvPr/>
        </p:nvSpPr>
        <p:spPr>
          <a:xfrm>
            <a:off x="5199837" y="2433576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clean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7039690" y="2471676"/>
            <a:ext cx="147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food</a:t>
            </a:r>
            <a:endParaRPr lang="en-US" sz="3200"/>
          </a:p>
        </p:txBody>
      </p:sp>
      <p:sp>
        <p:nvSpPr>
          <p:cNvPr id="33" name="TextBox 32"/>
          <p:cNvSpPr txBox="1"/>
          <p:nvPr/>
        </p:nvSpPr>
        <p:spPr>
          <a:xfrm>
            <a:off x="8826140" y="2476416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peach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504190" y="3456305"/>
            <a:ext cx="12695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1. In Viet Nam, we................................Tet in January of February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478155" y="4421505"/>
            <a:ext cx="12695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2. At Tet, we decorate  our houses with ........................... flowers</a:t>
            </a:r>
            <a:endParaRPr lang="en-US" sz="3200"/>
          </a:p>
        </p:txBody>
      </p:sp>
      <p:sp>
        <p:nvSpPr>
          <p:cNvPr id="19" name="Text Box 18"/>
          <p:cNvSpPr txBox="1"/>
          <p:nvPr/>
        </p:nvSpPr>
        <p:spPr>
          <a:xfrm>
            <a:off x="478155" y="5386705"/>
            <a:ext cx="12695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3. Children should help their parents to....................... their house.</a:t>
            </a:r>
            <a:endParaRPr lang="en-US" sz="320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904355" y="3974465"/>
            <a:ext cx="571500" cy="0"/>
          </a:xfrm>
          <a:prstGeom prst="line">
            <a:avLst/>
          </a:prstGeom>
          <a:ln w="28575" cmpd="sng">
            <a:solidFill>
              <a:srgbClr val="FF1F1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7"/>
          <p:cNvSpPr txBox="1"/>
          <p:nvPr/>
        </p:nvSpPr>
        <p:spPr>
          <a:xfrm>
            <a:off x="4218305" y="3360103"/>
            <a:ext cx="2058670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celebrate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926955" y="5005070"/>
            <a:ext cx="1308100" cy="0"/>
          </a:xfrm>
          <a:prstGeom prst="line">
            <a:avLst/>
          </a:prstGeom>
          <a:ln w="28575" cmpd="sng">
            <a:solidFill>
              <a:srgbClr val="FF1F1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7"/>
          <p:cNvSpPr txBox="1"/>
          <p:nvPr/>
        </p:nvSpPr>
        <p:spPr>
          <a:xfrm>
            <a:off x="7710805" y="4421188"/>
            <a:ext cx="2058670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peach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624955" y="5970270"/>
            <a:ext cx="495300" cy="0"/>
          </a:xfrm>
          <a:prstGeom prst="line">
            <a:avLst/>
          </a:prstGeom>
          <a:ln w="28575" cmpd="sng">
            <a:solidFill>
              <a:srgbClr val="FF1F1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545955" y="5970270"/>
            <a:ext cx="1955800" cy="0"/>
          </a:xfrm>
          <a:prstGeom prst="line">
            <a:avLst/>
          </a:prstGeom>
          <a:ln w="28575" cmpd="sng">
            <a:solidFill>
              <a:srgbClr val="FF1F1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7"/>
          <p:cNvSpPr txBox="1"/>
          <p:nvPr/>
        </p:nvSpPr>
        <p:spPr>
          <a:xfrm>
            <a:off x="7576185" y="5260658"/>
            <a:ext cx="2058670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clean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2095" y="1592580"/>
            <a:ext cx="117290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  <a:endParaRPr lang="en-US" sz="30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58468" y="160275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1253" y="15001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7100" y="2674620"/>
            <a:ext cx="9961245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7" name="TextBox 37"/>
          <p:cNvSpPr txBox="1"/>
          <p:nvPr/>
        </p:nvSpPr>
        <p:spPr>
          <a:xfrm>
            <a:off x="1080533" y="2700393"/>
            <a:ext cx="18499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shopping</a:t>
            </a:r>
            <a:endParaRPr lang="en-US" sz="3200"/>
          </a:p>
        </p:txBody>
      </p:sp>
      <p:sp>
        <p:nvSpPr>
          <p:cNvPr id="8" name="TextBox 38"/>
          <p:cNvSpPr txBox="1"/>
          <p:nvPr/>
        </p:nvSpPr>
        <p:spPr>
          <a:xfrm>
            <a:off x="3135630" y="2700020"/>
            <a:ext cx="225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celebrate</a:t>
            </a:r>
            <a:endParaRPr lang="en-US" sz="3200"/>
          </a:p>
        </p:txBody>
      </p:sp>
      <p:sp>
        <p:nvSpPr>
          <p:cNvPr id="9" name="TextBox 39"/>
          <p:cNvSpPr txBox="1"/>
          <p:nvPr/>
        </p:nvSpPr>
        <p:spPr>
          <a:xfrm>
            <a:off x="5390337" y="2662176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clean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7230190" y="2700276"/>
            <a:ext cx="147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food</a:t>
            </a:r>
            <a:endParaRPr lang="en-US" sz="3200"/>
          </a:p>
        </p:txBody>
      </p:sp>
      <p:sp>
        <p:nvSpPr>
          <p:cNvPr id="33" name="TextBox 32"/>
          <p:cNvSpPr txBox="1"/>
          <p:nvPr/>
        </p:nvSpPr>
        <p:spPr>
          <a:xfrm>
            <a:off x="9016640" y="2705016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peach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694690" y="3677285"/>
            <a:ext cx="126955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4. </a:t>
            </a:r>
            <a:r>
              <a:rPr lang="en-US" sz="3200" dirty="0">
                <a:sym typeface="+mn-ea"/>
              </a:rPr>
              <a:t>People do a lot of....................................</a:t>
            </a:r>
            <a:r>
              <a:rPr lang="en-US" sz="3200" dirty="0">
                <a:solidFill>
                  <a:srgbClr val="00B050"/>
                </a:solidFill>
                <a:sym typeface="+mn-ea"/>
              </a:rPr>
              <a:t> </a:t>
            </a:r>
            <a:r>
              <a:rPr lang="en-US" sz="3200" dirty="0">
                <a:sym typeface="+mn-ea"/>
              </a:rPr>
              <a:t>before Tet.</a:t>
            </a:r>
            <a:endParaRPr lang="en-US" sz="3200" dirty="0"/>
          </a:p>
          <a:p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668655" y="4650105"/>
            <a:ext cx="126955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5. </a:t>
            </a:r>
            <a:r>
              <a:rPr lang="en-US" sz="3200" dirty="0">
                <a:sym typeface="+mn-ea"/>
              </a:rPr>
              <a:t>My mother usually cooks special</a:t>
            </a:r>
            <a:r>
              <a:rPr lang="en-US" sz="3200"/>
              <a:t> ........................... du</a:t>
            </a:r>
            <a:r>
              <a:rPr lang="en-US" sz="3200" dirty="0">
                <a:sym typeface="+mn-ea"/>
              </a:rPr>
              <a:t>ing Tet.</a:t>
            </a:r>
            <a:endParaRPr lang="en-US" sz="3200" dirty="0"/>
          </a:p>
          <a:p>
            <a:endParaRPr lang="en-US" sz="3200"/>
          </a:p>
        </p:txBody>
      </p:sp>
      <p:cxnSp>
        <p:nvCxnSpPr>
          <p:cNvPr id="5" name="Straight Connector 4"/>
          <p:cNvCxnSpPr/>
          <p:nvPr/>
        </p:nvCxnSpPr>
        <p:spPr>
          <a:xfrm>
            <a:off x="2370455" y="4154170"/>
            <a:ext cx="1739900" cy="0"/>
          </a:xfrm>
          <a:prstGeom prst="line">
            <a:avLst/>
          </a:prstGeom>
          <a:ln w="28575" cmpd="sng">
            <a:solidFill>
              <a:srgbClr val="FF1F1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7"/>
          <p:cNvSpPr txBox="1"/>
          <p:nvPr/>
        </p:nvSpPr>
        <p:spPr>
          <a:xfrm>
            <a:off x="4838700" y="3655378"/>
            <a:ext cx="2058670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shopping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440555" y="5185410"/>
            <a:ext cx="2032000" cy="0"/>
          </a:xfrm>
          <a:prstGeom prst="line">
            <a:avLst/>
          </a:prstGeom>
          <a:ln w="28575" cmpd="sng">
            <a:solidFill>
              <a:srgbClr val="FF1F1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/>
          <p:cNvSpPr txBox="1"/>
          <p:nvPr/>
        </p:nvSpPr>
        <p:spPr>
          <a:xfrm>
            <a:off x="7230110" y="4649153"/>
            <a:ext cx="2058670" cy="5835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food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5460" y="3487420"/>
            <a:ext cx="1998980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Task 1: Hidden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1360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Match the verbs with the nouns.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 with the words in the box.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06750"/>
            <a:ext cx="5755005" cy="1701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poem. Pay attention to the sounds /s/ and /ʃ/ in the underlined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4950" y="2541905"/>
            <a:ext cx="810895" cy="9455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Content Placeholder 3" descr="icons8-picture-192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710795" y="8157210"/>
            <a:ext cx="754380" cy="754380"/>
          </a:xfrm>
          <a:prstGeom prst="rect">
            <a:avLst/>
          </a:prstGeom>
        </p:spPr>
      </p:pic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s 41"/>
          <p:cNvSpPr/>
          <p:nvPr/>
        </p:nvSpPr>
        <p:spPr>
          <a:xfrm>
            <a:off x="-1249045" y="-292100"/>
            <a:ext cx="15248890" cy="715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02826" y="32555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84910" y="34607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52866" y="33973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OUR TET HOLIDAY</a:t>
            </a:r>
            <a:endParaRPr lang="en-US" sz="40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63" name="Picture 62" descr="newyears-firework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4750" y="1047115"/>
            <a:ext cx="3810000" cy="3406140"/>
          </a:xfrm>
          <a:prstGeom prst="rect">
            <a:avLst/>
          </a:prstGeom>
        </p:spPr>
      </p:pic>
      <p:pic>
        <p:nvPicPr>
          <p:cNvPr id="64" name="Picture 63" descr="newyears-firework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8800" y="1274445"/>
            <a:ext cx="3810000" cy="3406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84751" y="32687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62" name="Picture 61" descr="newyears-firework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5690"/>
            <a:ext cx="3714750" cy="34061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92766" y="1202551"/>
            <a:ext cx="53952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2: 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 descr="build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3856990"/>
            <a:ext cx="2874010" cy="2874010"/>
          </a:xfrm>
          <a:prstGeom prst="rect">
            <a:avLst/>
          </a:prstGeom>
        </p:spPr>
      </p:pic>
      <p:pic>
        <p:nvPicPr>
          <p:cNvPr id="47" name="Picture 46" descr="buildings"/>
          <p:cNvPicPr>
            <a:picLocks noChangeAspect="1"/>
          </p:cNvPicPr>
          <p:nvPr/>
        </p:nvPicPr>
        <p:blipFill>
          <a:blip r:embed="rId2"/>
          <a:srcRect l="75563" t="22757" r="-552" b="442"/>
          <a:stretch>
            <a:fillRect/>
          </a:stretch>
        </p:blipFill>
        <p:spPr>
          <a:xfrm>
            <a:off x="3885565" y="4511040"/>
            <a:ext cx="718185" cy="2207260"/>
          </a:xfrm>
          <a:prstGeom prst="rect">
            <a:avLst/>
          </a:prstGeom>
        </p:spPr>
      </p:pic>
      <p:pic>
        <p:nvPicPr>
          <p:cNvPr id="51" name="Picture 50" descr="buildings"/>
          <p:cNvPicPr>
            <a:picLocks noChangeAspect="1"/>
          </p:cNvPicPr>
          <p:nvPr/>
        </p:nvPicPr>
        <p:blipFill>
          <a:blip r:embed="rId2"/>
          <a:srcRect l="75563" t="22757" r="-552" b="442"/>
          <a:stretch>
            <a:fillRect/>
          </a:stretch>
        </p:blipFill>
        <p:spPr>
          <a:xfrm>
            <a:off x="7336155" y="4523740"/>
            <a:ext cx="718185" cy="2207260"/>
          </a:xfrm>
          <a:prstGeom prst="rect">
            <a:avLst/>
          </a:prstGeom>
        </p:spPr>
      </p:pic>
      <p:pic>
        <p:nvPicPr>
          <p:cNvPr id="53" name="Picture 52" descr="buildings"/>
          <p:cNvPicPr>
            <a:picLocks noChangeAspect="1"/>
          </p:cNvPicPr>
          <p:nvPr/>
        </p:nvPicPr>
        <p:blipFill>
          <a:blip r:embed="rId2"/>
          <a:srcRect l="-1" t="22757" r="75895" b="442"/>
          <a:stretch>
            <a:fillRect/>
          </a:stretch>
        </p:blipFill>
        <p:spPr>
          <a:xfrm>
            <a:off x="7971155" y="4523740"/>
            <a:ext cx="692785" cy="2207260"/>
          </a:xfrm>
          <a:prstGeom prst="rect">
            <a:avLst/>
          </a:prstGeom>
        </p:spPr>
      </p:pic>
      <p:pic>
        <p:nvPicPr>
          <p:cNvPr id="54" name="Picture 53" descr="buildings"/>
          <p:cNvPicPr>
            <a:picLocks noChangeAspect="1"/>
          </p:cNvPicPr>
          <p:nvPr/>
        </p:nvPicPr>
        <p:blipFill>
          <a:blip r:embed="rId2"/>
          <a:srcRect l="-1" t="22757" r="75895" b="442"/>
          <a:stretch>
            <a:fillRect/>
          </a:stretch>
        </p:blipFill>
        <p:spPr>
          <a:xfrm>
            <a:off x="3192780" y="4511040"/>
            <a:ext cx="692785" cy="2207260"/>
          </a:xfrm>
          <a:prstGeom prst="rect">
            <a:avLst/>
          </a:prstGeom>
        </p:spPr>
      </p:pic>
      <p:pic>
        <p:nvPicPr>
          <p:cNvPr id="57" name="Picture 56" descr="buildings"/>
          <p:cNvPicPr>
            <a:picLocks noChangeAspect="1"/>
          </p:cNvPicPr>
          <p:nvPr/>
        </p:nvPicPr>
        <p:blipFill>
          <a:blip r:embed="rId2"/>
          <a:srcRect l="-1" t="22757" r="75895" b="442"/>
          <a:stretch>
            <a:fillRect/>
          </a:stretch>
        </p:blipFill>
        <p:spPr>
          <a:xfrm>
            <a:off x="2637155" y="4523740"/>
            <a:ext cx="692785" cy="2207260"/>
          </a:xfrm>
          <a:prstGeom prst="rect">
            <a:avLst/>
          </a:prstGeom>
        </p:spPr>
      </p:pic>
      <p:pic>
        <p:nvPicPr>
          <p:cNvPr id="58" name="Picture 57" descr="build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3856990"/>
            <a:ext cx="2874010" cy="2874010"/>
          </a:xfrm>
          <a:prstGeom prst="rect">
            <a:avLst/>
          </a:prstGeom>
        </p:spPr>
      </p:pic>
      <p:pic>
        <p:nvPicPr>
          <p:cNvPr id="59" name="Picture 58" descr="building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60" y="3844290"/>
            <a:ext cx="2874010" cy="2874010"/>
          </a:xfrm>
          <a:prstGeom prst="rect">
            <a:avLst/>
          </a:prstGeom>
        </p:spPr>
      </p:pic>
      <p:pic>
        <p:nvPicPr>
          <p:cNvPr id="60" name="Picture 59" descr="buildings"/>
          <p:cNvPicPr>
            <a:picLocks noChangeAspect="1"/>
          </p:cNvPicPr>
          <p:nvPr/>
        </p:nvPicPr>
        <p:blipFill>
          <a:blip r:embed="rId2"/>
          <a:srcRect l="-1768" t="33805" r="77309" b="-1326"/>
          <a:stretch>
            <a:fillRect/>
          </a:stretch>
        </p:blipFill>
        <p:spPr>
          <a:xfrm>
            <a:off x="11198860" y="4777740"/>
            <a:ext cx="702945" cy="19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989965"/>
            <a:ext cx="12022455" cy="5867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2444115" y="2735580"/>
            <a:ext cx="7303770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5400" b="1">
                <a:sym typeface="+mn-ea"/>
              </a:rPr>
              <a:t>/s/ and /ʃ/</a:t>
            </a:r>
            <a:endParaRPr lang="en-US" sz="5400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1793875" y="2459990"/>
            <a:ext cx="8802370" cy="193802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6000" b="1">
                <a:sym typeface="+mn-ea"/>
              </a:rPr>
              <a:t>First, listen and repeat the sound:</a:t>
            </a:r>
            <a:endParaRPr lang="en-US" sz="6000" b="1"/>
          </a:p>
        </p:txBody>
      </p:sp>
      <p:pic>
        <p:nvPicPr>
          <p:cNvPr id="18" name="y2mate.com - Consonant Sound  s  as in sun  American English 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000.000000" end="59330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84500" y="-2130425"/>
            <a:ext cx="1212850" cy="121285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3155950" y="-3153410"/>
            <a:ext cx="87058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4400" b="1">
                <a:sym typeface="+mn-ea"/>
              </a:rPr>
              <a:t>/s/</a:t>
            </a:r>
            <a:endParaRPr lang="en-US" sz="4400" b="1"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9902508" y="7314565"/>
            <a:ext cx="79756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4400" b="1">
                <a:sym typeface="+mn-ea"/>
              </a:rPr>
              <a:t>/ʃ/</a:t>
            </a:r>
            <a:endParaRPr lang="en-US" sz="4400"/>
          </a:p>
        </p:txBody>
      </p:sp>
      <p:pic>
        <p:nvPicPr>
          <p:cNvPr id="21" name="y2mate.com - Consonant Sound  ʃ  as in show  American English 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06048.000000" end="52982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20580" y="8191500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y2mate.com - Consonant Sound  s  as in sun  American English 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000.000000" end="59330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26005" y="3127375"/>
            <a:ext cx="1212850" cy="12128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97455" y="1971040"/>
            <a:ext cx="112141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6000" b="1">
                <a:sym typeface="+mn-ea"/>
              </a:rPr>
              <a:t>/s/</a:t>
            </a:r>
            <a:endParaRPr lang="en-US" sz="6000" b="1"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785226" y="1971040"/>
            <a:ext cx="102171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6000" b="1">
                <a:sym typeface="+mn-ea"/>
              </a:rPr>
              <a:t>/ʃ/</a:t>
            </a:r>
            <a:endParaRPr lang="en-US" sz="6000" b="1">
              <a:sym typeface="+mn-ea"/>
            </a:endParaRPr>
          </a:p>
        </p:txBody>
      </p:sp>
      <p:pic>
        <p:nvPicPr>
          <p:cNvPr id="9" name="y2mate.com - Consonant Sound  ʃ  as in show  American English Pronunciati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06048.000000" end="52982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15375" y="312737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 11"/>
          <p:cNvSpPr/>
          <p:nvPr/>
        </p:nvSpPr>
        <p:spPr>
          <a:xfrm>
            <a:off x="188595" y="2407920"/>
            <a:ext cx="12013565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6000" b="1"/>
              <a:t>NOW, Listen and repeat the words</a:t>
            </a:r>
            <a:endParaRPr lang="en-US" sz="6000"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78105"/>
            <a:ext cx="12402820" cy="13303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24788" y="2895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573" y="1869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350645" y="289560"/>
            <a:ext cx="70700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words.</a:t>
            </a:r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400000">
            <a:off x="3292475" y="3482975"/>
            <a:ext cx="1355090" cy="1355090"/>
          </a:xfrm>
          <a:prstGeom prst="rect">
            <a:avLst/>
          </a:prstGeom>
        </p:spPr>
      </p:pic>
      <p:pic>
        <p:nvPicPr>
          <p:cNvPr id="24" name="Content Placeholder 18" descr="pea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680" y="21590"/>
            <a:ext cx="974725" cy="97472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910" y="132080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170" y="76835"/>
            <a:ext cx="864235" cy="86423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86530" y="4110990"/>
            <a:ext cx="772795" cy="772795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50" y="31108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400000">
            <a:off x="3529965" y="3895881"/>
            <a:ext cx="864235" cy="86423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200000" flipV="1">
            <a:off x="3306445" y="3897660"/>
            <a:ext cx="864235" cy="86423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50" y="3682365"/>
            <a:ext cx="864235" cy="8642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400000" flipH="1" flipV="1">
            <a:off x="3651250" y="3804232"/>
            <a:ext cx="864235" cy="864235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200000" flipH="1">
            <a:off x="3773170" y="3897025"/>
            <a:ext cx="864235" cy="86423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50" y="3896360"/>
            <a:ext cx="864235" cy="8642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8340" y="2818765"/>
            <a:ext cx="11139805" cy="2209800"/>
            <a:chOff x="1070264" y="2362201"/>
            <a:chExt cx="7252854" cy="2209800"/>
          </a:xfrm>
        </p:grpSpPr>
        <p:sp>
          <p:nvSpPr>
            <p:cNvPr id="5" name="Rounded Rectangle 4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TextBox 2"/>
            <p:cNvSpPr txBox="1"/>
            <p:nvPr/>
          </p:nvSpPr>
          <p:spPr>
            <a:xfrm>
              <a:off x="1475507" y="2732809"/>
              <a:ext cx="172489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000" dirty="0"/>
                <a:t>shopping</a:t>
              </a:r>
              <a:endParaRPr lang="en-US" sz="4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000"/>
                <a:t>spring</a:t>
              </a:r>
              <a:endParaRPr lang="en-US" sz="4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000"/>
                <a:t>special</a:t>
              </a:r>
              <a:endParaRPr lang="en-US" sz="4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000"/>
                <a:t>wish</a:t>
              </a:r>
              <a:endParaRPr lang="en-US" sz="40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000"/>
                <a:t>rice</a:t>
              </a:r>
              <a:endParaRPr lang="en-US" sz="4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000"/>
                <a:t>celebrate</a:t>
              </a:r>
              <a:endParaRPr lang="en-US" sz="4000"/>
            </a:p>
          </p:txBody>
        </p:sp>
      </p:grpSp>
      <p:pic>
        <p:nvPicPr>
          <p:cNvPr id="16" name="Bản sao của B1_39">
            <a:hlinkClick r:id="" action="ppaction://media"/>
          </p:cNvPr>
          <p:cNvPicPr>
            <a:picLocks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545" y="996315"/>
            <a:ext cx="1495425" cy="1495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78105"/>
            <a:ext cx="12402820" cy="133032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1350645" y="289560"/>
            <a:ext cx="70700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words.</a:t>
            </a:r>
            <a:endParaRPr lang="en-US" sz="4000"/>
          </a:p>
        </p:txBody>
      </p:sp>
      <p:sp>
        <p:nvSpPr>
          <p:cNvPr id="20" name="Rounded Rectangle 19"/>
          <p:cNvSpPr/>
          <p:nvPr/>
        </p:nvSpPr>
        <p:spPr>
          <a:xfrm>
            <a:off x="724788" y="2895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777573" y="1869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2859" y="773735"/>
            <a:ext cx="1081531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poem. Pay attention to the sounds /s/ and /ʃ/ in the underlined words.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9353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327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84380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654050" y="1710055"/>
            <a:ext cx="5080000" cy="502348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71" y="31204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8862" y="2414711"/>
            <a:ext cx="5738473" cy="3452109"/>
          </a:xfrm>
          <a:prstGeom prst="rect">
            <a:avLst/>
          </a:prstGeom>
        </p:spPr>
      </p:pic>
      <p:sp>
        <p:nvSpPr>
          <p:cNvPr id="18" name="Rectangle 3"/>
          <p:cNvSpPr/>
          <p:nvPr/>
        </p:nvSpPr>
        <p:spPr>
          <a:xfrm>
            <a:off x="1387124" y="2130232"/>
            <a:ext cx="4572000" cy="461581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2800" u="sng" dirty="0"/>
              <a:t>Spring</a:t>
            </a:r>
            <a:r>
              <a:rPr lang="en-US" sz="2800" dirty="0"/>
              <a:t> is coming!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Tet is coming!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u="sng" dirty="0"/>
              <a:t>She sells</a:t>
            </a:r>
            <a:r>
              <a:rPr lang="en-US" sz="2800" dirty="0"/>
              <a:t> peach flowers.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Her cheeks </a:t>
            </a:r>
            <a:r>
              <a:rPr lang="en-US" sz="2800" u="sng" dirty="0"/>
              <a:t>shine</a:t>
            </a:r>
            <a:r>
              <a:rPr lang="en-US" sz="2800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Her eyes </a:t>
            </a:r>
            <a:r>
              <a:rPr lang="en-US" sz="2800" u="sng" dirty="0"/>
              <a:t>smile</a:t>
            </a:r>
            <a:r>
              <a:rPr lang="en-US" sz="2800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smile</a:t>
            </a:r>
            <a:r>
              <a:rPr lang="en-US" sz="2800" dirty="0"/>
              <a:t> is </a:t>
            </a:r>
            <a:r>
              <a:rPr lang="en-US" sz="2800" u="sng" dirty="0"/>
              <a:t>shy</a:t>
            </a:r>
            <a:r>
              <a:rPr lang="en-US" sz="2800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</a:t>
            </a:r>
            <a:endParaRPr lang="en-US" sz="2800" dirty="0"/>
          </a:p>
        </p:txBody>
      </p:sp>
      <p:pic>
        <p:nvPicPr>
          <p:cNvPr id="19" name="Content Placeholder 18" descr="peach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32555" y="2586355"/>
            <a:ext cx="974725" cy="97472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1260" y="1609090"/>
            <a:ext cx="772795" cy="772795"/>
          </a:xfrm>
          <a:prstGeom prst="rect">
            <a:avLst/>
          </a:prstGeom>
        </p:spPr>
      </p:pic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10515" y="5772150"/>
            <a:ext cx="1355090" cy="1355090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115" y="1550670"/>
            <a:ext cx="864235" cy="864235"/>
          </a:xfrm>
          <a:prstGeom prst="rect">
            <a:avLst/>
          </a:prstGeom>
        </p:spPr>
      </p:pic>
      <p:pic>
        <p:nvPicPr>
          <p:cNvPr id="65" name="Content Placeholder 38" descr="flower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40" y="1551305"/>
            <a:ext cx="864235" cy="86423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655" y="4082415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880" y="52063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2075180" y="1774190"/>
            <a:ext cx="561975" cy="56197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V="1">
            <a:off x="3023870" y="1740535"/>
            <a:ext cx="561975" cy="56197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85" y="1691005"/>
            <a:ext cx="661035" cy="6610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 flipH="1" flipV="1">
            <a:off x="4723765" y="1795780"/>
            <a:ext cx="491490" cy="491490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H="1">
            <a:off x="3930015" y="1740535"/>
            <a:ext cx="561975" cy="56197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285" y="1691005"/>
            <a:ext cx="661035" cy="661035"/>
          </a:xfrm>
          <a:prstGeom prst="rect">
            <a:avLst/>
          </a:prstGeom>
        </p:spPr>
      </p:pic>
      <p:pic>
        <p:nvPicPr>
          <p:cNvPr id="95" name="Bản sao của B1_40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68729" y="123865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5460" y="3487420"/>
            <a:ext cx="1998980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Task 1: Hidden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1360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Match the verbs with the nouns.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 with the words in the box.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06750"/>
            <a:ext cx="5755005" cy="1701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poem. Pay attention to the sounds /s/ and /ʃ/ in the underlined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327" y="512029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 Twisters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4950" y="2541905"/>
            <a:ext cx="810895" cy="9455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4440" y="3788410"/>
            <a:ext cx="1012825" cy="130175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6" name="Content Placeholder 25" descr="KeyNearBellfrog-size_restric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405" y="7604125"/>
            <a:ext cx="1299210" cy="94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55" y="2640330"/>
            <a:ext cx="3924300" cy="114681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619904" y="2821998"/>
            <a:ext cx="58509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Tounge Twisters</a:t>
            </a:r>
            <a:endParaRPr lang="en-US" sz="4500" b="1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KeyNearBellfrog-size_restricted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64025" y="3787140"/>
            <a:ext cx="3226435" cy="235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51" grpId="0"/>
      <p:bldP spid="5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967" y="1204121"/>
            <a:ext cx="1144562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Work in pairs/groups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76602" y="2242981"/>
            <a:ext cx="1144562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Create tongue twisters that include words with the /s/ and /∫/ sounds related to Tet holiday in 5 miutes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746147" y="4205131"/>
            <a:ext cx="1144562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4000" i="1" u="sng">
                <a:solidFill>
                  <a:srgbClr val="FFFF00"/>
                </a:solidFill>
              </a:rPr>
              <a:t>Example</a:t>
            </a:r>
            <a:r>
              <a:rPr lang="en-US" sz="4000">
                <a:solidFill>
                  <a:srgbClr val="FFFF00"/>
                </a:solidFill>
              </a:rPr>
              <a:t>:</a:t>
            </a:r>
            <a:endParaRPr lang="en-US" sz="400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</a:rPr>
              <a:t>“Sally sent sweet spring wishes during Tet”</a:t>
            </a:r>
            <a:endParaRPr lang="en-US" sz="40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060" y="10015220"/>
            <a:ext cx="868680" cy="86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9" grpId="1"/>
      <p:bldP spid="5" grpId="0"/>
      <p:bldP spid="5" grpId="1"/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4965" y="3665855"/>
            <a:ext cx="2748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5 MINUTES</a:t>
            </a:r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15" y="1283335"/>
            <a:ext cx="2411730" cy="241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43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9" grpId="1"/>
      <p:bldP spid="7" grpId="0" bldLvl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-su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840" y="6042660"/>
            <a:ext cx="649605" cy="487680"/>
          </a:xfrm>
          <a:prstGeom prst="rect">
            <a:avLst/>
          </a:prstGeom>
        </p:spPr>
      </p:pic>
      <p:pic>
        <p:nvPicPr>
          <p:cNvPr id="3" name="Picture 2" descr="clock-6030-256-un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80" y="5979795"/>
            <a:ext cx="496570" cy="49657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5460" y="3487420"/>
            <a:ext cx="1998980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Task 1: Hidden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1360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Match the verbs with the nouns.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 with the words in the box.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06750"/>
            <a:ext cx="5755005" cy="1701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poem. Pay attention to the sounds /s/ and /ʃ/ in the underlined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327" y="512029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 Twisters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4950" y="2541905"/>
            <a:ext cx="810895" cy="9455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4440" y="3788410"/>
            <a:ext cx="1012825" cy="130175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6" name="Content Placeholder 5" descr="icons8-picture-192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691110" y="7157720"/>
            <a:ext cx="1235710" cy="1235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-su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840" y="6042660"/>
            <a:ext cx="649605" cy="487680"/>
          </a:xfrm>
          <a:prstGeom prst="rect">
            <a:avLst/>
          </a:prstGeom>
        </p:spPr>
      </p:pic>
      <p:pic>
        <p:nvPicPr>
          <p:cNvPr id="3" name="Picture 2" descr="clock-6030-256-un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80" y="5979795"/>
            <a:ext cx="496570" cy="49657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5460" y="3487420"/>
            <a:ext cx="1998980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Task 1: Hidden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1360"/>
            <a:ext cx="5758815" cy="1135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Match the verbs with the nouns.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 with the words in the box.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635" y="3206750"/>
            <a:ext cx="5755005" cy="1701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 the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 the poem. Pay attention to the sounds /s/ and /ʃ/ in the underlined words. (p. 60)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327" y="5120290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 Twisters</a:t>
            </a:r>
            <a:endParaRPr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4950" y="2541905"/>
            <a:ext cx="810895" cy="9455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4440" y="3788410"/>
            <a:ext cx="1012825" cy="130175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Content Placeholder 3" descr="icons8-picture-192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2710795" y="8157210"/>
            <a:ext cx="754380" cy="754380"/>
          </a:xfrm>
          <a:prstGeom prst="rect">
            <a:avLst/>
          </a:prstGeom>
        </p:spPr>
      </p:pic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Extend and practice vocabulary related to "Tet": things, activities and practices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sounds /s/ and  /∫/ correctly 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882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Learn new words by heart.</a:t>
            </a:r>
            <a:endParaRPr lang="en-US" sz="3600"/>
          </a:p>
          <a:p>
            <a:pPr>
              <a:lnSpc>
                <a:spcPct val="150000"/>
              </a:lnSpc>
            </a:pPr>
            <a:r>
              <a:rPr lang="en-US" sz="3600"/>
              <a:t>- Practice pronouncing the sound /s/ and /∫/.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70" y="4077970"/>
            <a:ext cx="2409825" cy="240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4540" y="1790065"/>
            <a:ext cx="92036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PICTURES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Content Placeholder 15" descr="icons8-picture-19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75350" y="2809875"/>
            <a:ext cx="2947670" cy="2947670"/>
          </a:xfrm>
          <a:prstGeom prst="rect">
            <a:avLst/>
          </a:prstGeom>
        </p:spPr>
      </p:pic>
      <p:pic>
        <p:nvPicPr>
          <p:cNvPr id="22" name="Content Placeholder 21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H="1">
            <a:off x="2752725" y="3334385"/>
            <a:ext cx="3222625" cy="169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7623 0 C 0.0181539 0 0.0594773 0.056 0.0594773 0.125 C 0.0594773 0.194 0.0181539 0.25 -0.0327623 0.25 C -0.0836786 0.25 -0.125002 0.194 -0.125002 0.125 C -0.125002 0.056 -0.0836786 0 -0.0327623 0 Z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0677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2330" y="1244600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Work in groups</a:t>
            </a:r>
            <a:endParaRPr lang="en-US" sz="3200" dirty="0"/>
          </a:p>
        </p:txBody>
      </p:sp>
      <p:sp>
        <p:nvSpPr>
          <p:cNvPr id="8" name="TextBox 20"/>
          <p:cNvSpPr txBox="1"/>
          <p:nvPr/>
        </p:nvSpPr>
        <p:spPr>
          <a:xfrm>
            <a:off x="862330" y="2124075"/>
            <a:ext cx="10960100" cy="1764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70000"/>
              </a:lnSpc>
            </a:pPr>
            <a:r>
              <a:rPr lang="en-US" sz="3200" dirty="0"/>
              <a:t>- The teacher slowly removes the squares while you take turns guessing what picture is hidden behind them.</a:t>
            </a:r>
            <a:endParaRPr lang="en-US" sz="3200" dirty="0"/>
          </a:p>
        </p:txBody>
      </p:sp>
      <p:sp>
        <p:nvSpPr>
          <p:cNvPr id="4" name="TextBox 20"/>
          <p:cNvSpPr txBox="1"/>
          <p:nvPr/>
        </p:nvSpPr>
        <p:spPr>
          <a:xfrm>
            <a:off x="838200" y="3968750"/>
            <a:ext cx="10864850" cy="10763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sz="3200" dirty="0"/>
              <a:t>- If you have right answer, your team will have points.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eworks-574739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065" y="76200"/>
            <a:ext cx="9106535" cy="67811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6435" y="24765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Firework</a:t>
            </a:r>
            <a:endParaRPr lang="en-US" sz="80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/ˈfaɪr.wɝːk/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ukfirew0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517525"/>
            <a:ext cx="1136650" cy="1136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fa-1574445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0665" y="-152400"/>
            <a:ext cx="8928735" cy="71012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ysClr val="windowText" lastClr="000000"/>
                </a:solidFill>
              </a:rPr>
              <a:t>Furniture</a:t>
            </a:r>
            <a:endParaRPr lang="en-US" sz="80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/ˈfɝː.nɪ.tʃɚ/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4" name="ukfunk_0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8615" y="644525"/>
            <a:ext cx="882650" cy="88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4238</Words>
  <Application>WPS Presentation</Application>
  <PresentationFormat>Widescreen</PresentationFormat>
  <Paragraphs>416</Paragraphs>
  <Slides>33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Sang</cp:lastModifiedBy>
  <cp:revision>229</cp:revision>
  <dcterms:created xsi:type="dcterms:W3CDTF">2020-12-09T02:04:00Z</dcterms:created>
  <dcterms:modified xsi:type="dcterms:W3CDTF">2023-08-23T06:21:59Z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52A6A8B7B9E04E3A99D639905E2D33D1</vt:lpwstr>
  </property>
  <property fmtid="{D5CDD505-2E9C-101B-9397-08002B2CF9AE}" pid="3" name="KSOProductBuildVer">
    <vt:lpwstr>1033-11.2.0.11537</vt:lpwstr>
  </property>
</Properties>
</file>